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9"/>
  </p:notesMasterIdLst>
  <p:handoutMasterIdLst>
    <p:handoutMasterId r:id="rId20"/>
  </p:handoutMasterIdLst>
  <p:sldIdLst>
    <p:sldId id="260" r:id="rId5"/>
    <p:sldId id="298" r:id="rId6"/>
    <p:sldId id="300" r:id="rId7"/>
    <p:sldId id="301" r:id="rId8"/>
    <p:sldId id="302" r:id="rId9"/>
    <p:sldId id="278" r:id="rId10"/>
    <p:sldId id="303" r:id="rId11"/>
    <p:sldId id="304" r:id="rId12"/>
    <p:sldId id="305" r:id="rId13"/>
    <p:sldId id="306" r:id="rId14"/>
    <p:sldId id="307" r:id="rId15"/>
    <p:sldId id="308" r:id="rId16"/>
    <p:sldId id="299" r:id="rId17"/>
    <p:sldId id="275" r:id="rId18"/>
  </p:sldIdLst>
  <p:sldSz cx="12192000" cy="6858000"/>
  <p:notesSz cx="6858000" cy="1543050"/>
  <p:embeddedFontLst>
    <p:embeddedFont>
      <p:font typeface="Swis721 BT" panose="020B0504020202020204" pitchFamily="34" charset="0"/>
      <p:regular r:id="rId21"/>
    </p:embeddedFont>
    <p:embeddedFont>
      <p:font typeface="Bumpo" pitchFamily="2" charset="0"/>
      <p:regular r:id="rId22"/>
    </p:embeddedFont>
    <p:embeddedFont>
      <p:font typeface="Calibri" panose="020F0502020204030204" pitchFamily="34" charset="0"/>
      <p:regular r:id="rId23"/>
      <p:bold r:id="rId24"/>
      <p:italic r:id="rId25"/>
      <p:boldItalic r:id="rId26"/>
    </p:embeddedFont>
    <p:embeddedFont>
      <p:font typeface="Lily Script One" panose="02000500000000000000"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B7E6"/>
    <a:srgbClr val="2C9CD4"/>
    <a:srgbClr val="CC99FF"/>
    <a:srgbClr val="009193"/>
    <a:srgbClr val="66FFCC"/>
    <a:srgbClr val="FF6699"/>
    <a:srgbClr val="9966FF"/>
    <a:srgbClr val="007CC4"/>
    <a:srgbClr val="FFF799"/>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96048-F9C3-196A-3DF8-BE81F1294F1D}" v="4" dt="2020-01-16T13:38:47.080"/>
    <p1510:client id="{0EB5A962-8E6C-6E86-9B52-FD2D025ED224}" v="1" dt="2020-01-06T10:00:43.838"/>
    <p1510:client id="{25C1434F-7468-BF3F-E546-2C241F543588}" v="31" dt="2020-01-28T13:42:36.731"/>
    <p1510:client id="{C11DFDF5-F302-820B-9D9C-DDBEB7A2D7AA}" v="1" dt="2020-01-09T10:39:23.181"/>
    <p1510:client id="{DBF09732-8FF2-C3DC-7B8E-54D25F380080}" v="1" dt="2020-01-17T11:57:10.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409" autoAdjust="0"/>
  </p:normalViewPr>
  <p:slideViewPr>
    <p:cSldViewPr snapToGrid="0">
      <p:cViewPr varScale="1">
        <p:scale>
          <a:sx n="47" d="100"/>
          <a:sy n="47" d="100"/>
        </p:scale>
        <p:origin x="2035"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Jackelyn" userId="S::jackelyn.taylor@cumbria.ac.uk::162101a9-4ce4-4ce8-b54b-9848eddf99bf" providerId="AD" clId="Web-{F8C5FB14-AD3D-8021-99B5-97974314AA54}"/>
    <pc:docChg chg="modSld">
      <pc:chgData name="Taylor, Jackelyn" userId="S::jackelyn.taylor@cumbria.ac.uk::162101a9-4ce4-4ce8-b54b-9848eddf99bf" providerId="AD" clId="Web-{F8C5FB14-AD3D-8021-99B5-97974314AA54}" dt="2019-08-22T11:41:28.005" v="761" actId="1076"/>
      <pc:docMkLst>
        <pc:docMk/>
      </pc:docMkLst>
      <pc:sldChg chg="modSp modNotes">
        <pc:chgData name="Taylor, Jackelyn" userId="S::jackelyn.taylor@cumbria.ac.uk::162101a9-4ce4-4ce8-b54b-9848eddf99bf" providerId="AD" clId="Web-{F8C5FB14-AD3D-8021-99B5-97974314AA54}" dt="2019-08-22T11:26:34.310" v="195"/>
        <pc:sldMkLst>
          <pc:docMk/>
          <pc:sldMk cId="1192176570" sldId="260"/>
        </pc:sldMkLst>
        <pc:spChg chg="mod">
          <ac:chgData name="Taylor, Jackelyn" userId="S::jackelyn.taylor@cumbria.ac.uk::162101a9-4ce4-4ce8-b54b-9848eddf99bf" providerId="AD" clId="Web-{F8C5FB14-AD3D-8021-99B5-97974314AA54}" dt="2019-08-22T11:20:11.541" v="42" actId="20577"/>
          <ac:spMkLst>
            <pc:docMk/>
            <pc:sldMk cId="1192176570" sldId="260"/>
            <ac:spMk id="4" creationId="{00000000-0000-0000-0000-000000000000}"/>
          </ac:spMkLst>
        </pc:spChg>
      </pc:sldChg>
      <pc:sldChg chg="modNotes">
        <pc:chgData name="Taylor, Jackelyn" userId="S::jackelyn.taylor@cumbria.ac.uk::162101a9-4ce4-4ce8-b54b-9848eddf99bf" providerId="AD" clId="Web-{F8C5FB14-AD3D-8021-99B5-97974314AA54}" dt="2019-08-22T11:38:53.519" v="688"/>
        <pc:sldMkLst>
          <pc:docMk/>
          <pc:sldMk cId="1875653158" sldId="275"/>
        </pc:sldMkLst>
      </pc:sldChg>
      <pc:sldChg chg="modNotes">
        <pc:chgData name="Taylor, Jackelyn" userId="S::jackelyn.taylor@cumbria.ac.uk::162101a9-4ce4-4ce8-b54b-9848eddf99bf" providerId="AD" clId="Web-{F8C5FB14-AD3D-8021-99B5-97974314AA54}" dt="2019-08-22T11:28:12.670" v="271"/>
        <pc:sldMkLst>
          <pc:docMk/>
          <pc:sldMk cId="1645581034" sldId="277"/>
        </pc:sldMkLst>
      </pc:sldChg>
      <pc:sldChg chg="modNotes">
        <pc:chgData name="Taylor, Jackelyn" userId="S::jackelyn.taylor@cumbria.ac.uk::162101a9-4ce4-4ce8-b54b-9848eddf99bf" providerId="AD" clId="Web-{F8C5FB14-AD3D-8021-99B5-97974314AA54}" dt="2019-08-22T11:27:03.904" v="224"/>
        <pc:sldMkLst>
          <pc:docMk/>
          <pc:sldMk cId="3597375916" sldId="278"/>
        </pc:sldMkLst>
      </pc:sldChg>
      <pc:sldChg chg="modNotes">
        <pc:chgData name="Taylor, Jackelyn" userId="S::jackelyn.taylor@cumbria.ac.uk::162101a9-4ce4-4ce8-b54b-9848eddf99bf" providerId="AD" clId="Web-{F8C5FB14-AD3D-8021-99B5-97974314AA54}" dt="2019-08-22T11:31:40.953" v="340"/>
        <pc:sldMkLst>
          <pc:docMk/>
          <pc:sldMk cId="2334230840" sldId="279"/>
        </pc:sldMkLst>
      </pc:sldChg>
      <pc:sldChg chg="modNotes">
        <pc:chgData name="Taylor, Jackelyn" userId="S::jackelyn.taylor@cumbria.ac.uk::162101a9-4ce4-4ce8-b54b-9848eddf99bf" providerId="AD" clId="Web-{F8C5FB14-AD3D-8021-99B5-97974314AA54}" dt="2019-08-22T11:38:47.269" v="687"/>
        <pc:sldMkLst>
          <pc:docMk/>
          <pc:sldMk cId="847490712" sldId="282"/>
        </pc:sldMkLst>
      </pc:sldChg>
      <pc:sldChg chg="modNotes">
        <pc:chgData name="Taylor, Jackelyn" userId="S::jackelyn.taylor@cumbria.ac.uk::162101a9-4ce4-4ce8-b54b-9848eddf99bf" providerId="AD" clId="Web-{F8C5FB14-AD3D-8021-99B5-97974314AA54}" dt="2019-08-22T11:31:32.250" v="338"/>
        <pc:sldMkLst>
          <pc:docMk/>
          <pc:sldMk cId="4114719388" sldId="288"/>
        </pc:sldMkLst>
      </pc:sldChg>
      <pc:sldChg chg="modNotes">
        <pc:chgData name="Taylor, Jackelyn" userId="S::jackelyn.taylor@cumbria.ac.uk::162101a9-4ce4-4ce8-b54b-9848eddf99bf" providerId="AD" clId="Web-{F8C5FB14-AD3D-8021-99B5-97974314AA54}" dt="2019-08-22T11:27:26.764" v="228"/>
        <pc:sldMkLst>
          <pc:docMk/>
          <pc:sldMk cId="2633507947" sldId="290"/>
        </pc:sldMkLst>
      </pc:sldChg>
      <pc:sldChg chg="modNotes">
        <pc:chgData name="Taylor, Jackelyn" userId="S::jackelyn.taylor@cumbria.ac.uk::162101a9-4ce4-4ce8-b54b-9848eddf99bf" providerId="AD" clId="Web-{F8C5FB14-AD3D-8021-99B5-97974314AA54}" dt="2019-08-22T11:33:37.282" v="485"/>
        <pc:sldMkLst>
          <pc:docMk/>
          <pc:sldMk cId="3084647439" sldId="291"/>
        </pc:sldMkLst>
      </pc:sldChg>
      <pc:sldChg chg="modNotes">
        <pc:chgData name="Taylor, Jackelyn" userId="S::jackelyn.taylor@cumbria.ac.uk::162101a9-4ce4-4ce8-b54b-9848eddf99bf" providerId="AD" clId="Web-{F8C5FB14-AD3D-8021-99B5-97974314AA54}" dt="2019-08-22T11:33:04.345" v="455"/>
        <pc:sldMkLst>
          <pc:docMk/>
          <pc:sldMk cId="1195328043" sldId="292"/>
        </pc:sldMkLst>
      </pc:sldChg>
      <pc:sldChg chg="modNotes">
        <pc:chgData name="Taylor, Jackelyn" userId="S::jackelyn.taylor@cumbria.ac.uk::162101a9-4ce4-4ce8-b54b-9848eddf99bf" providerId="AD" clId="Web-{F8C5FB14-AD3D-8021-99B5-97974314AA54}" dt="2019-08-22T11:35:37.502" v="600"/>
        <pc:sldMkLst>
          <pc:docMk/>
          <pc:sldMk cId="1134184167" sldId="293"/>
        </pc:sldMkLst>
      </pc:sldChg>
      <pc:sldChg chg="modNotes">
        <pc:chgData name="Taylor, Jackelyn" userId="S::jackelyn.taylor@cumbria.ac.uk::162101a9-4ce4-4ce8-b54b-9848eddf99bf" providerId="AD" clId="Web-{F8C5FB14-AD3D-8021-99B5-97974314AA54}" dt="2019-08-22T11:36:26.440" v="618"/>
        <pc:sldMkLst>
          <pc:docMk/>
          <pc:sldMk cId="2040194006" sldId="294"/>
        </pc:sldMkLst>
      </pc:sldChg>
      <pc:sldChg chg="modNotes">
        <pc:chgData name="Taylor, Jackelyn" userId="S::jackelyn.taylor@cumbria.ac.uk::162101a9-4ce4-4ce8-b54b-9848eddf99bf" providerId="AD" clId="Web-{F8C5FB14-AD3D-8021-99B5-97974314AA54}" dt="2019-08-22T11:37:11.550" v="638"/>
        <pc:sldMkLst>
          <pc:docMk/>
          <pc:sldMk cId="620521086" sldId="295"/>
        </pc:sldMkLst>
      </pc:sldChg>
      <pc:sldChg chg="addSp modSp modNotes">
        <pc:chgData name="Taylor, Jackelyn" userId="S::jackelyn.taylor@cumbria.ac.uk::162101a9-4ce4-4ce8-b54b-9848eddf99bf" providerId="AD" clId="Web-{F8C5FB14-AD3D-8021-99B5-97974314AA54}" dt="2019-08-22T11:41:28.005" v="761" actId="1076"/>
        <pc:sldMkLst>
          <pc:docMk/>
          <pc:sldMk cId="1494601382" sldId="297"/>
        </pc:sldMkLst>
        <pc:spChg chg="add mod">
          <ac:chgData name="Taylor, Jackelyn" userId="S::jackelyn.taylor@cumbria.ac.uk::162101a9-4ce4-4ce8-b54b-9848eddf99bf" providerId="AD" clId="Web-{F8C5FB14-AD3D-8021-99B5-97974314AA54}" dt="2019-08-22T11:41:07.474" v="750" actId="1076"/>
          <ac:spMkLst>
            <pc:docMk/>
            <pc:sldMk cId="1494601382" sldId="297"/>
            <ac:spMk id="3" creationId="{3624F5E4-14F9-4FC3-837E-0CE785F8A067}"/>
          </ac:spMkLst>
        </pc:spChg>
        <pc:spChg chg="mod">
          <ac:chgData name="Taylor, Jackelyn" userId="S::jackelyn.taylor@cumbria.ac.uk::162101a9-4ce4-4ce8-b54b-9848eddf99bf" providerId="AD" clId="Web-{F8C5FB14-AD3D-8021-99B5-97974314AA54}" dt="2019-08-22T11:41:25.755" v="760" actId="1076"/>
          <ac:spMkLst>
            <pc:docMk/>
            <pc:sldMk cId="1494601382" sldId="297"/>
            <ac:spMk id="13" creationId="{00000000-0000-0000-0000-000000000000}"/>
          </ac:spMkLst>
        </pc:spChg>
        <pc:spChg chg="mod">
          <ac:chgData name="Taylor, Jackelyn" userId="S::jackelyn.taylor@cumbria.ac.uk::162101a9-4ce4-4ce8-b54b-9848eddf99bf" providerId="AD" clId="Web-{F8C5FB14-AD3D-8021-99B5-97974314AA54}" dt="2019-08-22T11:41:12.036" v="751" actId="1076"/>
          <ac:spMkLst>
            <pc:docMk/>
            <pc:sldMk cId="1494601382" sldId="297"/>
            <ac:spMk id="14" creationId="{00000000-0000-0000-0000-000000000000}"/>
          </ac:spMkLst>
        </pc:spChg>
        <pc:picChg chg="mod">
          <ac:chgData name="Taylor, Jackelyn" userId="S::jackelyn.taylor@cumbria.ac.uk::162101a9-4ce4-4ce8-b54b-9848eddf99bf" providerId="AD" clId="Web-{F8C5FB14-AD3D-8021-99B5-97974314AA54}" dt="2019-08-22T11:41:28.005" v="761" actId="1076"/>
          <ac:picMkLst>
            <pc:docMk/>
            <pc:sldMk cId="1494601382" sldId="297"/>
            <ac:picMk id="2050" creationId="{00000000-0000-0000-0000-000000000000}"/>
          </ac:picMkLst>
        </pc:picChg>
      </pc:sldChg>
    </pc:docChg>
  </pc:docChgLst>
  <pc:docChgLst>
    <pc:chgData name="Dickinson, Mark" userId="S::mark.dickinson@cumbria.ac.uk::76fcdb35-bffa-42c5-bb76-b8760be02c6b" providerId="AD" clId="Web-{DBF09732-8FF2-C3DC-7B8E-54D25F380080}"/>
    <pc:docChg chg="delSld">
      <pc:chgData name="Dickinson, Mark" userId="S::mark.dickinson@cumbria.ac.uk::76fcdb35-bffa-42c5-bb76-b8760be02c6b" providerId="AD" clId="Web-{DBF09732-8FF2-C3DC-7B8E-54D25F380080}" dt="2020-01-17T11:57:10.358" v="0"/>
      <pc:docMkLst>
        <pc:docMk/>
      </pc:docMkLst>
      <pc:sldChg chg="del">
        <pc:chgData name="Dickinson, Mark" userId="S::mark.dickinson@cumbria.ac.uk::76fcdb35-bffa-42c5-bb76-b8760be02c6b" providerId="AD" clId="Web-{DBF09732-8FF2-C3DC-7B8E-54D25F380080}" dt="2020-01-17T11:57:10.358" v="0"/>
        <pc:sldMkLst>
          <pc:docMk/>
          <pc:sldMk cId="3049920602" sldId="298"/>
        </pc:sldMkLst>
      </pc:sldChg>
    </pc:docChg>
  </pc:docChgLst>
  <pc:docChgLst>
    <pc:chgData name="Adams, Jessica" userId="S::jessica.adams@cumbria.ac.uk::cc7acdf3-819f-4add-9788-72b71cb90eb7" providerId="AD" clId="Web-{06196048-F9C3-196A-3DF8-BE81F1294F1D}"/>
    <pc:docChg chg="addSld modSld">
      <pc:chgData name="Adams, Jessica" userId="S::jessica.adams@cumbria.ac.uk::cc7acdf3-819f-4add-9788-72b71cb90eb7" providerId="AD" clId="Web-{06196048-F9C3-196A-3DF8-BE81F1294F1D}" dt="2020-01-16T13:38:44.174" v="6"/>
      <pc:docMkLst>
        <pc:docMk/>
      </pc:docMkLst>
      <pc:sldChg chg="delSp add replId modNotes">
        <pc:chgData name="Adams, Jessica" userId="S::jessica.adams@cumbria.ac.uk::cc7acdf3-819f-4add-9788-72b71cb90eb7" providerId="AD" clId="Web-{06196048-F9C3-196A-3DF8-BE81F1294F1D}" dt="2020-01-16T13:38:44.174" v="6"/>
        <pc:sldMkLst>
          <pc:docMk/>
          <pc:sldMk cId="3049920602" sldId="298"/>
        </pc:sldMkLst>
        <pc:picChg chg="del">
          <ac:chgData name="Adams, Jessica" userId="S::jessica.adams@cumbria.ac.uk::cc7acdf3-819f-4add-9788-72b71cb90eb7" providerId="AD" clId="Web-{06196048-F9C3-196A-3DF8-BE81F1294F1D}" dt="2020-01-16T13:38:39.581" v="2"/>
          <ac:picMkLst>
            <pc:docMk/>
            <pc:sldMk cId="3049920602" sldId="298"/>
            <ac:picMk id="2" creationId="{00000000-0000-0000-0000-000000000000}"/>
          </ac:picMkLst>
        </pc:picChg>
      </pc:sldChg>
    </pc:docChg>
  </pc:docChgLst>
  <pc:docChgLst>
    <pc:chgData name="Hannan, Sophie" userId="S::sophie.hannan@cumbria.ac.uk::93401a77-d241-4b4f-adb8-72db9933da7d" providerId="AD" clId="Web-{25C1434F-7468-BF3F-E546-2C241F543588}"/>
    <pc:docChg chg="modSld">
      <pc:chgData name="Hannan, Sophie" userId="S::sophie.hannan@cumbria.ac.uk::93401a77-d241-4b4f-adb8-72db9933da7d" providerId="AD" clId="Web-{25C1434F-7468-BF3F-E546-2C241F543588}" dt="2020-01-28T13:42:36.434" v="31" actId="20577"/>
      <pc:docMkLst>
        <pc:docMk/>
      </pc:docMkLst>
      <pc:sldChg chg="modSp">
        <pc:chgData name="Hannan, Sophie" userId="S::sophie.hannan@cumbria.ac.uk::93401a77-d241-4b4f-adb8-72db9933da7d" providerId="AD" clId="Web-{25C1434F-7468-BF3F-E546-2C241F543588}" dt="2020-01-28T13:38:30.310" v="0" actId="14100"/>
        <pc:sldMkLst>
          <pc:docMk/>
          <pc:sldMk cId="1645581034" sldId="277"/>
        </pc:sldMkLst>
        <pc:spChg chg="mod">
          <ac:chgData name="Hannan, Sophie" userId="S::sophie.hannan@cumbria.ac.uk::93401a77-d241-4b4f-adb8-72db9933da7d" providerId="AD" clId="Web-{25C1434F-7468-BF3F-E546-2C241F543588}" dt="2020-01-28T13:38:30.310" v="0" actId="14100"/>
          <ac:spMkLst>
            <pc:docMk/>
            <pc:sldMk cId="1645581034" sldId="277"/>
            <ac:spMk id="3" creationId="{00000000-0000-0000-0000-000000000000}"/>
          </ac:spMkLst>
        </pc:spChg>
      </pc:sldChg>
      <pc:sldChg chg="modSp">
        <pc:chgData name="Hannan, Sophie" userId="S::sophie.hannan@cumbria.ac.uk::93401a77-d241-4b4f-adb8-72db9933da7d" providerId="AD" clId="Web-{25C1434F-7468-BF3F-E546-2C241F543588}" dt="2020-01-28T13:40:21.450" v="16" actId="20577"/>
        <pc:sldMkLst>
          <pc:docMk/>
          <pc:sldMk cId="2334230840" sldId="279"/>
        </pc:sldMkLst>
        <pc:spChg chg="mod">
          <ac:chgData name="Hannan, Sophie" userId="S::sophie.hannan@cumbria.ac.uk::93401a77-d241-4b4f-adb8-72db9933da7d" providerId="AD" clId="Web-{25C1434F-7468-BF3F-E546-2C241F543588}" dt="2020-01-28T13:40:21.450" v="16" actId="20577"/>
          <ac:spMkLst>
            <pc:docMk/>
            <pc:sldMk cId="2334230840" sldId="279"/>
            <ac:spMk id="18" creationId="{00000000-0000-0000-0000-000000000000}"/>
          </ac:spMkLst>
        </pc:spChg>
      </pc:sldChg>
      <pc:sldChg chg="modSp">
        <pc:chgData name="Hannan, Sophie" userId="S::sophie.hannan@cumbria.ac.uk::93401a77-d241-4b4f-adb8-72db9933da7d" providerId="AD" clId="Web-{25C1434F-7468-BF3F-E546-2C241F543588}" dt="2020-01-28T13:39:18.904" v="1" actId="1076"/>
        <pc:sldMkLst>
          <pc:docMk/>
          <pc:sldMk cId="1222815571" sldId="287"/>
        </pc:sldMkLst>
        <pc:spChg chg="mod">
          <ac:chgData name="Hannan, Sophie" userId="S::sophie.hannan@cumbria.ac.uk::93401a77-d241-4b4f-adb8-72db9933da7d" providerId="AD" clId="Web-{25C1434F-7468-BF3F-E546-2C241F543588}" dt="2020-01-28T13:39:18.904" v="1" actId="1076"/>
          <ac:spMkLst>
            <pc:docMk/>
            <pc:sldMk cId="1222815571" sldId="287"/>
            <ac:spMk id="16" creationId="{00000000-0000-0000-0000-000000000000}"/>
          </ac:spMkLst>
        </pc:spChg>
      </pc:sldChg>
      <pc:sldChg chg="modSp">
        <pc:chgData name="Hannan, Sophie" userId="S::sophie.hannan@cumbria.ac.uk::93401a77-d241-4b4f-adb8-72db9933da7d" providerId="AD" clId="Web-{25C1434F-7468-BF3F-E546-2C241F543588}" dt="2020-01-28T13:40:48.435" v="18" actId="1076"/>
        <pc:sldMkLst>
          <pc:docMk/>
          <pc:sldMk cId="3084647439" sldId="291"/>
        </pc:sldMkLst>
        <pc:spChg chg="mod">
          <ac:chgData name="Hannan, Sophie" userId="S::sophie.hannan@cumbria.ac.uk::93401a77-d241-4b4f-adb8-72db9933da7d" providerId="AD" clId="Web-{25C1434F-7468-BF3F-E546-2C241F543588}" dt="2020-01-28T13:40:48.435" v="18" actId="1076"/>
          <ac:spMkLst>
            <pc:docMk/>
            <pc:sldMk cId="3084647439" sldId="291"/>
            <ac:spMk id="3" creationId="{00000000-0000-0000-0000-000000000000}"/>
          </ac:spMkLst>
        </pc:spChg>
      </pc:sldChg>
      <pc:sldChg chg="modNotes">
        <pc:chgData name="Hannan, Sophie" userId="S::sophie.hannan@cumbria.ac.uk::93401a77-d241-4b4f-adb8-72db9933da7d" providerId="AD" clId="Web-{25C1434F-7468-BF3F-E546-2C241F543588}" dt="2020-01-28T13:41:19.075" v="20"/>
        <pc:sldMkLst>
          <pc:docMk/>
          <pc:sldMk cId="1134184167" sldId="293"/>
        </pc:sldMkLst>
      </pc:sldChg>
      <pc:sldChg chg="modSp">
        <pc:chgData name="Hannan, Sophie" userId="S::sophie.hannan@cumbria.ac.uk::93401a77-d241-4b4f-adb8-72db9933da7d" providerId="AD" clId="Web-{25C1434F-7468-BF3F-E546-2C241F543588}" dt="2020-01-28T13:42:21.262" v="28" actId="1076"/>
        <pc:sldMkLst>
          <pc:docMk/>
          <pc:sldMk cId="2040194006" sldId="294"/>
        </pc:sldMkLst>
        <pc:spChg chg="mod">
          <ac:chgData name="Hannan, Sophie" userId="S::sophie.hannan@cumbria.ac.uk::93401a77-d241-4b4f-adb8-72db9933da7d" providerId="AD" clId="Web-{25C1434F-7468-BF3F-E546-2C241F543588}" dt="2020-01-28T13:41:42.716" v="21" actId="1076"/>
          <ac:spMkLst>
            <pc:docMk/>
            <pc:sldMk cId="2040194006" sldId="294"/>
            <ac:spMk id="3" creationId="{00000000-0000-0000-0000-000000000000}"/>
          </ac:spMkLst>
        </pc:spChg>
        <pc:spChg chg="mod">
          <ac:chgData name="Hannan, Sophie" userId="S::sophie.hannan@cumbria.ac.uk::93401a77-d241-4b4f-adb8-72db9933da7d" providerId="AD" clId="Web-{25C1434F-7468-BF3F-E546-2C241F543588}" dt="2020-01-28T13:42:18.544" v="27" actId="1076"/>
          <ac:spMkLst>
            <pc:docMk/>
            <pc:sldMk cId="2040194006" sldId="294"/>
            <ac:spMk id="7" creationId="{00000000-0000-0000-0000-000000000000}"/>
          </ac:spMkLst>
        </pc:spChg>
        <pc:spChg chg="mod">
          <ac:chgData name="Hannan, Sophie" userId="S::sophie.hannan@cumbria.ac.uk::93401a77-d241-4b4f-adb8-72db9933da7d" providerId="AD" clId="Web-{25C1434F-7468-BF3F-E546-2C241F543588}" dt="2020-01-28T13:42:21.262" v="28" actId="1076"/>
          <ac:spMkLst>
            <pc:docMk/>
            <pc:sldMk cId="2040194006" sldId="294"/>
            <ac:spMk id="13" creationId="{00000000-0000-0000-0000-000000000000}"/>
          </ac:spMkLst>
        </pc:spChg>
        <pc:spChg chg="mod">
          <ac:chgData name="Hannan, Sophie" userId="S::sophie.hannan@cumbria.ac.uk::93401a77-d241-4b4f-adb8-72db9933da7d" providerId="AD" clId="Web-{25C1434F-7468-BF3F-E546-2C241F543588}" dt="2020-01-28T13:42:13.075" v="26" actId="1076"/>
          <ac:spMkLst>
            <pc:docMk/>
            <pc:sldMk cId="2040194006" sldId="294"/>
            <ac:spMk id="14" creationId="{00000000-0000-0000-0000-000000000000}"/>
          </ac:spMkLst>
        </pc:spChg>
        <pc:spChg chg="mod">
          <ac:chgData name="Hannan, Sophie" userId="S::sophie.hannan@cumbria.ac.uk::93401a77-d241-4b4f-adb8-72db9933da7d" providerId="AD" clId="Web-{25C1434F-7468-BF3F-E546-2C241F543588}" dt="2020-01-28T13:42:05.809" v="23" actId="1076"/>
          <ac:spMkLst>
            <pc:docMk/>
            <pc:sldMk cId="2040194006" sldId="294"/>
            <ac:spMk id="15" creationId="{00000000-0000-0000-0000-000000000000}"/>
          </ac:spMkLst>
        </pc:spChg>
        <pc:spChg chg="mod">
          <ac:chgData name="Hannan, Sophie" userId="S::sophie.hannan@cumbria.ac.uk::93401a77-d241-4b4f-adb8-72db9933da7d" providerId="AD" clId="Web-{25C1434F-7468-BF3F-E546-2C241F543588}" dt="2020-01-28T13:42:08.466" v="24" actId="1076"/>
          <ac:spMkLst>
            <pc:docMk/>
            <pc:sldMk cId="2040194006" sldId="294"/>
            <ac:spMk id="16" creationId="{00000000-0000-0000-0000-000000000000}"/>
          </ac:spMkLst>
        </pc:spChg>
        <pc:spChg chg="mod">
          <ac:chgData name="Hannan, Sophie" userId="S::sophie.hannan@cumbria.ac.uk::93401a77-d241-4b4f-adb8-72db9933da7d" providerId="AD" clId="Web-{25C1434F-7468-BF3F-E546-2C241F543588}" dt="2020-01-28T13:42:11.091" v="25" actId="1076"/>
          <ac:spMkLst>
            <pc:docMk/>
            <pc:sldMk cId="2040194006" sldId="294"/>
            <ac:spMk id="17" creationId="{00000000-0000-0000-0000-000000000000}"/>
          </ac:spMkLst>
        </pc:spChg>
      </pc:sldChg>
      <pc:sldChg chg="modSp">
        <pc:chgData name="Hannan, Sophie" userId="S::sophie.hannan@cumbria.ac.uk::93401a77-d241-4b4f-adb8-72db9933da7d" providerId="AD" clId="Web-{25C1434F-7468-BF3F-E546-2C241F543588}" dt="2020-01-28T13:42:35.247" v="29" actId="20577"/>
        <pc:sldMkLst>
          <pc:docMk/>
          <pc:sldMk cId="620521086" sldId="295"/>
        </pc:sldMkLst>
        <pc:spChg chg="mod">
          <ac:chgData name="Hannan, Sophie" userId="S::sophie.hannan@cumbria.ac.uk::93401a77-d241-4b4f-adb8-72db9933da7d" providerId="AD" clId="Web-{25C1434F-7468-BF3F-E546-2C241F543588}" dt="2020-01-28T13:42:35.247" v="29" actId="20577"/>
          <ac:spMkLst>
            <pc:docMk/>
            <pc:sldMk cId="620521086" sldId="295"/>
            <ac:spMk id="23" creationId="{00000000-0000-0000-0000-000000000000}"/>
          </ac:spMkLst>
        </pc:spChg>
      </pc:sldChg>
    </pc:docChg>
  </pc:docChgLst>
  <pc:docChgLst>
    <pc:chgData name="Todd, Jack" userId="S::jack.todd@cumbria.ac.uk::0e084616-8f96-4c71-8aef-4b23925a0a9f" providerId="AD" clId="Web-{C11DFDF5-F302-820B-9D9C-DDBEB7A2D7AA}"/>
    <pc:docChg chg="modSld">
      <pc:chgData name="Todd, Jack" userId="S::jack.todd@cumbria.ac.uk::0e084616-8f96-4c71-8aef-4b23925a0a9f" providerId="AD" clId="Web-{C11DFDF5-F302-820B-9D9C-DDBEB7A2D7AA}" dt="2020-01-09T10:39:23.181" v="0"/>
      <pc:docMkLst>
        <pc:docMk/>
      </pc:docMkLst>
      <pc:sldChg chg="mod modShow">
        <pc:chgData name="Todd, Jack" userId="S::jack.todd@cumbria.ac.uk::0e084616-8f96-4c71-8aef-4b23925a0a9f" providerId="AD" clId="Web-{C11DFDF5-F302-820B-9D9C-DDBEB7A2D7AA}" dt="2020-01-09T10:39:23.181" v="0"/>
        <pc:sldMkLst>
          <pc:docMk/>
          <pc:sldMk cId="1839853595" sldId="266"/>
        </pc:sldMkLst>
      </pc:sldChg>
    </pc:docChg>
  </pc:docChgLst>
  <pc:docChgLst>
    <pc:chgData name="Hannan, Sophie" userId="S::sophie.hannan@cumbria.ac.uk::93401a77-d241-4b4f-adb8-72db9933da7d" providerId="AD" clId="Web-{0EB5A962-8E6C-6E86-9B52-FD2D025ED224}"/>
    <pc:docChg chg="modSld">
      <pc:chgData name="Hannan, Sophie" userId="S::sophie.hannan@cumbria.ac.uk::93401a77-d241-4b4f-adb8-72db9933da7d" providerId="AD" clId="Web-{0EB5A962-8E6C-6E86-9B52-FD2D025ED224}" dt="2020-01-06T10:00:43.838" v="0" actId="1076"/>
      <pc:docMkLst>
        <pc:docMk/>
      </pc:docMkLst>
      <pc:sldChg chg="modSp">
        <pc:chgData name="Hannan, Sophie" userId="S::sophie.hannan@cumbria.ac.uk::93401a77-d241-4b4f-adb8-72db9933da7d" providerId="AD" clId="Web-{0EB5A962-8E6C-6E86-9B52-FD2D025ED224}" dt="2020-01-06T10:00:43.838" v="0" actId="1076"/>
        <pc:sldMkLst>
          <pc:docMk/>
          <pc:sldMk cId="1195328043" sldId="292"/>
        </pc:sldMkLst>
        <pc:picChg chg="mod">
          <ac:chgData name="Hannan, Sophie" userId="S::sophie.hannan@cumbria.ac.uk::93401a77-d241-4b4f-adb8-72db9933da7d" providerId="AD" clId="Web-{0EB5A962-8E6C-6E86-9B52-FD2D025ED224}" dt="2020-01-06T10:00:43.838" v="0" actId="1076"/>
          <ac:picMkLst>
            <pc:docMk/>
            <pc:sldMk cId="1195328043" sldId="292"/>
            <ac:picMk id="2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6/16/2020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lay.kahoot.it/v2/?quizId=a279fe07-8ace-4f05-ad95-4dfb6fd7414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kahoot.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ed.co.uk/career-advice/levels-of-education-what-do-they-mea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university.which.co.uk/" TargetMode="External"/><Relationship Id="rId5" Type="http://schemas.openxmlformats.org/officeDocument/2006/relationships/hyperlink" Target="https://www.ucas.com/" TargetMode="External"/><Relationship Id="rId4" Type="http://schemas.openxmlformats.org/officeDocument/2006/relationships/hyperlink" Target="https://www.gov.uk/what-different-qualification-levels-mean/list-of-qualification-leve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0927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smtClean="0">
                <a:solidFill>
                  <a:schemeClr val="tx1"/>
                </a:solidFill>
                <a:effectLst/>
                <a:latin typeface="+mn-lt"/>
                <a:ea typeface="+mn-ea"/>
                <a:cs typeface="+mn-cs"/>
              </a:rPr>
              <a:t>Students will be given a board with missing pieces, they will have to complete the job profiles and match the correct: Education History, Estimated Salary, Previous Employment, and key skills required.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The first group who has a 100% match will be offered a prize.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Open discussion: Did any of the job roles surprise them? Examples might include being surprised by varying salaries, or the qualifications required. Do any of these statements match up to your values? (e.g. if a high paying job is important to you, were you most intrigued by the salaries of the job roles?)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Reflect that looking into possible future roles may involve some seemingly difficult decisions, but learners have the ability to research future pathways based on what is most valuable to them. This can provide an opportunity for any staff members, ambassadors or youth workers to explain any decisions they have had to make in their career/education, and what helped them.</a:t>
            </a:r>
          </a:p>
          <a:p>
            <a:endParaRPr lang="en-GB" baseline="0" dirty="0" smtClean="0"/>
          </a:p>
        </p:txBody>
      </p:sp>
      <p:sp>
        <p:nvSpPr>
          <p:cNvPr id="4" name="Slide Number Placeholder 3"/>
          <p:cNvSpPr>
            <a:spLocks noGrp="1"/>
          </p:cNvSpPr>
          <p:nvPr>
            <p:ph type="sldNum" sz="quarter" idx="10"/>
          </p:nvPr>
        </p:nvSpPr>
        <p:spPr/>
        <p:txBody>
          <a:bodyPr/>
          <a:lstStyle/>
          <a:p>
            <a:fld id="{2CD7D6FE-0B81-4E94-975F-56C8623160EA}" type="slidenum">
              <a:rPr lang="en-GB" smtClean="0"/>
              <a:t>10</a:t>
            </a:fld>
            <a:endParaRPr lang="en-GB"/>
          </a:p>
        </p:txBody>
      </p:sp>
    </p:spTree>
    <p:extLst>
      <p:ext uri="{BB962C8B-B14F-4D97-AF65-F5344CB8AC3E}">
        <p14:creationId xmlns:p14="http://schemas.microsoft.com/office/powerpoint/2010/main" val="3174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2CD7D6FE-0B81-4E94-975F-56C8623160EA}" type="slidenum">
              <a:rPr lang="en-GB" smtClean="0"/>
              <a:t>11</a:t>
            </a:fld>
            <a:endParaRPr lang="en-GB"/>
          </a:p>
        </p:txBody>
      </p:sp>
    </p:spTree>
    <p:extLst>
      <p:ext uri="{BB962C8B-B14F-4D97-AF65-F5344CB8AC3E}">
        <p14:creationId xmlns:p14="http://schemas.microsoft.com/office/powerpoint/2010/main" val="360493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smtClean="0">
                <a:solidFill>
                  <a:schemeClr val="tx1"/>
                </a:solidFill>
                <a:effectLst/>
                <a:latin typeface="+mn-lt"/>
                <a:ea typeface="+mn-ea"/>
                <a:cs typeface="+mn-cs"/>
              </a:rPr>
              <a:t>The final team activity is based around the subject of travel.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A </a:t>
            </a:r>
            <a:r>
              <a:rPr lang="en-GB" sz="1200" b="0" i="0" u="sng" strike="noStrike" kern="1200" dirty="0" err="1" smtClean="0">
                <a:solidFill>
                  <a:schemeClr val="tx1"/>
                </a:solidFill>
                <a:effectLst/>
                <a:latin typeface="+mn-lt"/>
                <a:ea typeface="+mn-ea"/>
                <a:cs typeface="+mn-cs"/>
                <a:hlinkClick r:id="rId3"/>
              </a:rPr>
              <a:t>Kahoot</a:t>
            </a:r>
            <a:r>
              <a:rPr lang="en-GB" sz="1200" b="0" i="0" u="sng" strike="noStrike" kern="1200" dirty="0" smtClean="0">
                <a:solidFill>
                  <a:schemeClr val="tx1"/>
                </a:solidFill>
                <a:effectLst/>
                <a:latin typeface="+mn-lt"/>
                <a:ea typeface="+mn-ea"/>
                <a:cs typeface="+mn-cs"/>
                <a:hlinkClick r:id="rId3"/>
              </a:rPr>
              <a:t> Quiz</a:t>
            </a:r>
            <a:r>
              <a:rPr lang="en-GB" sz="1200" b="0" i="0" kern="1200" dirty="0" smtClean="0">
                <a:solidFill>
                  <a:schemeClr val="tx1"/>
                </a:solidFill>
                <a:effectLst/>
                <a:latin typeface="+mn-lt"/>
                <a:ea typeface="+mn-ea"/>
                <a:cs typeface="+mn-cs"/>
              </a:rPr>
              <a:t> has been created which challenges the group about their knowledge of the local area and shows how easy it can be to travel around Cumbria, how well connected the county is.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This can be done as smaller teams, or as individuals. </a:t>
            </a:r>
          </a:p>
          <a:p>
            <a:pPr rtl="0" fontAlgn="base"/>
            <a:r>
              <a:rPr lang="en-GB" sz="1200" b="0" i="0" kern="1200" dirty="0" smtClean="0">
                <a:solidFill>
                  <a:schemeClr val="tx1"/>
                </a:solidFill>
                <a:effectLst/>
                <a:latin typeface="+mn-lt"/>
                <a:ea typeface="+mn-ea"/>
                <a:cs typeface="+mn-cs"/>
              </a:rPr>
              <a:t> </a:t>
            </a:r>
          </a:p>
          <a:p>
            <a:pPr rtl="0" fontAlgn="base"/>
            <a:r>
              <a:rPr lang="en-GB" sz="1200" b="0" i="1" kern="1200" dirty="0" smtClean="0">
                <a:solidFill>
                  <a:schemeClr val="tx1"/>
                </a:solidFill>
                <a:effectLst/>
                <a:latin typeface="+mn-lt"/>
                <a:ea typeface="+mn-ea"/>
                <a:cs typeface="+mn-cs"/>
              </a:rPr>
              <a:t>If you have never used </a:t>
            </a:r>
            <a:r>
              <a:rPr lang="en-GB" sz="1200" b="0" i="1" kern="1200" dirty="0" err="1" smtClean="0">
                <a:solidFill>
                  <a:schemeClr val="tx1"/>
                </a:solidFill>
                <a:effectLst/>
                <a:latin typeface="+mn-lt"/>
                <a:ea typeface="+mn-ea"/>
                <a:cs typeface="+mn-cs"/>
              </a:rPr>
              <a:t>Kahoot</a:t>
            </a:r>
            <a:r>
              <a:rPr lang="en-GB" sz="1200" b="0" i="1" kern="1200" dirty="0" smtClean="0">
                <a:solidFill>
                  <a:schemeClr val="tx1"/>
                </a:solidFill>
                <a:effectLst/>
                <a:latin typeface="+mn-lt"/>
                <a:ea typeface="+mn-ea"/>
                <a:cs typeface="+mn-cs"/>
              </a:rPr>
              <a:t> before, the quiz is public and can be used by anyone. Young people can select their own username for the quiz </a:t>
            </a:r>
            <a:r>
              <a:rPr lang="en-GB" sz="1200" b="1" i="1" kern="1200" dirty="0" smtClean="0">
                <a:solidFill>
                  <a:schemeClr val="tx1"/>
                </a:solidFill>
                <a:effectLst/>
                <a:latin typeface="+mn-lt"/>
                <a:ea typeface="+mn-ea"/>
                <a:cs typeface="+mn-cs"/>
              </a:rPr>
              <a:t>(please note, usernames can be preselected if necessary). </a:t>
            </a:r>
            <a:r>
              <a:rPr lang="en-GB" sz="1200" b="0" i="1" kern="1200" dirty="0" smtClean="0">
                <a:solidFill>
                  <a:schemeClr val="tx1"/>
                </a:solidFill>
                <a:effectLst/>
                <a:latin typeface="+mn-lt"/>
                <a:ea typeface="+mn-ea"/>
                <a:cs typeface="+mn-cs"/>
              </a:rPr>
              <a:t>All you need to do is select “Classic Mode” and press “Start Quiz” from here, a game code will be created. Young people will then go to </a:t>
            </a:r>
            <a:r>
              <a:rPr lang="en-GB" sz="1200" b="0" i="1" u="sng" strike="noStrike" kern="1200" dirty="0" smtClean="0">
                <a:solidFill>
                  <a:schemeClr val="tx1"/>
                </a:solidFill>
                <a:effectLst/>
                <a:latin typeface="+mn-lt"/>
                <a:ea typeface="+mn-ea"/>
                <a:cs typeface="+mn-cs"/>
                <a:hlinkClick r:id="rId4"/>
              </a:rPr>
              <a:t>www.kahoot.it</a:t>
            </a:r>
            <a:r>
              <a:rPr lang="en-GB" sz="1200" b="0" i="1" kern="1200" dirty="0" smtClean="0">
                <a:solidFill>
                  <a:schemeClr val="tx1"/>
                </a:solidFill>
                <a:effectLst/>
                <a:latin typeface="+mn-lt"/>
                <a:ea typeface="+mn-ea"/>
                <a:cs typeface="+mn-cs"/>
              </a:rPr>
              <a:t> and enter the 6 digit code that has been generated.</a:t>
            </a:r>
            <a:r>
              <a:rPr lang="en-GB" sz="1200" b="0" i="0" kern="1200" dirty="0" smtClean="0">
                <a:solidFill>
                  <a:schemeClr val="tx1"/>
                </a:solidFill>
                <a:effectLst/>
                <a:latin typeface="+mn-lt"/>
                <a:ea typeface="+mn-ea"/>
                <a:cs typeface="+mn-cs"/>
              </a:rPr>
              <a:t> </a:t>
            </a:r>
          </a:p>
          <a:p>
            <a:endParaRPr lang="en-GB" baseline="0" dirty="0" smtClean="0"/>
          </a:p>
        </p:txBody>
      </p:sp>
      <p:sp>
        <p:nvSpPr>
          <p:cNvPr id="4" name="Slide Number Placeholder 3"/>
          <p:cNvSpPr>
            <a:spLocks noGrp="1"/>
          </p:cNvSpPr>
          <p:nvPr>
            <p:ph type="sldNum" sz="quarter" idx="10"/>
          </p:nvPr>
        </p:nvSpPr>
        <p:spPr/>
        <p:txBody>
          <a:bodyPr/>
          <a:lstStyle/>
          <a:p>
            <a:fld id="{2CD7D6FE-0B81-4E94-975F-56C8623160EA}" type="slidenum">
              <a:rPr lang="en-GB" smtClean="0"/>
              <a:t>12</a:t>
            </a:fld>
            <a:endParaRPr lang="en-GB"/>
          </a:p>
        </p:txBody>
      </p:sp>
    </p:spTree>
    <p:extLst>
      <p:ext uri="{BB962C8B-B14F-4D97-AF65-F5344CB8AC3E}">
        <p14:creationId xmlns:p14="http://schemas.microsoft.com/office/powerpoint/2010/main" val="313025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u="none"/>
              <a:t>Follow @</a:t>
            </a:r>
            <a:r>
              <a:rPr lang="en-GB" sz="1400" b="0" u="none" err="1"/>
              <a:t>HelloFutureCCOP</a:t>
            </a:r>
            <a:r>
              <a:rPr lang="en-GB" sz="1400" b="0" u="none" baseline="0"/>
              <a:t> on Twitter, Instagram and Facebook to find out more! </a:t>
            </a:r>
            <a:endParaRPr lang="en-GB" sz="1400" b="0" u="none"/>
          </a:p>
        </p:txBody>
      </p:sp>
      <p:sp>
        <p:nvSpPr>
          <p:cNvPr id="4" name="Slide Number Placeholder 3"/>
          <p:cNvSpPr>
            <a:spLocks noGrp="1"/>
          </p:cNvSpPr>
          <p:nvPr>
            <p:ph type="sldNum" sz="quarter" idx="10"/>
          </p:nvPr>
        </p:nvSpPr>
        <p:spPr/>
        <p:txBody>
          <a:bodyPr/>
          <a:lstStyle/>
          <a:p>
            <a:fld id="{6F4B6510-053C-49EA-AEDE-7C34AE614E3D}" type="slidenum">
              <a:rPr lang="en-GB" smtClean="0"/>
              <a:t>13</a:t>
            </a:fld>
            <a:endParaRPr lang="en-GB"/>
          </a:p>
        </p:txBody>
      </p:sp>
    </p:spTree>
    <p:extLst>
      <p:ext uri="{BB962C8B-B14F-4D97-AF65-F5344CB8AC3E}">
        <p14:creationId xmlns:p14="http://schemas.microsoft.com/office/powerpoint/2010/main" val="212493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General</a:t>
            </a:r>
            <a:r>
              <a:rPr lang="en-GB" baseline="0"/>
              <a:t> s</a:t>
            </a:r>
            <a:r>
              <a:rPr lang="en-GB"/>
              <a:t>ources: </a:t>
            </a:r>
            <a:endParaRPr lang="en-GB">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https://www.reed.co.uk/career-advice/levels-of-education-what-do-they-mean/</a:t>
            </a:r>
            <a:endParaRPr lang="en-GB"/>
          </a:p>
          <a:p>
            <a:r>
              <a:rPr lang="en-GB">
                <a:hlinkClick r:id="rId4"/>
              </a:rPr>
              <a:t>https://www.gov.uk/what-different-qualification-levels-mean/list-of-qualification-levels</a:t>
            </a:r>
            <a:endParaRPr lang="en-GB"/>
          </a:p>
          <a:p>
            <a:r>
              <a:rPr lang="en-GB">
                <a:hlinkClick r:id="rId5"/>
              </a:rPr>
              <a:t>https://www.ucas.com/</a:t>
            </a:r>
            <a:endParaRPr lang="en-GB"/>
          </a:p>
          <a:p>
            <a:r>
              <a:rPr lang="en-GB">
                <a:hlinkClick r:id="rId6"/>
              </a:rPr>
              <a:t>https://university.which.co.uk/</a:t>
            </a:r>
            <a:endParaRPr lang="en-GB"/>
          </a:p>
          <a:p>
            <a:endParaRPr lang="en-GB"/>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144998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Introduction</a:t>
            </a:r>
            <a:r>
              <a:rPr lang="en-GB" b="1" u="sng" baseline="0" dirty="0"/>
              <a:t> to Hello Future</a:t>
            </a:r>
          </a:p>
          <a:p>
            <a:endParaRPr lang="en-GB" b="1" u="sng" baseline="0" dirty="0"/>
          </a:p>
          <a:p>
            <a:r>
              <a:rPr lang="en-GB" b="0" u="none" baseline="0" dirty="0"/>
              <a:t>[Presenter] Introduce the Hello Future Programme, to cover:</a:t>
            </a:r>
          </a:p>
          <a:p>
            <a:pPr marL="171450" indent="-171450">
              <a:buFontTx/>
              <a:buChar char="-"/>
            </a:pPr>
            <a:r>
              <a:rPr lang="en-GB" b="0" u="none" baseline="0" dirty="0"/>
              <a:t>Our main aim: to help students to progress on to Higher Education (explain this term, including University, Higher Apprenticeships)</a:t>
            </a:r>
          </a:p>
          <a:p>
            <a:pPr marL="171450" indent="-171450">
              <a:buFontTx/>
              <a:buChar char="-"/>
            </a:pPr>
            <a:r>
              <a:rPr lang="en-GB" b="0" u="none" baseline="0" dirty="0"/>
              <a:t>What we do: covering our schools programme as well as past and upcoming out of school events and activities. </a:t>
            </a:r>
          </a:p>
          <a:p>
            <a:pPr marL="171450" indent="-171450">
              <a:buFontTx/>
              <a:buChar char="-"/>
            </a:pPr>
            <a:endParaRPr lang="en-GB" b="0" u="none" baseline="0" dirty="0"/>
          </a:p>
          <a:p>
            <a:pPr marL="171450" indent="-171450">
              <a:buFontTx/>
              <a:buChar char="-"/>
            </a:pPr>
            <a:r>
              <a:rPr lang="en-GB" b="0" u="none" baseline="0" dirty="0"/>
              <a:t>More information on these can be found at: </a:t>
            </a:r>
            <a:r>
              <a:rPr lang="en-GB" b="0" u="none" baseline="0" dirty="0" smtClean="0"/>
              <a:t>www.hellofuture.ac.uk</a:t>
            </a: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399516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baseline="0" dirty="0">
              <a:latin typeface="Swis721 BT" panose="020B0504020202020204" pitchFamily="34" charset="0"/>
              <a:cs typeface="Calibri"/>
            </a:endParaRPr>
          </a:p>
          <a:p>
            <a:pPr lvl="0" fontAlgn="base"/>
            <a:r>
              <a:rPr lang="en-GB" sz="1200" b="1" u="sng" kern="1200" dirty="0" smtClean="0">
                <a:solidFill>
                  <a:schemeClr val="tx1"/>
                </a:solidFill>
                <a:effectLst/>
                <a:latin typeface="Swis721 BT" panose="020B0504020202020204" pitchFamily="34" charset="0"/>
                <a:ea typeface="+mn-ea"/>
                <a:cs typeface="+mn-cs"/>
              </a:rPr>
              <a:t>By the end of this session, learners</a:t>
            </a:r>
            <a:r>
              <a:rPr lang="en-GB" sz="1200" b="1" u="sng" kern="1200" baseline="0" dirty="0" smtClean="0">
                <a:solidFill>
                  <a:schemeClr val="tx1"/>
                </a:solidFill>
                <a:effectLst/>
                <a:latin typeface="Swis721 BT" panose="020B0504020202020204" pitchFamily="34" charset="0"/>
                <a:ea typeface="+mn-ea"/>
                <a:cs typeface="+mn-cs"/>
              </a:rPr>
              <a:t> will…</a:t>
            </a:r>
          </a:p>
          <a:p>
            <a:pPr lvl="0" fontAlgn="base"/>
            <a:endParaRPr lang="en-GB" sz="1200" kern="1200" dirty="0" smtClean="0">
              <a:solidFill>
                <a:schemeClr val="tx1"/>
              </a:solidFill>
              <a:effectLst/>
              <a:latin typeface="Swis721 BT" panose="020B0504020202020204" pitchFamily="34" charset="0"/>
              <a:ea typeface="+mn-ea"/>
              <a:cs typeface="+mn-cs"/>
            </a:endParaRPr>
          </a:p>
          <a:p>
            <a:pPr marL="171450" lvl="0" indent="-171450" fontAlgn="base">
              <a:buFont typeface="Arial" panose="020B0604020202020204" pitchFamily="34" charset="0"/>
              <a:buChar char="•"/>
            </a:pPr>
            <a:r>
              <a:rPr lang="en-GB" sz="1200" kern="1200" dirty="0" smtClean="0">
                <a:solidFill>
                  <a:schemeClr val="tx1"/>
                </a:solidFill>
                <a:effectLst/>
                <a:latin typeface="Swis721 BT" panose="020B0504020202020204" pitchFamily="34" charset="0"/>
                <a:ea typeface="+mn-ea"/>
                <a:cs typeface="+mn-cs"/>
              </a:rPr>
              <a:t>Be able to recognise ability is not fixed and that challenges can be overcome </a:t>
            </a:r>
          </a:p>
          <a:p>
            <a:pPr marL="171450" lvl="0" indent="-171450" fontAlgn="base">
              <a:buFont typeface="Arial" panose="020B0604020202020204" pitchFamily="34" charset="0"/>
              <a:buChar char="•"/>
            </a:pPr>
            <a:r>
              <a:rPr lang="en-GB" sz="1200" kern="1200" dirty="0" smtClean="0">
                <a:solidFill>
                  <a:schemeClr val="tx1"/>
                </a:solidFill>
                <a:effectLst/>
                <a:latin typeface="Swis721 BT" panose="020B0504020202020204" pitchFamily="34" charset="0"/>
                <a:ea typeface="+mn-ea"/>
                <a:cs typeface="+mn-cs"/>
              </a:rPr>
              <a:t>Think about creative solutions to difficult problems Practice decision making skills within a group </a:t>
            </a:r>
          </a:p>
          <a:p>
            <a:pPr marL="171450" lvl="0" indent="-171450" fontAlgn="base">
              <a:buFont typeface="Arial" panose="020B0604020202020204" pitchFamily="34" charset="0"/>
              <a:buChar char="•"/>
            </a:pPr>
            <a:r>
              <a:rPr lang="en-GB" sz="1200" kern="1200" dirty="0" smtClean="0">
                <a:solidFill>
                  <a:schemeClr val="tx1"/>
                </a:solidFill>
                <a:effectLst/>
                <a:latin typeface="Swis721 BT" panose="020B0504020202020204" pitchFamily="34" charset="0"/>
                <a:ea typeface="+mn-ea"/>
                <a:cs typeface="+mn-cs"/>
              </a:rPr>
              <a:t>Identify key areas of living independently  </a:t>
            </a:r>
          </a:p>
          <a:p>
            <a:pPr marL="171450" lvl="0" indent="-171450" fontAlgn="base">
              <a:buFont typeface="Arial" panose="020B0604020202020204" pitchFamily="34" charset="0"/>
              <a:buChar char="•"/>
            </a:pPr>
            <a:r>
              <a:rPr lang="en-GB" sz="1200" kern="1200" dirty="0" smtClean="0">
                <a:solidFill>
                  <a:schemeClr val="tx1"/>
                </a:solidFill>
                <a:effectLst/>
                <a:latin typeface="Swis721 BT" panose="020B0504020202020204" pitchFamily="34" charset="0"/>
                <a:ea typeface="+mn-ea"/>
                <a:cs typeface="+mn-cs"/>
              </a:rPr>
              <a:t>Think about decision making in terms of increasing self-responsibility   </a:t>
            </a:r>
          </a:p>
          <a:p>
            <a:pPr marL="171450" lvl="0" indent="-171450" fontAlgn="base">
              <a:buFont typeface="Arial" panose="020B0604020202020204" pitchFamily="34" charset="0"/>
              <a:buChar char="•"/>
            </a:pPr>
            <a:r>
              <a:rPr lang="en-GB" sz="1200" kern="1200" dirty="0" smtClean="0">
                <a:solidFill>
                  <a:schemeClr val="tx1"/>
                </a:solidFill>
                <a:effectLst/>
                <a:latin typeface="Swis721 BT" panose="020B0504020202020204" pitchFamily="34" charset="0"/>
                <a:ea typeface="+mn-ea"/>
                <a:cs typeface="+mn-cs"/>
              </a:rPr>
              <a:t>Relate content to independent living when moving towards next steps such as work based learning or university </a:t>
            </a:r>
            <a:endParaRPr lang="en-GB" sz="1200" kern="1200" dirty="0">
              <a:solidFill>
                <a:schemeClr val="tx1"/>
              </a:solidFill>
              <a:effectLst/>
              <a:latin typeface="Swis721 BT" panose="020B05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331449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baseline="0" dirty="0">
              <a:cs typeface="Calibri"/>
            </a:endParaRPr>
          </a:p>
          <a:p>
            <a:r>
              <a:rPr lang="en-GB" dirty="0" smtClean="0"/>
              <a:t>This or That game </a:t>
            </a:r>
            <a:r>
              <a:rPr lang="en-GB" smtClean="0"/>
              <a:t>– </a:t>
            </a:r>
            <a:r>
              <a:rPr lang="en-GB" baseline="0" smtClean="0"/>
              <a:t>(</a:t>
            </a:r>
            <a:r>
              <a:rPr lang="en-GB" baseline="0" dirty="0" smtClean="0"/>
              <a:t>5 </a:t>
            </a:r>
            <a:r>
              <a:rPr lang="en-GB" baseline="0" dirty="0" err="1" smtClean="0"/>
              <a:t>mins</a:t>
            </a:r>
            <a:r>
              <a:rPr lang="en-GB" baseline="0" dirty="0" smtClean="0"/>
              <a:t>) </a:t>
            </a:r>
            <a:endParaRPr lang="en-GB" dirty="0" smtClean="0"/>
          </a:p>
          <a:p>
            <a:endParaRPr lang="en-GB" dirty="0" smtClean="0"/>
          </a:p>
          <a:p>
            <a:r>
              <a:rPr lang="en-GB" dirty="0" smtClean="0"/>
              <a:t>Start off with trivial things, e.g. ‘Do you prefer Netflix or </a:t>
            </a:r>
            <a:r>
              <a:rPr lang="en-GB" dirty="0" err="1" smtClean="0"/>
              <a:t>Youtube</a:t>
            </a:r>
            <a:r>
              <a:rPr lang="en-GB" dirty="0" smtClean="0"/>
              <a:t>?’ and then move onto things that are more related to the workshop e.g. ‘When thinking about your future career, would you rather stay in Cumbria or move away from Cumbria?’</a:t>
            </a:r>
          </a:p>
          <a:p>
            <a:endParaRPr lang="en-GB" dirty="0" smtClean="0"/>
          </a:p>
          <a:p>
            <a:r>
              <a:rPr lang="en-GB" dirty="0" smtClean="0"/>
              <a:t>Students can answer by either standing at different sides of the room or by standing up and down (depending on space). </a:t>
            </a:r>
          </a:p>
          <a:p>
            <a:endParaRPr lang="en-GB" dirty="0" smtClean="0"/>
          </a:p>
          <a:p>
            <a:r>
              <a:rPr lang="en-GB" dirty="0" smtClean="0"/>
              <a:t>Explain that the ‘This or That’ game shows that everyone has different preferences of what they like and do not like and this is the same when thinking about your future career and lifestyle. You may want to work in an office but your best friend may want to work outside. There is no right or wrong answer, it just depends on our own personal values. </a:t>
            </a:r>
          </a:p>
          <a:p>
            <a:endParaRPr lang="en-GB" dirty="0" smtClean="0"/>
          </a:p>
          <a:p>
            <a:pPr marL="171450" indent="-171450">
              <a:buFontTx/>
              <a:buChar char="-"/>
            </a:pP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165629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smtClean="0">
                <a:solidFill>
                  <a:schemeClr val="tx1"/>
                </a:solidFill>
                <a:effectLst/>
                <a:latin typeface="+mn-lt"/>
                <a:ea typeface="+mn-ea"/>
                <a:cs typeface="+mn-cs"/>
              </a:rPr>
              <a:t>This challenge will require learners to think creatively and considerately, using their own experiences to provide key advice for young people who may decide to leave home for further study, opportunities like NCS, or for a new job. </a:t>
            </a:r>
          </a:p>
          <a:p>
            <a:pPr rtl="0" fontAlgn="base"/>
            <a:r>
              <a:rPr lang="en-GB" sz="1200" b="0" i="0" kern="1200" dirty="0" smtClean="0">
                <a:solidFill>
                  <a:schemeClr val="tx1"/>
                </a:solidFill>
                <a:effectLst/>
                <a:latin typeface="+mn-lt"/>
                <a:ea typeface="+mn-ea"/>
                <a:cs typeface="+mn-cs"/>
              </a:rPr>
              <a:t> </a:t>
            </a:r>
          </a:p>
          <a:p>
            <a:endParaRPr lang="en-GB" baseline="0" dirty="0" smtClean="0"/>
          </a:p>
        </p:txBody>
      </p:sp>
      <p:sp>
        <p:nvSpPr>
          <p:cNvPr id="4" name="Slide Number Placeholder 3"/>
          <p:cNvSpPr>
            <a:spLocks noGrp="1"/>
          </p:cNvSpPr>
          <p:nvPr>
            <p:ph type="sldNum" sz="quarter" idx="10"/>
          </p:nvPr>
        </p:nvSpPr>
        <p:spPr/>
        <p:txBody>
          <a:bodyPr/>
          <a:lstStyle/>
          <a:p>
            <a:fld id="{2CD7D6FE-0B81-4E94-975F-56C8623160EA}" type="slidenum">
              <a:rPr lang="en-GB" smtClean="0"/>
              <a:t>5</a:t>
            </a:fld>
            <a:endParaRPr lang="en-GB"/>
          </a:p>
        </p:txBody>
      </p:sp>
    </p:spTree>
    <p:extLst>
      <p:ext uri="{BB962C8B-B14F-4D97-AF65-F5344CB8AC3E}">
        <p14:creationId xmlns:p14="http://schemas.microsoft.com/office/powerpoint/2010/main" val="306600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Create a manifesto on how to overcome homesickness and deal with missing friends and family. Think about some top tips for things you can do to help, where you can find support and what coping techniques might you adopt.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Feedback your best ideas to the group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can take time to record their top tips in their workbook. </a:t>
            </a:r>
          </a:p>
          <a:p>
            <a:endParaRPr lang="en-GB" baseline="0" dirty="0" smtClean="0"/>
          </a:p>
          <a:p>
            <a:pPr rtl="0" fontAlgn="base"/>
            <a:r>
              <a:rPr lang="en-GB" sz="1200" b="0" i="0" kern="1200" dirty="0" smtClean="0">
                <a:solidFill>
                  <a:schemeClr val="tx1"/>
                </a:solidFill>
                <a:effectLst/>
                <a:latin typeface="+mn-lt"/>
                <a:ea typeface="+mn-ea"/>
                <a:cs typeface="+mn-cs"/>
              </a:rPr>
              <a:t>Reflection, points for the team to discuss in their groups: </a:t>
            </a:r>
          </a:p>
          <a:p>
            <a:pPr rtl="0" fontAlgn="base"/>
            <a:endParaRPr lang="en-GB" sz="1200" b="0" i="0"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Blindfolded team member: How did it feel being directed by your team? What could they have done to make this task easier?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Discuss as a team: What went well? What would have made your instructions clearer? (suggestions may include: one person speaking at a time, speaking calmly, being more direct) </a:t>
            </a:r>
          </a:p>
          <a:p>
            <a:endParaRPr lang="en-GB"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11056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smtClean="0">
                <a:solidFill>
                  <a:schemeClr val="tx1"/>
                </a:solidFill>
                <a:effectLst/>
                <a:latin typeface="+mn-lt"/>
                <a:ea typeface="+mn-ea"/>
                <a:cs typeface="+mn-cs"/>
              </a:rPr>
              <a:t>This competitive game will require learners to communicate clearly as a team. Exploring the theme of independence and having to provide and cook for oneself.  </a:t>
            </a:r>
          </a:p>
          <a:p>
            <a:pPr rtl="0" fontAlgn="base"/>
            <a:r>
              <a:rPr lang="en-GB" sz="1200" b="0" i="0" kern="1200" dirty="0" smtClean="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Nominate a member of your team to be blindfolded, wear oven gloves, and directed for this next part of the challenge.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Using the utensils and ingredients at hand, your team must guide you to make your very own sandwich within the 2-minute guidance.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A staff member will decide the winning team. The winning team will have the most appetising sandwich.  </a:t>
            </a:r>
          </a:p>
          <a:p>
            <a:endParaRPr lang="en-GB" baseline="0" dirty="0" smtClean="0"/>
          </a:p>
        </p:txBody>
      </p:sp>
      <p:sp>
        <p:nvSpPr>
          <p:cNvPr id="4" name="Slide Number Placeholder 3"/>
          <p:cNvSpPr>
            <a:spLocks noGrp="1"/>
          </p:cNvSpPr>
          <p:nvPr>
            <p:ph type="sldNum" sz="quarter" idx="10"/>
          </p:nvPr>
        </p:nvSpPr>
        <p:spPr/>
        <p:txBody>
          <a:bodyPr/>
          <a:lstStyle/>
          <a:p>
            <a:fld id="{2CD7D6FE-0B81-4E94-975F-56C8623160EA}" type="slidenum">
              <a:rPr lang="en-GB" smtClean="0"/>
              <a:t>7</a:t>
            </a:fld>
            <a:endParaRPr lang="en-GB"/>
          </a:p>
        </p:txBody>
      </p:sp>
    </p:spTree>
    <p:extLst>
      <p:ext uri="{BB962C8B-B14F-4D97-AF65-F5344CB8AC3E}">
        <p14:creationId xmlns:p14="http://schemas.microsoft.com/office/powerpoint/2010/main" val="10362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smtClean="0">
                <a:solidFill>
                  <a:schemeClr val="tx1"/>
                </a:solidFill>
                <a:effectLst/>
                <a:latin typeface="+mn-lt"/>
                <a:ea typeface="+mn-ea"/>
                <a:cs typeface="+mn-cs"/>
              </a:rPr>
              <a:t>Full group reflection: Becoming independent requires you to know your skills and use them to your advantage. What are your skills as an individual? What strengths can you bring to a team?  </a:t>
            </a:r>
          </a:p>
          <a:p>
            <a:pPr marL="0" indent="0" rtl="0" fontAlgn="base">
              <a:buFont typeface="Arial" panose="020B0604020202020204" pitchFamily="34" charset="0"/>
              <a:buNone/>
            </a:pPr>
            <a:r>
              <a:rPr lang="en-GB" sz="1200" b="0" i="0" kern="1200" dirty="0" smtClean="0">
                <a:solidFill>
                  <a:schemeClr val="tx1"/>
                </a:solidFill>
                <a:effectLst/>
                <a:latin typeface="+mn-lt"/>
                <a:ea typeface="+mn-ea"/>
                <a:cs typeface="+mn-cs"/>
              </a:rPr>
              <a:t>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What skills did you bring to your team? This may include: clear communication, being a team motivator or lifting spirits, keeping the group focused or calm (if young people are struggling to reflect on their individual skills – a team member could say what skills they have observed – either in this one task or in the wider group) </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Get each young person to write down one of their skills or strengths on a post-it note</a:t>
            </a:r>
            <a:r>
              <a:rPr lang="en-GB" sz="1200" b="1"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Reassure the group that this does not need to be shared with the class.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D7D6FE-0B81-4E94-975F-56C8623160EA}" type="slidenum">
              <a:rPr lang="en-GB" smtClean="0"/>
              <a:t>8</a:t>
            </a:fld>
            <a:endParaRPr lang="en-GB"/>
          </a:p>
        </p:txBody>
      </p:sp>
    </p:spTree>
    <p:extLst>
      <p:ext uri="{BB962C8B-B14F-4D97-AF65-F5344CB8AC3E}">
        <p14:creationId xmlns:p14="http://schemas.microsoft.com/office/powerpoint/2010/main" val="42627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smtClean="0">
                <a:solidFill>
                  <a:schemeClr val="tx1"/>
                </a:solidFill>
                <a:effectLst/>
                <a:latin typeface="+mn-lt"/>
                <a:ea typeface="+mn-ea"/>
                <a:cs typeface="+mn-cs"/>
              </a:rPr>
              <a:t>In the opening ‘This or That’ activity, the group identified some of their values for future jobs/educational pathways. This section will explore the decision-making that is involved when it comes to searching for jobs – and what factors people consider when applying for jobs. </a:t>
            </a:r>
          </a:p>
          <a:p>
            <a:pPr rtl="0" fontAlgn="base"/>
            <a:r>
              <a:rPr lang="en-GB" sz="1200" b="0" i="0" kern="1200" dirty="0" smtClean="0">
                <a:solidFill>
                  <a:schemeClr val="tx1"/>
                </a:solidFill>
                <a:effectLst/>
                <a:latin typeface="+mn-lt"/>
                <a:ea typeface="+mn-ea"/>
                <a:cs typeface="+mn-cs"/>
              </a:rPr>
              <a:t> </a:t>
            </a:r>
          </a:p>
          <a:p>
            <a:pPr rtl="0" fontAlgn="base"/>
            <a:r>
              <a:rPr lang="en-GB" sz="1200" b="0" i="0" kern="1200" dirty="0" smtClean="0">
                <a:solidFill>
                  <a:schemeClr val="tx1"/>
                </a:solidFill>
                <a:effectLst/>
                <a:latin typeface="+mn-lt"/>
                <a:ea typeface="+mn-ea"/>
                <a:cs typeface="+mn-cs"/>
              </a:rPr>
              <a:t>Open discussion: get the group to consider ‘What is their most important value when they think about a future career?’ </a:t>
            </a:r>
          </a:p>
          <a:p>
            <a:endParaRPr lang="en-GB" baseline="0" dirty="0" smtClean="0"/>
          </a:p>
        </p:txBody>
      </p:sp>
      <p:sp>
        <p:nvSpPr>
          <p:cNvPr id="4" name="Slide Number Placeholder 3"/>
          <p:cNvSpPr>
            <a:spLocks noGrp="1"/>
          </p:cNvSpPr>
          <p:nvPr>
            <p:ph type="sldNum" sz="quarter" idx="10"/>
          </p:nvPr>
        </p:nvSpPr>
        <p:spPr/>
        <p:txBody>
          <a:bodyPr/>
          <a:lstStyle/>
          <a:p>
            <a:fld id="{2CD7D6FE-0B81-4E94-975F-56C8623160EA}" type="slidenum">
              <a:rPr lang="en-GB" smtClean="0"/>
              <a:t>9</a:t>
            </a:fld>
            <a:endParaRPr lang="en-GB"/>
          </a:p>
        </p:txBody>
      </p:sp>
    </p:spTree>
    <p:extLst>
      <p:ext uri="{BB962C8B-B14F-4D97-AF65-F5344CB8AC3E}">
        <p14:creationId xmlns:p14="http://schemas.microsoft.com/office/powerpoint/2010/main" val="1091082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1297724646"/>
      </p:ext>
    </p:extLst>
  </p:cSld>
  <p:clrMapOvr>
    <a:masterClrMapping/>
  </p:clrMapOvr>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a:p>
        </p:txBody>
      </p:sp>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userDrawn="1">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a:p>
        </p:txBody>
      </p:sp>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a:p>
        </p:txBody>
      </p:sp>
    </p:spTree>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4" r:id="rId4"/>
    <p:sldLayoutId id="2147483660" r:id="rId5"/>
    <p:sldLayoutId id="2147483665" r:id="rId6"/>
    <p:sldLayoutId id="2147483667" r:id="rId7"/>
    <p:sldLayoutId id="2147483668" r:id="rId8"/>
    <p:sldLayoutId id="2147483671" r:id="rId9"/>
    <p:sldLayoutId id="2147483669" r:id="rId10"/>
    <p:sldLayoutId id="2147483670" r:id="rId11"/>
    <p:sldLayoutId id="2147483672" r:id="rId12"/>
    <p:sldLayoutId id="2147483675" r:id="rId13"/>
    <p:sldLayoutId id="2147483674" r:id="rId14"/>
    <p:sldLayoutId id="2147483676"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play.kahoot.it/v2/?quizId=a279fe07-8ace-4f05-ad95-4dfb6fd74144"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2782" y="1695128"/>
            <a:ext cx="9772332" cy="830997"/>
          </a:xfrm>
          <a:prstGeom prst="rect">
            <a:avLst/>
          </a:prstGeom>
          <a:noFill/>
        </p:spPr>
        <p:txBody>
          <a:bodyPr wrap="square" rtlCol="0">
            <a:spAutoFit/>
          </a:bodyPr>
          <a:lstStyle/>
          <a:p>
            <a:pPr algn="l"/>
            <a:r>
              <a:rPr lang="en-US" sz="4800" b="1" i="0" spc="0" baseline="0" dirty="0" smtClean="0">
                <a:solidFill>
                  <a:schemeClr val="bg1"/>
                </a:solidFill>
                <a:latin typeface="Bumpo" pitchFamily="2" charset="0"/>
                <a:ea typeface="Arial" charset="0"/>
                <a:cs typeface="Arial" charset="0"/>
              </a:rPr>
              <a:t>Barriers to Leaving</a:t>
            </a:r>
            <a:r>
              <a:rPr lang="en-US" sz="4800" b="1" i="0" spc="0" dirty="0" smtClean="0">
                <a:solidFill>
                  <a:schemeClr val="bg1"/>
                </a:solidFill>
                <a:latin typeface="Bumpo" pitchFamily="2" charset="0"/>
                <a:ea typeface="Arial" charset="0"/>
                <a:cs typeface="Arial" charset="0"/>
              </a:rPr>
              <a:t> Home</a:t>
            </a:r>
            <a:endParaRPr lang="en-US" sz="4800" b="1" i="0" spc="0" baseline="0" dirty="0">
              <a:solidFill>
                <a:schemeClr val="bg1"/>
              </a:solidFill>
              <a:latin typeface="Bumpo" pitchFamily="2" charset="0"/>
              <a:ea typeface="Arial" charset="0"/>
              <a:cs typeface="Arial" charset="0"/>
            </a:endParaRPr>
          </a:p>
        </p:txBody>
      </p:sp>
      <p:sp>
        <p:nvSpPr>
          <p:cNvPr id="4" name="TextBox 3"/>
          <p:cNvSpPr txBox="1"/>
          <p:nvPr/>
        </p:nvSpPr>
        <p:spPr>
          <a:xfrm>
            <a:off x="807377" y="2710791"/>
            <a:ext cx="8761096" cy="523220"/>
          </a:xfrm>
          <a:prstGeom prst="rect">
            <a:avLst/>
          </a:prstGeom>
          <a:noFill/>
        </p:spPr>
        <p:txBody>
          <a:bodyPr wrap="square" rtlCol="0" anchor="t">
            <a:spAutoFit/>
          </a:bodyPr>
          <a:lstStyle/>
          <a:p>
            <a:r>
              <a:rPr lang="en-US" sz="2800" b="1" dirty="0" smtClean="0">
                <a:solidFill>
                  <a:schemeClr val="accent5">
                    <a:lumMod val="60000"/>
                    <a:lumOff val="40000"/>
                  </a:schemeClr>
                </a:solidFill>
                <a:latin typeface="Lily Script One" panose="02000500000000000000" pitchFamily="2" charset="0"/>
                <a:ea typeface="Arial" charset="0"/>
                <a:cs typeface="Arial"/>
              </a:rPr>
              <a:t>Decision-making and Independence beyond school</a:t>
            </a:r>
            <a:endParaRPr lang="en-US" sz="2800" b="1" i="0" spc="0" baseline="0" dirty="0">
              <a:solidFill>
                <a:schemeClr val="accent5">
                  <a:lumMod val="60000"/>
                  <a:lumOff val="40000"/>
                </a:schemeClr>
              </a:solidFill>
              <a:latin typeface="Lily Script One" panose="02000500000000000000" pitchFamily="2" charset="0"/>
              <a:ea typeface="Arial" charset="0"/>
              <a:cs typeface="Arial" charset="0"/>
            </a:endParaRPr>
          </a:p>
        </p:txBody>
      </p:sp>
      <p:pic>
        <p:nvPicPr>
          <p:cNvPr id="1026" name="Picture 2" descr="Uni_Connect_Programme_logo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473" y="5139559"/>
            <a:ext cx="2238805" cy="82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7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3086100" y="457200"/>
            <a:ext cx="8820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5400" i="0" u="none" strike="noStrike" cap="none" normalizeH="0" baseline="0" dirty="0" smtClean="0">
                <a:ln>
                  <a:noFill/>
                </a:ln>
                <a:solidFill>
                  <a:srgbClr val="0070C0"/>
                </a:solidFill>
                <a:effectLst/>
                <a:latin typeface="Lily Script One" panose="02000500000000000000" pitchFamily="2" charset="0"/>
                <a:ea typeface="Calibri" panose="020F0502020204030204" pitchFamily="34" charset="0"/>
                <a:cs typeface="Times New Roman" panose="02020603050405020304" pitchFamily="18" charset="0"/>
              </a:rPr>
              <a:t>Making Difficult Decisions</a:t>
            </a:r>
            <a:endParaRPr kumimoji="0" lang="en-GB" altLang="en-US" sz="1200" i="0" u="none" strike="noStrike" cap="none" normalizeH="0" baseline="0" dirty="0" smtClean="0">
              <a:ln>
                <a:noFill/>
              </a:ln>
              <a:solidFill>
                <a:schemeClr val="tx1"/>
              </a:solidFill>
              <a:effectLst/>
              <a:latin typeface="Lily Script One" panose="02000500000000000000" pitchFamily="2" charset="0"/>
            </a:endParaRPr>
          </a:p>
        </p:txBody>
      </p:sp>
      <p:pic>
        <p:nvPicPr>
          <p:cNvPr id="7" name="Picture 6" descr="Deci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553" y="4398112"/>
            <a:ext cx="1635864" cy="1635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078231" y="2194087"/>
            <a:ext cx="10573458" cy="2062103"/>
          </a:xfrm>
          <a:prstGeom prst="rect">
            <a:avLst/>
          </a:prstGeom>
          <a:noFill/>
        </p:spPr>
        <p:txBody>
          <a:bodyPr wrap="square" rtlCol="0">
            <a:spAutoFit/>
          </a:bodyPr>
          <a:lstStyle/>
          <a:p>
            <a:pPr algn="ctr"/>
            <a:r>
              <a:rPr lang="en-GB" sz="3200" dirty="0" smtClean="0">
                <a:latin typeface="Swis721 BT" panose="020B0504020202020204" pitchFamily="34" charset="0"/>
              </a:rPr>
              <a:t>Complete the job profiles by matching the correct: Education History, Estimated Salary, Previous Employment and Key Skills required. </a:t>
            </a:r>
          </a:p>
          <a:p>
            <a:pPr algn="ctr"/>
            <a:endParaRPr lang="en-GB" sz="3200" dirty="0">
              <a:latin typeface="Swis721 BT" panose="020B0504020202020204" pitchFamily="34" charset="0"/>
            </a:endParaRPr>
          </a:p>
        </p:txBody>
      </p:sp>
    </p:spTree>
    <p:extLst>
      <p:ext uri="{BB962C8B-B14F-4D97-AF65-F5344CB8AC3E}">
        <p14:creationId xmlns:p14="http://schemas.microsoft.com/office/powerpoint/2010/main" val="288403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7" descr="school-2381891_960_720"/>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1423" t="12633" r="13884" b="17075"/>
          <a:stretch>
            <a:fillRect/>
          </a:stretch>
        </p:blipFill>
        <p:spPr bwMode="auto">
          <a:xfrm>
            <a:off x="8775290" y="2788246"/>
            <a:ext cx="1009650" cy="949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school-2381891_960_720"/>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1423" t="12633" r="13884" b="17075"/>
          <a:stretch>
            <a:fillRect/>
          </a:stretch>
        </p:blipFill>
        <p:spPr bwMode="auto">
          <a:xfrm>
            <a:off x="2072763" y="2788245"/>
            <a:ext cx="1009650" cy="9493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3937819" y="2331883"/>
            <a:ext cx="3982065"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500" i="0" u="none" strike="noStrike" cap="none" normalizeH="0" baseline="0" dirty="0" smtClean="0">
                <a:ln>
                  <a:noFill/>
                </a:ln>
                <a:solidFill>
                  <a:srgbClr val="0070C0"/>
                </a:solidFill>
                <a:effectLst/>
                <a:latin typeface="Lily Script One" panose="02000500000000000000" pitchFamily="2" charset="0"/>
                <a:ea typeface="Calibri" panose="020F0502020204030204" pitchFamily="34" charset="0"/>
                <a:cs typeface="Times New Roman" panose="02020603050405020304" pitchFamily="18" charset="0"/>
              </a:rPr>
              <a:t>Travel</a:t>
            </a:r>
            <a:endParaRPr kumimoji="0" lang="en-GB" altLang="en-US" sz="3200" i="0" u="none" strike="noStrike" cap="none" normalizeH="0" baseline="0" dirty="0" smtClean="0">
              <a:ln>
                <a:noFill/>
              </a:ln>
              <a:solidFill>
                <a:schemeClr val="tx1"/>
              </a:solidFill>
              <a:effectLst/>
              <a:latin typeface="Lily Script One" panose="02000500000000000000" pitchFamily="2" charset="0"/>
            </a:endParaRPr>
          </a:p>
        </p:txBody>
      </p:sp>
    </p:spTree>
    <p:extLst>
      <p:ext uri="{BB962C8B-B14F-4D97-AF65-F5344CB8AC3E}">
        <p14:creationId xmlns:p14="http://schemas.microsoft.com/office/powerpoint/2010/main" val="288571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2171700" y="457200"/>
            <a:ext cx="8820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5400" i="0" u="none" strike="noStrike" cap="none" normalizeH="0" baseline="0" dirty="0" smtClean="0">
                <a:ln>
                  <a:noFill/>
                </a:ln>
                <a:solidFill>
                  <a:srgbClr val="0070C0"/>
                </a:solidFill>
                <a:effectLst/>
                <a:latin typeface="Lily Script One" panose="02000500000000000000" pitchFamily="2" charset="0"/>
                <a:ea typeface="Calibri" panose="020F0502020204030204" pitchFamily="34" charset="0"/>
                <a:cs typeface="Times New Roman" panose="02020603050405020304" pitchFamily="18" charset="0"/>
              </a:rPr>
              <a:t>Travel</a:t>
            </a:r>
            <a:endParaRPr kumimoji="0" lang="en-GB" altLang="en-US" sz="1200" i="0" u="none" strike="noStrike" cap="none" normalizeH="0" baseline="0" dirty="0" smtClean="0">
              <a:ln>
                <a:noFill/>
              </a:ln>
              <a:solidFill>
                <a:schemeClr val="tx1"/>
              </a:solidFill>
              <a:effectLst/>
              <a:latin typeface="Lily Script One" panose="02000500000000000000" pitchFamily="2" charset="0"/>
            </a:endParaRPr>
          </a:p>
        </p:txBody>
      </p:sp>
      <p:sp>
        <p:nvSpPr>
          <p:cNvPr id="2" name="TextBox 1"/>
          <p:cNvSpPr txBox="1"/>
          <p:nvPr/>
        </p:nvSpPr>
        <p:spPr>
          <a:xfrm>
            <a:off x="1047751" y="1843567"/>
            <a:ext cx="10573458" cy="3046988"/>
          </a:xfrm>
          <a:prstGeom prst="rect">
            <a:avLst/>
          </a:prstGeom>
          <a:noFill/>
        </p:spPr>
        <p:txBody>
          <a:bodyPr wrap="square" rtlCol="0">
            <a:spAutoFit/>
          </a:bodyPr>
          <a:lstStyle/>
          <a:p>
            <a:pPr algn="ctr"/>
            <a:r>
              <a:rPr lang="en-GB" sz="3200" dirty="0" smtClean="0">
                <a:latin typeface="Swis721 BT" panose="020B0504020202020204" pitchFamily="34" charset="0"/>
              </a:rPr>
              <a:t>We will now use this</a:t>
            </a:r>
            <a:r>
              <a:rPr lang="en-GB" sz="3200" dirty="0">
                <a:latin typeface="Swis721 BT" panose="020B0504020202020204" pitchFamily="34" charset="0"/>
              </a:rPr>
              <a:t> </a:t>
            </a:r>
            <a:r>
              <a:rPr lang="en-GB" sz="3200" u="sng" dirty="0" err="1">
                <a:latin typeface="Swis721 BT" panose="020B0504020202020204" pitchFamily="34" charset="0"/>
                <a:hlinkClick r:id="rId3"/>
              </a:rPr>
              <a:t>Kahoot</a:t>
            </a:r>
            <a:r>
              <a:rPr lang="en-GB" sz="3200" u="sng" dirty="0">
                <a:latin typeface="Swis721 BT" panose="020B0504020202020204" pitchFamily="34" charset="0"/>
                <a:hlinkClick r:id="rId3"/>
              </a:rPr>
              <a:t> Quiz</a:t>
            </a:r>
            <a:r>
              <a:rPr lang="en-GB" sz="3200" dirty="0">
                <a:latin typeface="Swis721 BT" panose="020B0504020202020204" pitchFamily="34" charset="0"/>
              </a:rPr>
              <a:t> </a:t>
            </a:r>
            <a:r>
              <a:rPr lang="en-GB" sz="3200" dirty="0" smtClean="0">
                <a:latin typeface="Swis721 BT" panose="020B0504020202020204" pitchFamily="34" charset="0"/>
              </a:rPr>
              <a:t>to test your knowledge </a:t>
            </a:r>
            <a:r>
              <a:rPr lang="en-GB" sz="3200" dirty="0">
                <a:latin typeface="Swis721 BT" panose="020B0504020202020204" pitchFamily="34" charset="0"/>
              </a:rPr>
              <a:t>of the local </a:t>
            </a:r>
            <a:r>
              <a:rPr lang="en-GB" sz="3200" dirty="0" smtClean="0">
                <a:latin typeface="Swis721 BT" panose="020B0504020202020204" pitchFamily="34" charset="0"/>
              </a:rPr>
              <a:t>area.</a:t>
            </a:r>
          </a:p>
          <a:p>
            <a:pPr algn="ctr"/>
            <a:r>
              <a:rPr lang="en-GB" sz="3200" dirty="0" smtClean="0">
                <a:latin typeface="Swis721 BT" panose="020B0504020202020204" pitchFamily="34" charset="0"/>
              </a:rPr>
              <a:t> </a:t>
            </a:r>
            <a:endParaRPr lang="en-GB" sz="3200" dirty="0">
              <a:latin typeface="Swis721 BT" panose="020B0504020202020204" pitchFamily="34" charset="0"/>
            </a:endParaRPr>
          </a:p>
          <a:p>
            <a:pPr algn="ctr"/>
            <a:r>
              <a:rPr lang="en-GB" sz="3200" dirty="0" smtClean="0">
                <a:latin typeface="Swis721 BT" panose="020B0504020202020204" pitchFamily="34" charset="0"/>
              </a:rPr>
              <a:t>Before the Quiz think about how easy it is to travel around Cumbria, and how well connected we are to the rest of the country</a:t>
            </a:r>
            <a:endParaRPr lang="en-GB" sz="3200" dirty="0">
              <a:latin typeface="Swis721 BT" panose="020B0504020202020204" pitchFamily="34" charset="0"/>
            </a:endParaRPr>
          </a:p>
        </p:txBody>
      </p:sp>
      <p:pic>
        <p:nvPicPr>
          <p:cNvPr id="10" name="Picture 3" descr="school-2381891_960_720"/>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11423" t="12633" r="13884" b="17075"/>
          <a:stretch>
            <a:fillRect/>
          </a:stretch>
        </p:blipFill>
        <p:spPr bwMode="auto">
          <a:xfrm>
            <a:off x="163893" y="4750537"/>
            <a:ext cx="1584898" cy="149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12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25025" y="4344237"/>
            <a:ext cx="4721934" cy="769441"/>
          </a:xfrm>
          <a:prstGeom prst="rect">
            <a:avLst/>
          </a:prstGeom>
          <a:noFill/>
        </p:spPr>
        <p:txBody>
          <a:bodyPr wrap="none" rtlCol="0" anchor="t">
            <a:spAutoFit/>
          </a:bodyPr>
          <a:lstStyle/>
          <a:p>
            <a:r>
              <a:rPr lang="en-GB" sz="4400" b="1" dirty="0">
                <a:solidFill>
                  <a:schemeClr val="bg1"/>
                </a:solidFill>
                <a:latin typeface="Swis721 BT"/>
              </a:rPr>
              <a:t>@</a:t>
            </a:r>
            <a:r>
              <a:rPr lang="en-GB" sz="4400" b="1" dirty="0" err="1">
                <a:solidFill>
                  <a:schemeClr val="bg1"/>
                </a:solidFill>
                <a:latin typeface="Swis721 BT"/>
              </a:rPr>
              <a:t>HelloFutureCCOP</a:t>
            </a:r>
            <a:endParaRPr lang="en-GB" sz="4400" b="1" dirty="0">
              <a:solidFill>
                <a:schemeClr val="bg1"/>
              </a:solidFill>
              <a:latin typeface="Swis721 BT"/>
            </a:endParaRPr>
          </a:p>
        </p:txBody>
      </p:sp>
      <p:sp>
        <p:nvSpPr>
          <p:cNvPr id="14" name="TextBox 13"/>
          <p:cNvSpPr txBox="1"/>
          <p:nvPr/>
        </p:nvSpPr>
        <p:spPr>
          <a:xfrm>
            <a:off x="3748498" y="370784"/>
            <a:ext cx="7828459" cy="1446550"/>
          </a:xfrm>
          <a:prstGeom prst="rect">
            <a:avLst/>
          </a:prstGeom>
          <a:noFill/>
        </p:spPr>
        <p:txBody>
          <a:bodyPr wrap="square" rtlCol="0">
            <a:spAutoFit/>
          </a:bodyPr>
          <a:lstStyle/>
          <a:p>
            <a:pPr algn="ctr"/>
            <a:r>
              <a:rPr lang="en-GB" sz="4400" b="1" dirty="0" smtClean="0">
                <a:solidFill>
                  <a:schemeClr val="bg1"/>
                </a:solidFill>
                <a:latin typeface="Lily Script One" panose="02000500000000000000" pitchFamily="2" charset="0"/>
              </a:rPr>
              <a:t>Have any questions? Send us a direct message!</a:t>
            </a:r>
            <a:endParaRPr lang="en-GB" sz="4400" b="1" dirty="0">
              <a:solidFill>
                <a:schemeClr val="bg1"/>
              </a:solidFill>
              <a:latin typeface="Lily Script One" panose="02000500000000000000" pitchFamily="2" charset="0"/>
            </a:endParaRPr>
          </a:p>
        </p:txBody>
      </p:sp>
      <p:pic>
        <p:nvPicPr>
          <p:cNvPr id="2050" name="Picture 2" descr="Image result for instagram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5756" y="2495252"/>
            <a:ext cx="1813255" cy="1813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witter logo png squ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6120" y="2722062"/>
            <a:ext cx="1359636" cy="13596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acebook logo png squ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1193" y="2771347"/>
            <a:ext cx="1247401" cy="124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116" y="1908774"/>
            <a:ext cx="5975914" cy="3917025"/>
          </a:xfrm>
          <a:prstGeom prst="rect">
            <a:avLst/>
          </a:prstGeom>
        </p:spPr>
      </p:pic>
    </p:spTree>
    <p:extLst>
      <p:ext uri="{BB962C8B-B14F-4D97-AF65-F5344CB8AC3E}">
        <p14:creationId xmlns:p14="http://schemas.microsoft.com/office/powerpoint/2010/main" val="420013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65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38229" y="1900611"/>
            <a:ext cx="7388649" cy="418719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 name="Rectangle 4"/>
          <p:cNvSpPr/>
          <p:nvPr/>
        </p:nvSpPr>
        <p:spPr>
          <a:xfrm>
            <a:off x="0" y="0"/>
            <a:ext cx="4082143" cy="22696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644" y="472148"/>
            <a:ext cx="7689368" cy="5436041"/>
          </a:xfrm>
          <a:prstGeom prst="rect">
            <a:avLst/>
          </a:prstGeom>
        </p:spPr>
      </p:pic>
    </p:spTree>
    <p:custDataLst>
      <p:tags r:id="rId1"/>
    </p:custDataLst>
    <p:extLst>
      <p:ext uri="{BB962C8B-B14F-4D97-AF65-F5344CB8AC3E}">
        <p14:creationId xmlns:p14="http://schemas.microsoft.com/office/powerpoint/2010/main" val="240571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367A3-30F8-48C1-BA00-40CF7281BD40}"/>
              </a:ext>
            </a:extLst>
          </p:cNvPr>
          <p:cNvSpPr txBox="1"/>
          <p:nvPr/>
        </p:nvSpPr>
        <p:spPr>
          <a:xfrm>
            <a:off x="917787" y="1873782"/>
            <a:ext cx="1018882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3600" dirty="0" err="1" smtClean="0">
                <a:latin typeface="Lily Script One" panose="02000500000000000000" pitchFamily="2" charset="0"/>
              </a:rPr>
              <a:t>Practise</a:t>
            </a:r>
            <a:r>
              <a:rPr lang="en-US" sz="3600" dirty="0" smtClean="0">
                <a:latin typeface="Swis721 BT" panose="020B0504020202020204" pitchFamily="34" charset="0"/>
              </a:rPr>
              <a:t> your decision-making skills</a:t>
            </a:r>
            <a:r>
              <a:rPr lang="en-US" sz="3600" dirty="0">
                <a:latin typeface="Swis721 BT" panose="020B0504020202020204" pitchFamily="34" charset="0"/>
              </a:rPr>
              <a:t/>
            </a:r>
            <a:br>
              <a:rPr lang="en-US" sz="3600" dirty="0">
                <a:latin typeface="Swis721 BT" panose="020B0504020202020204" pitchFamily="34" charset="0"/>
              </a:rPr>
            </a:br>
            <a:endParaRPr lang="en-US" sz="3600" dirty="0">
              <a:latin typeface="Swis721 BT" panose="020B0504020202020204" pitchFamily="34" charset="0"/>
            </a:endParaRPr>
          </a:p>
          <a:p>
            <a:pPr marL="285750" indent="-285750">
              <a:buFont typeface="Arial" panose="020B0604020202020204" pitchFamily="34" charset="0"/>
              <a:buChar char="•"/>
            </a:pPr>
            <a:r>
              <a:rPr lang="en-US" sz="3600" dirty="0" smtClean="0">
                <a:latin typeface="Lily Script One" panose="02000500000000000000" pitchFamily="2" charset="0"/>
              </a:rPr>
              <a:t>Identify </a:t>
            </a:r>
            <a:r>
              <a:rPr lang="en-US" sz="3600" dirty="0" smtClean="0">
                <a:latin typeface="Swis721 BT" panose="020B0504020202020204" pitchFamily="34" charset="0"/>
              </a:rPr>
              <a:t>key areas of living independently </a:t>
            </a:r>
            <a:r>
              <a:rPr lang="en-US" sz="3600" dirty="0">
                <a:latin typeface="Swis721 BT" panose="020B0504020202020204" pitchFamily="34" charset="0"/>
              </a:rPr>
              <a:t/>
            </a:r>
            <a:br>
              <a:rPr lang="en-US" sz="3600" dirty="0">
                <a:latin typeface="Swis721 BT" panose="020B0504020202020204" pitchFamily="34" charset="0"/>
              </a:rPr>
            </a:br>
            <a:endParaRPr lang="en-US" sz="3600" dirty="0">
              <a:latin typeface="Swis721 BT" panose="020B0504020202020204" pitchFamily="34" charset="0"/>
            </a:endParaRPr>
          </a:p>
          <a:p>
            <a:pPr marL="285750" indent="-285750">
              <a:buFont typeface="Arial" panose="020B0604020202020204" pitchFamily="34" charset="0"/>
              <a:buChar char="•"/>
            </a:pPr>
            <a:r>
              <a:rPr lang="en-US" sz="3600" dirty="0" smtClean="0">
                <a:latin typeface="Lily Script One" panose="02000500000000000000" pitchFamily="2" charset="0"/>
              </a:rPr>
              <a:t>Offer </a:t>
            </a:r>
            <a:r>
              <a:rPr lang="en-US" sz="3600" dirty="0" smtClean="0">
                <a:latin typeface="Swis721 BT" panose="020B0504020202020204" pitchFamily="34" charset="0"/>
              </a:rPr>
              <a:t>creative solutions to complex problems and difficult decisions</a:t>
            </a:r>
            <a:endParaRPr lang="en-US" sz="3600" dirty="0">
              <a:latin typeface="Swis721 BT" panose="020B0504020202020204" pitchFamily="34" charset="0"/>
            </a:endParaRPr>
          </a:p>
          <a:p>
            <a:pPr marL="285750" indent="-285750">
              <a:buFont typeface="Arial" panose="020B0604020202020204" pitchFamily="34" charset="0"/>
              <a:buChar char="•"/>
            </a:pPr>
            <a:endParaRPr lang="en-US" sz="3600" dirty="0">
              <a:latin typeface="Swis721 BT" panose="020B0504020202020204" pitchFamily="34" charset="0"/>
            </a:endParaRPr>
          </a:p>
          <a:p>
            <a:r>
              <a:rPr lang="en-US" sz="3600" dirty="0">
                <a:latin typeface="Swis721 BT" panose="020B0504020202020204" pitchFamily="34" charset="0"/>
              </a:rPr>
              <a:t/>
            </a:r>
            <a:br>
              <a:rPr lang="en-US" sz="3600" dirty="0">
                <a:latin typeface="Swis721 BT" panose="020B0504020202020204" pitchFamily="34" charset="0"/>
              </a:rPr>
            </a:br>
            <a:endParaRPr lang="en-US" sz="3600" dirty="0">
              <a:latin typeface="Swis721 BT" panose="020B0504020202020204" pitchFamily="34" charset="0"/>
            </a:endParaRPr>
          </a:p>
        </p:txBody>
      </p:sp>
      <p:sp>
        <p:nvSpPr>
          <p:cNvPr id="2" name="TextBox 1"/>
          <p:cNvSpPr txBox="1"/>
          <p:nvPr/>
        </p:nvSpPr>
        <p:spPr>
          <a:xfrm>
            <a:off x="4453400" y="734785"/>
            <a:ext cx="6255943" cy="707886"/>
          </a:xfrm>
          <a:prstGeom prst="rect">
            <a:avLst/>
          </a:prstGeom>
          <a:noFill/>
        </p:spPr>
        <p:txBody>
          <a:bodyPr wrap="none" rtlCol="0">
            <a:spAutoFit/>
          </a:bodyPr>
          <a:lstStyle/>
          <a:p>
            <a:r>
              <a:rPr lang="en-GB" sz="4000" u="sng">
                <a:solidFill>
                  <a:srgbClr val="0070C0"/>
                </a:solidFill>
                <a:latin typeface="Bumpo" pitchFamily="2" charset="0"/>
              </a:rPr>
              <a:t>Aims and Outcomes:</a:t>
            </a:r>
          </a:p>
        </p:txBody>
      </p:sp>
    </p:spTree>
    <p:custDataLst>
      <p:tags r:id="rId1"/>
    </p:custDataLst>
    <p:extLst>
      <p:ext uri="{BB962C8B-B14F-4D97-AF65-F5344CB8AC3E}">
        <p14:creationId xmlns:p14="http://schemas.microsoft.com/office/powerpoint/2010/main" val="426370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409" y="2376435"/>
            <a:ext cx="4429418" cy="2215991"/>
          </a:xfrm>
          <a:prstGeom prst="rect">
            <a:avLst/>
          </a:prstGeom>
          <a:noFill/>
        </p:spPr>
        <p:txBody>
          <a:bodyPr wrap="none" rtlCol="0">
            <a:spAutoFit/>
          </a:bodyPr>
          <a:lstStyle/>
          <a:p>
            <a:r>
              <a:rPr lang="en-GB" sz="13800" dirty="0" smtClean="0">
                <a:solidFill>
                  <a:srgbClr val="0070C0"/>
                </a:solidFill>
                <a:latin typeface="Bumpo" pitchFamily="2" charset="0"/>
              </a:rPr>
              <a:t>This</a:t>
            </a:r>
            <a:endParaRPr lang="en-GB" sz="13800" dirty="0">
              <a:solidFill>
                <a:srgbClr val="0070C0"/>
              </a:solidFill>
              <a:latin typeface="Bumpo" pitchFamily="2" charset="0"/>
            </a:endParaRPr>
          </a:p>
        </p:txBody>
      </p:sp>
      <p:sp>
        <p:nvSpPr>
          <p:cNvPr id="5" name="TextBox 4"/>
          <p:cNvSpPr txBox="1"/>
          <p:nvPr/>
        </p:nvSpPr>
        <p:spPr>
          <a:xfrm>
            <a:off x="5763760" y="2822710"/>
            <a:ext cx="1083951" cy="1323439"/>
          </a:xfrm>
          <a:prstGeom prst="rect">
            <a:avLst/>
          </a:prstGeom>
          <a:noFill/>
        </p:spPr>
        <p:txBody>
          <a:bodyPr wrap="none" rtlCol="0">
            <a:spAutoFit/>
          </a:bodyPr>
          <a:lstStyle/>
          <a:p>
            <a:r>
              <a:rPr lang="en-GB" sz="8000" dirty="0" smtClean="0">
                <a:solidFill>
                  <a:schemeClr val="bg1">
                    <a:lumMod val="75000"/>
                  </a:schemeClr>
                </a:solidFill>
              </a:rPr>
              <a:t>or</a:t>
            </a:r>
            <a:endParaRPr lang="en-GB" sz="8000" dirty="0">
              <a:solidFill>
                <a:schemeClr val="bg1">
                  <a:lumMod val="75000"/>
                </a:schemeClr>
              </a:solidFill>
            </a:endParaRPr>
          </a:p>
        </p:txBody>
      </p:sp>
      <p:sp>
        <p:nvSpPr>
          <p:cNvPr id="6" name="TextBox 5"/>
          <p:cNvSpPr txBox="1"/>
          <p:nvPr/>
        </p:nvSpPr>
        <p:spPr>
          <a:xfrm>
            <a:off x="7298047" y="2376435"/>
            <a:ext cx="3358612" cy="2215991"/>
          </a:xfrm>
          <a:prstGeom prst="rect">
            <a:avLst/>
          </a:prstGeom>
          <a:noFill/>
        </p:spPr>
        <p:txBody>
          <a:bodyPr wrap="none" rtlCol="0">
            <a:spAutoFit/>
          </a:bodyPr>
          <a:lstStyle/>
          <a:p>
            <a:r>
              <a:rPr lang="en-GB" sz="13800" dirty="0" smtClean="0">
                <a:solidFill>
                  <a:schemeClr val="accent4">
                    <a:lumMod val="60000"/>
                    <a:lumOff val="40000"/>
                  </a:schemeClr>
                </a:solidFill>
                <a:latin typeface="Lily Script One" panose="02000500000000000000" pitchFamily="2" charset="0"/>
              </a:rPr>
              <a:t>That</a:t>
            </a:r>
            <a:endParaRPr lang="en-GB" sz="13800" dirty="0">
              <a:solidFill>
                <a:schemeClr val="accent4">
                  <a:lumMod val="60000"/>
                  <a:lumOff val="40000"/>
                </a:schemeClr>
              </a:solidFill>
              <a:latin typeface="Lily Script One" panose="02000500000000000000" pitchFamily="2" charset="0"/>
            </a:endParaRPr>
          </a:p>
        </p:txBody>
      </p:sp>
    </p:spTree>
    <p:custDataLst>
      <p:tags r:id="rId1"/>
    </p:custDataLst>
    <p:extLst>
      <p:ext uri="{BB962C8B-B14F-4D97-AF65-F5344CB8AC3E}">
        <p14:creationId xmlns:p14="http://schemas.microsoft.com/office/powerpoint/2010/main" val="305524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1655839" y="2145492"/>
            <a:ext cx="855406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8000" dirty="0" smtClean="0">
                <a:solidFill>
                  <a:srgbClr val="0070C0"/>
                </a:solidFill>
                <a:latin typeface="Lily Script One" panose="02000500000000000000" pitchFamily="2" charset="0"/>
                <a:cs typeface="Times New Roman" panose="02020603050405020304" pitchFamily="18" charset="0"/>
              </a:rPr>
              <a:t>Handling Homesickness</a:t>
            </a:r>
            <a:endParaRPr kumimoji="0" lang="en-GB" altLang="en-US" sz="2000" i="0" u="none" strike="noStrike" cap="none" normalizeH="0" baseline="0" dirty="0" smtClean="0">
              <a:ln>
                <a:noFill/>
              </a:ln>
              <a:solidFill>
                <a:schemeClr val="tx1"/>
              </a:solidFill>
              <a:effectLst/>
              <a:latin typeface="Lily Script One" panose="02000500000000000000" pitchFamily="2" charset="0"/>
            </a:endParaRPr>
          </a:p>
        </p:txBody>
      </p:sp>
      <p:pic>
        <p:nvPicPr>
          <p:cNvPr id="10" name="Picture 4" descr="Home Sickness"/>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344" y="2655494"/>
            <a:ext cx="1428990" cy="1428990"/>
          </a:xfrm>
          <a:prstGeom prst="rect">
            <a:avLst/>
          </a:prstGeom>
          <a:noFill/>
          <a:ln>
            <a:noFill/>
          </a:ln>
          <a:effectLst/>
          <a:extLst/>
        </p:spPr>
      </p:pic>
      <p:pic>
        <p:nvPicPr>
          <p:cNvPr id="11" name="Picture 4" descr="Home Sickness"/>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95409" y="2655494"/>
            <a:ext cx="1428990" cy="1428990"/>
          </a:xfrm>
          <a:prstGeom prst="rect">
            <a:avLst/>
          </a:prstGeom>
          <a:noFill/>
          <a:ln>
            <a:noFill/>
          </a:ln>
          <a:effectLst/>
          <a:extLst/>
        </p:spPr>
      </p:pic>
    </p:spTree>
    <p:extLst>
      <p:ext uri="{BB962C8B-B14F-4D97-AF65-F5344CB8AC3E}">
        <p14:creationId xmlns:p14="http://schemas.microsoft.com/office/powerpoint/2010/main" val="235310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398496" y="602037"/>
            <a:ext cx="124690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6000" dirty="0" smtClean="0">
                <a:solidFill>
                  <a:srgbClr val="0070C0"/>
                </a:solidFill>
                <a:latin typeface="Lily Script One" panose="02000500000000000000" pitchFamily="2" charset="0"/>
                <a:cs typeface="Times New Roman" panose="02020603050405020304" pitchFamily="18" charset="0"/>
              </a:rPr>
              <a:t>Handling Homesickness</a:t>
            </a:r>
            <a:endParaRPr kumimoji="0" lang="en-GB" altLang="en-US" sz="1400" i="0" u="none" strike="noStrike" cap="none" normalizeH="0" baseline="0" dirty="0" smtClean="0">
              <a:ln>
                <a:noFill/>
              </a:ln>
              <a:solidFill>
                <a:schemeClr val="tx1"/>
              </a:solidFill>
              <a:effectLst/>
              <a:latin typeface="Lily Script One" panose="02000500000000000000" pitchFamily="2" charset="0"/>
            </a:endParaRPr>
          </a:p>
        </p:txBody>
      </p:sp>
      <p:sp>
        <p:nvSpPr>
          <p:cNvPr id="3" name="TextBox 2"/>
          <p:cNvSpPr txBox="1"/>
          <p:nvPr/>
        </p:nvSpPr>
        <p:spPr>
          <a:xfrm>
            <a:off x="3361038" y="1836064"/>
            <a:ext cx="8543925" cy="4308872"/>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Swis721 BT" panose="020B0504020202020204" pitchFamily="34" charset="0"/>
              </a:rPr>
              <a:t>Create a manifesto on how to overcome homesickness and deal with missing friends and family. </a:t>
            </a:r>
            <a:r>
              <a:rPr lang="en-GB" sz="3200" dirty="0" smtClean="0">
                <a:latin typeface="Swis721 BT" panose="020B0504020202020204" pitchFamily="34" charset="0"/>
              </a:rPr>
              <a:t/>
            </a:r>
            <a:br>
              <a:rPr lang="en-GB" sz="3200" dirty="0" smtClean="0">
                <a:latin typeface="Swis721 BT" panose="020B0504020202020204" pitchFamily="34" charset="0"/>
              </a:rPr>
            </a:br>
            <a:endParaRPr lang="en-GB" sz="3200" dirty="0" smtClean="0">
              <a:latin typeface="Swis721 BT" panose="020B0504020202020204" pitchFamily="34" charset="0"/>
            </a:endParaRPr>
          </a:p>
          <a:p>
            <a:pPr marL="457200" indent="-457200">
              <a:buFont typeface="Arial" panose="020B0604020202020204" pitchFamily="34" charset="0"/>
              <a:buChar char="•"/>
            </a:pPr>
            <a:r>
              <a:rPr lang="en-GB" sz="3200" dirty="0" smtClean="0">
                <a:latin typeface="Swis721 BT" panose="020B0504020202020204" pitchFamily="34" charset="0"/>
              </a:rPr>
              <a:t>Think </a:t>
            </a:r>
            <a:r>
              <a:rPr lang="en-GB" sz="3200" dirty="0">
                <a:latin typeface="Swis721 BT" panose="020B0504020202020204" pitchFamily="34" charset="0"/>
              </a:rPr>
              <a:t>about some top tips for things you can do to help, where you can find support and what coping techniques might you adopt. </a:t>
            </a:r>
          </a:p>
          <a:p>
            <a:endParaRPr lang="en-GB" dirty="0"/>
          </a:p>
        </p:txBody>
      </p:sp>
      <p:sp>
        <p:nvSpPr>
          <p:cNvPr id="4" name="Vertical Scroll 3"/>
          <p:cNvSpPr/>
          <p:nvPr/>
        </p:nvSpPr>
        <p:spPr>
          <a:xfrm rot="21413220">
            <a:off x="211598" y="1797643"/>
            <a:ext cx="3130907" cy="368617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smtClean="0">
              <a:solidFill>
                <a:schemeClr val="tx1"/>
              </a:solidFill>
              <a:latin typeface="Lily Script One" panose="02000500000000000000" pitchFamily="2" charset="0"/>
            </a:endParaRPr>
          </a:p>
          <a:p>
            <a:pPr algn="ctr"/>
            <a:endParaRPr lang="en-GB" sz="1600" u="sng" dirty="0">
              <a:solidFill>
                <a:schemeClr val="tx1"/>
              </a:solidFill>
              <a:latin typeface="Lily Script One" panose="02000500000000000000" pitchFamily="2" charset="0"/>
            </a:endParaRPr>
          </a:p>
          <a:p>
            <a:pPr algn="ctr"/>
            <a:r>
              <a:rPr lang="en-GB" sz="1600" u="sng" dirty="0" smtClean="0">
                <a:solidFill>
                  <a:schemeClr val="tx1"/>
                </a:solidFill>
                <a:latin typeface="Lily Script One" panose="02000500000000000000" pitchFamily="2" charset="0"/>
              </a:rPr>
              <a:t>Homesickness Manifesto</a:t>
            </a:r>
          </a:p>
          <a:p>
            <a:pPr algn="ctr"/>
            <a:endParaRPr lang="en-GB" sz="1600" u="sng" dirty="0">
              <a:solidFill>
                <a:schemeClr val="tx1"/>
              </a:solidFill>
              <a:latin typeface="Lily Script One" panose="02000500000000000000" pitchFamily="2" charset="0"/>
            </a:endParaRPr>
          </a:p>
          <a:p>
            <a:pPr marL="342900" indent="-342900" algn="ctr">
              <a:buFont typeface="+mj-lt"/>
              <a:buAutoNum type="arabicPeriod"/>
            </a:pPr>
            <a:r>
              <a:rPr lang="en-GB" sz="1400" dirty="0" err="1" smtClean="0">
                <a:solidFill>
                  <a:schemeClr val="tx1"/>
                </a:solidFill>
                <a:latin typeface="Lily Script One" panose="02000500000000000000" pitchFamily="2" charset="0"/>
              </a:rPr>
              <a:t>Facetime</a:t>
            </a:r>
            <a:r>
              <a:rPr lang="en-GB" sz="1400" dirty="0" smtClean="0">
                <a:solidFill>
                  <a:schemeClr val="tx1"/>
                </a:solidFill>
                <a:latin typeface="Lily Script One" panose="02000500000000000000" pitchFamily="2" charset="0"/>
              </a:rPr>
              <a:t> your family and friends</a:t>
            </a:r>
            <a:br>
              <a:rPr lang="en-GB" sz="1400" dirty="0" smtClean="0">
                <a:solidFill>
                  <a:schemeClr val="tx1"/>
                </a:solidFill>
                <a:latin typeface="Lily Script One" panose="02000500000000000000" pitchFamily="2" charset="0"/>
              </a:rPr>
            </a:br>
            <a:endParaRPr lang="en-GB" sz="1400" dirty="0" smtClean="0">
              <a:solidFill>
                <a:schemeClr val="tx1"/>
              </a:solidFill>
              <a:latin typeface="Lily Script One" panose="02000500000000000000" pitchFamily="2" charset="0"/>
            </a:endParaRPr>
          </a:p>
          <a:p>
            <a:pPr algn="ctr"/>
            <a:r>
              <a:rPr lang="en-GB" sz="1400" dirty="0" smtClean="0">
                <a:solidFill>
                  <a:schemeClr val="tx1"/>
                </a:solidFill>
                <a:latin typeface="Lily Script One" panose="02000500000000000000" pitchFamily="2" charset="0"/>
              </a:rPr>
              <a:t>2. Find opportunities to meet new people and make more friends</a:t>
            </a:r>
            <a:br>
              <a:rPr lang="en-GB" sz="1400" dirty="0" smtClean="0">
                <a:solidFill>
                  <a:schemeClr val="tx1"/>
                </a:solidFill>
                <a:latin typeface="Lily Script One" panose="02000500000000000000" pitchFamily="2" charset="0"/>
              </a:rPr>
            </a:br>
            <a:r>
              <a:rPr lang="en-GB" sz="1400" dirty="0" smtClean="0">
                <a:solidFill>
                  <a:schemeClr val="tx1"/>
                </a:solidFill>
                <a:latin typeface="Lily Script One" panose="02000500000000000000" pitchFamily="2" charset="0"/>
              </a:rPr>
              <a:t/>
            </a:r>
            <a:br>
              <a:rPr lang="en-GB" sz="1400" dirty="0" smtClean="0">
                <a:solidFill>
                  <a:schemeClr val="tx1"/>
                </a:solidFill>
                <a:latin typeface="Lily Script One" panose="02000500000000000000" pitchFamily="2" charset="0"/>
              </a:rPr>
            </a:br>
            <a:r>
              <a:rPr lang="en-GB" sz="1400" dirty="0" smtClean="0">
                <a:solidFill>
                  <a:schemeClr val="tx1"/>
                </a:solidFill>
                <a:latin typeface="Lily Script One" panose="02000500000000000000" pitchFamily="2" charset="0"/>
              </a:rPr>
              <a:t>3. Cook your favourite home recipe </a:t>
            </a:r>
          </a:p>
          <a:p>
            <a:pPr algn="ctr"/>
            <a:endParaRPr lang="en-GB" dirty="0">
              <a:solidFill>
                <a:schemeClr val="tx1"/>
              </a:solidFill>
              <a:latin typeface="Lily Script One" panose="02000500000000000000" pitchFamily="2" charset="0"/>
            </a:endParaRPr>
          </a:p>
          <a:p>
            <a:pPr algn="ctr"/>
            <a:endParaRPr lang="en-GB" dirty="0">
              <a:solidFill>
                <a:schemeClr val="tx1"/>
              </a:solidFill>
              <a:latin typeface="Lily Script One" panose="02000500000000000000" pitchFamily="2" charset="0"/>
            </a:endParaRPr>
          </a:p>
        </p:txBody>
      </p:sp>
    </p:spTree>
    <p:extLst>
      <p:ext uri="{BB962C8B-B14F-4D97-AF65-F5344CB8AC3E}">
        <p14:creationId xmlns:p14="http://schemas.microsoft.com/office/powerpoint/2010/main" val="359737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1597128" y="2175398"/>
            <a:ext cx="855406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8000" dirty="0" smtClean="0">
                <a:solidFill>
                  <a:srgbClr val="0070C0"/>
                </a:solidFill>
                <a:latin typeface="Lily Script One" panose="02000500000000000000" pitchFamily="2" charset="0"/>
                <a:cs typeface="Times New Roman" panose="02020603050405020304" pitchFamily="18" charset="0"/>
              </a:rPr>
              <a:t>Becoming Independent </a:t>
            </a:r>
            <a:endParaRPr kumimoji="0" lang="en-GB" altLang="en-US" sz="2000" i="0" u="none" strike="noStrike" cap="none" normalizeH="0" baseline="0" dirty="0" smtClean="0">
              <a:ln>
                <a:noFill/>
              </a:ln>
              <a:solidFill>
                <a:schemeClr val="tx1"/>
              </a:solidFill>
              <a:effectLst/>
              <a:latin typeface="Lily Script One" panose="02000500000000000000" pitchFamily="2" charset="0"/>
            </a:endParaRPr>
          </a:p>
        </p:txBody>
      </p:sp>
      <p:pic>
        <p:nvPicPr>
          <p:cNvPr id="6" name="Picture 3" descr="person-1824147_960_7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549" y="2761045"/>
            <a:ext cx="1327197" cy="13832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3" descr="person-1824147_960_7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3362" y="2780095"/>
            <a:ext cx="1327197" cy="13832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03624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3256299" y="457200"/>
            <a:ext cx="85166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6000" dirty="0" smtClean="0">
                <a:solidFill>
                  <a:srgbClr val="0070C0"/>
                </a:solidFill>
                <a:latin typeface="Lily Script One" panose="02000500000000000000" pitchFamily="2" charset="0"/>
                <a:cs typeface="Times New Roman" panose="02020603050405020304" pitchFamily="18" charset="0"/>
              </a:rPr>
              <a:t>Becoming Independent </a:t>
            </a:r>
            <a:endParaRPr kumimoji="0" lang="en-GB" altLang="en-US" sz="1400" i="0" u="none" strike="noStrike" cap="none" normalizeH="0" baseline="0" dirty="0" smtClean="0">
              <a:ln>
                <a:noFill/>
              </a:ln>
              <a:solidFill>
                <a:schemeClr val="tx1"/>
              </a:solidFill>
              <a:effectLst/>
              <a:latin typeface="Lily Script One" panose="02000500000000000000" pitchFamily="2" charset="0"/>
            </a:endParaRPr>
          </a:p>
        </p:txBody>
      </p:sp>
      <p:pic>
        <p:nvPicPr>
          <p:cNvPr id="7" name="Picture 3" descr="person-1824147_960_7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12" y="4704145"/>
            <a:ext cx="1327197" cy="13832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Cloud 2"/>
          <p:cNvSpPr/>
          <p:nvPr/>
        </p:nvSpPr>
        <p:spPr>
          <a:xfrm>
            <a:off x="882105" y="2114550"/>
            <a:ext cx="4748388" cy="28956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latin typeface="Swis721 BT" panose="020B0504020202020204" pitchFamily="34" charset="0"/>
              </a:rPr>
              <a:t>What skills do you have as an individual?</a:t>
            </a:r>
            <a:endParaRPr lang="en-GB" sz="3200" dirty="0">
              <a:latin typeface="Swis721 BT" panose="020B0504020202020204" pitchFamily="34" charset="0"/>
            </a:endParaRPr>
          </a:p>
        </p:txBody>
      </p:sp>
      <p:sp>
        <p:nvSpPr>
          <p:cNvPr id="10" name="Cloud 9"/>
          <p:cNvSpPr/>
          <p:nvPr/>
        </p:nvSpPr>
        <p:spPr>
          <a:xfrm>
            <a:off x="6193686" y="1949114"/>
            <a:ext cx="5010150" cy="306103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smtClean="0">
                <a:latin typeface="Swis721 BT" panose="020B0504020202020204" pitchFamily="34" charset="0"/>
              </a:rPr>
              <a:t>What skills do you bring to a team environment?</a:t>
            </a:r>
            <a:endParaRPr lang="en-GB" sz="3200" dirty="0">
              <a:latin typeface="Swis721 BT" panose="020B0504020202020204" pitchFamily="34" charset="0"/>
            </a:endParaRPr>
          </a:p>
        </p:txBody>
      </p:sp>
    </p:spTree>
    <p:extLst>
      <p:ext uri="{BB962C8B-B14F-4D97-AF65-F5344CB8AC3E}">
        <p14:creationId xmlns:p14="http://schemas.microsoft.com/office/powerpoint/2010/main" val="24613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2141578" y="2195184"/>
            <a:ext cx="790884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8000" i="0" u="none" strike="noStrike" cap="none" normalizeH="0" baseline="0" dirty="0" smtClean="0">
                <a:ln>
                  <a:noFill/>
                </a:ln>
                <a:solidFill>
                  <a:srgbClr val="0070C0"/>
                </a:solidFill>
                <a:effectLst/>
                <a:latin typeface="Lily Script One" panose="02000500000000000000" pitchFamily="2" charset="0"/>
                <a:ea typeface="Calibri" panose="020F0502020204030204" pitchFamily="34" charset="0"/>
                <a:cs typeface="Times New Roman" panose="02020603050405020304" pitchFamily="18" charset="0"/>
              </a:rPr>
              <a:t>Making Difficult Decisions</a:t>
            </a:r>
            <a:endParaRPr kumimoji="0" lang="en-GB" altLang="en-US" sz="2000" i="0" u="none" strike="noStrike" cap="none" normalizeH="0" baseline="0" dirty="0" smtClean="0">
              <a:ln>
                <a:noFill/>
              </a:ln>
              <a:solidFill>
                <a:schemeClr val="tx1"/>
              </a:solidFill>
              <a:effectLst/>
              <a:latin typeface="Lily Script One" panose="02000500000000000000" pitchFamily="2" charset="0"/>
            </a:endParaRPr>
          </a:p>
        </p:txBody>
      </p:sp>
      <p:pic>
        <p:nvPicPr>
          <p:cNvPr id="6" name="Picture 5" descr="Deci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33" y="2654524"/>
            <a:ext cx="1635864" cy="1635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Deci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6503" y="2512162"/>
            <a:ext cx="1635864" cy="1635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547650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ord Document" ma:contentTypeID="0x010100C67C78DEBFD4F6458096837A31E2BDBA" ma:contentTypeVersion="14" ma:contentTypeDescription="Create a new document." ma:contentTypeScope="" ma:versionID="5c9dce47e33710dbc17167178532d7df">
  <xsd:schema xmlns:xsd="http://www.w3.org/2001/XMLSchema" xmlns:xs="http://www.w3.org/2001/XMLSchema" xmlns:p="http://schemas.microsoft.com/office/2006/metadata/properties" xmlns:ns2="10d2acc7-9526-41c3-a28d-0e358b6be6e4" xmlns:ns3="a7b597b2-1396-4f3d-9b98-8a1c1f3998ce" xmlns:ns4="http://schemas.microsoft.com/sharepoint/v4" targetNamespace="http://schemas.microsoft.com/office/2006/metadata/properties" ma:root="true" ma:fieldsID="54bb5d586acd5eea784d5c2da47ce607" ns2:_="" ns3:_="" ns4:_="">
    <xsd:import namespace="10d2acc7-9526-41c3-a28d-0e358b6be6e4"/>
    <xsd:import namespace="a7b597b2-1396-4f3d-9b98-8a1c1f3998ce"/>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2acc7-9526-41c3-a28d-0e358b6be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597b2-1396-4f3d-9b98-8a1c1f3998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F9E1F0-9007-4645-B111-30A4D3616FBF}">
  <ds:schemaRefs>
    <ds:schemaRef ds:uri="http://schemas.microsoft.com/sharepoint/v3/contenttype/forms"/>
  </ds:schemaRefs>
</ds:datastoreItem>
</file>

<file path=customXml/itemProps2.xml><?xml version="1.0" encoding="utf-8"?>
<ds:datastoreItem xmlns:ds="http://schemas.openxmlformats.org/officeDocument/2006/customXml" ds:itemID="{DE5A2318-A54F-4926-B22E-137D913AAB24}">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4"/>
    <ds:schemaRef ds:uri="http://purl.org/dc/terms/"/>
    <ds:schemaRef ds:uri="a7b597b2-1396-4f3d-9b98-8a1c1f3998ce"/>
    <ds:schemaRef ds:uri="10d2acc7-9526-41c3-a28d-0e358b6be6e4"/>
    <ds:schemaRef ds:uri="http://www.w3.org/XML/1998/namespace"/>
  </ds:schemaRefs>
</ds:datastoreItem>
</file>

<file path=customXml/itemProps3.xml><?xml version="1.0" encoding="utf-8"?>
<ds:datastoreItem xmlns:ds="http://schemas.openxmlformats.org/officeDocument/2006/customXml" ds:itemID="{C048291A-9945-4917-9598-242BD4E2628E}">
  <ds:schemaRefs>
    <ds:schemaRef ds:uri="10d2acc7-9526-41c3-a28d-0e358b6be6e4"/>
    <ds:schemaRef ds:uri="a7b597b2-1396-4f3d-9b98-8a1c1f3998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107</TotalTime>
  <Words>1440</Words>
  <Application>Microsoft Office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Swis721 BT</vt:lpstr>
      <vt:lpstr>Times New Roman</vt:lpstr>
      <vt:lpstr>Arial</vt:lpstr>
      <vt:lpstr>Bumpo</vt:lpstr>
      <vt:lpstr>Calibri</vt:lpstr>
      <vt:lpstr>Lily Script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Mark Dickinson</cp:lastModifiedBy>
  <cp:revision>18</cp:revision>
  <dcterms:created xsi:type="dcterms:W3CDTF">2017-03-14T08:31:32Z</dcterms:created>
  <dcterms:modified xsi:type="dcterms:W3CDTF">2020-06-16T11:11:13Z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0x010100C67C78DEBFD4F6458096837A31E2BDBA</vt:lpwstr>
  </property>
  <property fmtid="{D5CDD505-2E9C-101B-9397-08002B2CF9AE}" pid="3" name="Order">
    <vt:r8>100</vt:r8>
  </property>
  <property fmtid="{D5CDD505-2E9C-101B-9397-08002B2CF9AE}" pid="4" name="URL">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_CopySource">
    <vt:lpwstr>https://unicumbriaac.sharepoint.com/sites/MASR/Marketing and Recruitment  Shared/NCOP/External Organisations and Partnership/NCS/2020/Barriers to Leaving Home PPT.pptx</vt:lpwstr>
  </property>
</Properties>
</file>