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omments/modernComment_1EF_C1575E20.xml" ContentType="application/vnd.ms-powerpoint.comments+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705" r:id="rId5"/>
  </p:sldMasterIdLst>
  <p:notesMasterIdLst>
    <p:notesMasterId r:id="rId129"/>
  </p:notesMasterIdLst>
  <p:handoutMasterIdLst>
    <p:handoutMasterId r:id="rId130"/>
  </p:handoutMasterIdLst>
  <p:sldIdLst>
    <p:sldId id="383" r:id="rId6"/>
    <p:sldId id="284" r:id="rId7"/>
    <p:sldId id="396" r:id="rId8"/>
    <p:sldId id="529" r:id="rId9"/>
    <p:sldId id="392" r:id="rId10"/>
    <p:sldId id="546" r:id="rId11"/>
    <p:sldId id="548" r:id="rId12"/>
    <p:sldId id="547" r:id="rId13"/>
    <p:sldId id="393" r:id="rId14"/>
    <p:sldId id="394" r:id="rId15"/>
    <p:sldId id="559" r:id="rId16"/>
    <p:sldId id="399" r:id="rId17"/>
    <p:sldId id="395" r:id="rId18"/>
    <p:sldId id="400" r:id="rId19"/>
    <p:sldId id="336" r:id="rId20"/>
    <p:sldId id="554" r:id="rId21"/>
    <p:sldId id="526" r:id="rId22"/>
    <p:sldId id="397" r:id="rId23"/>
    <p:sldId id="570" r:id="rId24"/>
    <p:sldId id="568" r:id="rId25"/>
    <p:sldId id="527" r:id="rId26"/>
    <p:sldId id="523" r:id="rId27"/>
    <p:sldId id="524" r:id="rId28"/>
    <p:sldId id="525" r:id="rId29"/>
    <p:sldId id="565" r:id="rId30"/>
    <p:sldId id="513" r:id="rId31"/>
    <p:sldId id="541" r:id="rId32"/>
    <p:sldId id="514" r:id="rId33"/>
    <p:sldId id="542" r:id="rId34"/>
    <p:sldId id="531" r:id="rId35"/>
    <p:sldId id="517" r:id="rId36"/>
    <p:sldId id="476" r:id="rId37"/>
    <p:sldId id="535" r:id="rId38"/>
    <p:sldId id="516" r:id="rId39"/>
    <p:sldId id="398" r:id="rId40"/>
    <p:sldId id="528" r:id="rId41"/>
    <p:sldId id="391" r:id="rId42"/>
    <p:sldId id="508" r:id="rId43"/>
    <p:sldId id="406" r:id="rId44"/>
    <p:sldId id="555" r:id="rId45"/>
    <p:sldId id="488" r:id="rId46"/>
    <p:sldId id="494" r:id="rId47"/>
    <p:sldId id="495" r:id="rId48"/>
    <p:sldId id="487" r:id="rId49"/>
    <p:sldId id="490" r:id="rId50"/>
    <p:sldId id="507" r:id="rId51"/>
    <p:sldId id="509" r:id="rId52"/>
    <p:sldId id="492" r:id="rId53"/>
    <p:sldId id="556" r:id="rId54"/>
    <p:sldId id="489" r:id="rId55"/>
    <p:sldId id="563" r:id="rId56"/>
    <p:sldId id="566" r:id="rId57"/>
    <p:sldId id="569" r:id="rId58"/>
    <p:sldId id="564" r:id="rId59"/>
    <p:sldId id="560" r:id="rId60"/>
    <p:sldId id="561" r:id="rId61"/>
    <p:sldId id="567" r:id="rId62"/>
    <p:sldId id="496" r:id="rId63"/>
    <p:sldId id="497" r:id="rId64"/>
    <p:sldId id="510" r:id="rId65"/>
    <p:sldId id="498" r:id="rId66"/>
    <p:sldId id="511" r:id="rId67"/>
    <p:sldId id="503" r:id="rId68"/>
    <p:sldId id="505" r:id="rId69"/>
    <p:sldId id="506" r:id="rId70"/>
    <p:sldId id="502" r:id="rId71"/>
    <p:sldId id="493" r:id="rId72"/>
    <p:sldId id="379" r:id="rId73"/>
    <p:sldId id="455" r:id="rId74"/>
    <p:sldId id="520" r:id="rId75"/>
    <p:sldId id="537" r:id="rId76"/>
    <p:sldId id="538" r:id="rId77"/>
    <p:sldId id="536" r:id="rId78"/>
    <p:sldId id="438" r:id="rId79"/>
    <p:sldId id="539" r:id="rId80"/>
    <p:sldId id="501" r:id="rId81"/>
    <p:sldId id="437" r:id="rId82"/>
    <p:sldId id="443" r:id="rId83"/>
    <p:sldId id="445" r:id="rId84"/>
    <p:sldId id="439" r:id="rId85"/>
    <p:sldId id="431" r:id="rId86"/>
    <p:sldId id="434" r:id="rId87"/>
    <p:sldId id="435" r:id="rId88"/>
    <p:sldId id="557" r:id="rId89"/>
    <p:sldId id="446" r:id="rId90"/>
    <p:sldId id="444" r:id="rId91"/>
    <p:sldId id="540" r:id="rId92"/>
    <p:sldId id="407" r:id="rId93"/>
    <p:sldId id="452" r:id="rId94"/>
    <p:sldId id="453" r:id="rId95"/>
    <p:sldId id="447" r:id="rId96"/>
    <p:sldId id="409" r:id="rId97"/>
    <p:sldId id="456" r:id="rId98"/>
    <p:sldId id="423" r:id="rId99"/>
    <p:sldId id="543" r:id="rId100"/>
    <p:sldId id="464" r:id="rId101"/>
    <p:sldId id="466" r:id="rId102"/>
    <p:sldId id="469" r:id="rId103"/>
    <p:sldId id="467" r:id="rId104"/>
    <p:sldId id="468" r:id="rId105"/>
    <p:sldId id="549" r:id="rId106"/>
    <p:sldId id="457" r:id="rId107"/>
    <p:sldId id="482" r:id="rId108"/>
    <p:sldId id="533" r:id="rId109"/>
    <p:sldId id="483" r:id="rId110"/>
    <p:sldId id="478" r:id="rId111"/>
    <p:sldId id="474" r:id="rId112"/>
    <p:sldId id="484" r:id="rId113"/>
    <p:sldId id="480" r:id="rId114"/>
    <p:sldId id="544" r:id="rId115"/>
    <p:sldId id="458" r:id="rId116"/>
    <p:sldId id="471" r:id="rId117"/>
    <p:sldId id="470" r:id="rId118"/>
    <p:sldId id="424" r:id="rId119"/>
    <p:sldId id="472" r:id="rId120"/>
    <p:sldId id="477" r:id="rId121"/>
    <p:sldId id="545" r:id="rId122"/>
    <p:sldId id="408" r:id="rId123"/>
    <p:sldId id="558" r:id="rId124"/>
    <p:sldId id="550" r:id="rId125"/>
    <p:sldId id="551" r:id="rId126"/>
    <p:sldId id="343" r:id="rId127"/>
    <p:sldId id="552" r:id="rId128"/>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28E019-D045-4AD6-4CD3-4955D1A9A5F1}" name="fiona smalley" initials="fs" userId="61c0c631fc639eb4" providerId="Windows Live"/>
  <p188:author id="{F8545D5E-6B29-B41F-56F0-F273C536C259}" name="Kate Wood" initials="KW" userId="c23aa502ae2c4917" providerId="Windows Live"/>
  <p188:author id="{3E79BDDB-088D-F2DA-3E49-99650C0DE9D6}" name="Sarah Dirrane" initials="SD" userId="S::sarah@cosmosltd.uk::3e6f5f6b-97dc-4836-842f-b3966de181c3"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B74"/>
    <a:srgbClr val="14AEBD"/>
    <a:srgbClr val="76B19A"/>
    <a:srgbClr val="2A5160"/>
    <a:srgbClr val="FF5050"/>
    <a:srgbClr val="8064A2"/>
    <a:srgbClr val="D39146"/>
    <a:srgbClr val="009A46"/>
    <a:srgbClr val="77C4E5"/>
    <a:srgbClr val="006AB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A8E124-5B8F-6FEE-1D07-6FBAD65890CE}" v="4" dt="2026-08-19T12:52:11.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019"/>
    <p:restoredTop sz="94609"/>
  </p:normalViewPr>
  <p:slideViewPr>
    <p:cSldViewPr snapToGrid="0">
      <p:cViewPr varScale="1">
        <p:scale>
          <a:sx n="102" d="100"/>
          <a:sy n="102" d="100"/>
        </p:scale>
        <p:origin x="150" y="72"/>
      </p:cViewPr>
      <p:guideLst>
        <p:guide orient="horz" pos="2137"/>
        <p:guide pos="3839"/>
      </p:guideLst>
    </p:cSldViewPr>
  </p:slideViewPr>
  <p:notesTextViewPr>
    <p:cViewPr>
      <p:scale>
        <a:sx n="1" d="1"/>
        <a:sy n="1" d="1"/>
      </p:scale>
      <p:origin x="0" y="0"/>
    </p:cViewPr>
  </p:notesTextViewPr>
  <p:sorterViewPr>
    <p:cViewPr>
      <p:scale>
        <a:sx n="100" d="100"/>
        <a:sy n="100" d="100"/>
      </p:scale>
      <p:origin x="0" y="-496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tableStyles" Target="tableStyle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notesMaster" Target="notesMasters/notes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handoutMaster" Target="handoutMasters/handoutMaster1.xml"/><Relationship Id="rId135" Type="http://schemas.microsoft.com/office/2015/10/relationships/revisionInfo" Target="revisionInfo.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presProps" Target="presProps.xml"/><Relationship Id="rId136" Type="http://schemas.microsoft.com/office/2018/10/relationships/authors" Target="author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heme" Target="theme/theme1.xml"/></Relationships>
</file>

<file path=ppt/comments/modernComment_1EF_C1575E20.xml><?xml version="1.0" encoding="utf-8"?>
<p188:cmLst xmlns:a="http://schemas.openxmlformats.org/drawingml/2006/main" xmlns:r="http://schemas.openxmlformats.org/officeDocument/2006/relationships" xmlns:p188="http://schemas.microsoft.com/office/powerpoint/2018/8/main">
  <p188:cm id="{0478E94B-053A-934A-8422-C1DE3A819AB3}" authorId="{3E79BDDB-088D-F2DA-3E49-99650C0DE9D6}" created="2022-12-19T11:50:06.650">
    <ac:deMkLst xmlns:ac="http://schemas.microsoft.com/office/drawing/2013/main/command">
      <pc:docMk xmlns:pc="http://schemas.microsoft.com/office/powerpoint/2013/main/command"/>
      <pc:sldMk xmlns:pc="http://schemas.microsoft.com/office/powerpoint/2013/main/command" cId="3243728416" sldId="495"/>
      <ac:spMk id="9" creationId="{76CA664B-392A-7D06-0956-90B9E447C2F8}"/>
    </ac:deMkLst>
    <p188:replyLst>
      <p188:reply id="{1F97071C-46B6-4F21-9C28-D04A780CBAFB}" authorId="{3528E019-D045-4AD6-4CD3-4955D1A9A5F1}" created="2022-12-21T09:47:21.128">
        <p188:txBody>
          <a:bodyPr/>
          <a:lstStyle/>
          <a:p>
            <a:r>
              <a:rPr lang="en-GB"/>
              <a:t>Added more detail. I couldn't see specific comments /analysis re: impact on attainment levels just a general sense that it had held them back/created gaps - so I guess a conclusion could be drawn that it has negatively impacted on attainment levels. A conclusion to that effect could be added here if we feel confident that it is true</a:t>
            </a:r>
          </a:p>
        </p188:txBody>
      </p188:reply>
    </p188:replyLst>
    <p188:txBody>
      <a:bodyPr/>
      <a:lstStyle/>
      <a:p>
        <a:r>
          <a:rPr lang="en-US"/>
          <a:t>Anything else to add here? A bot more detail on some of the covid related issues around attainment?</a:t>
        </a:r>
      </a:p>
    </p188:txBody>
  </p188:cm>
  <p188:cm id="{17033853-5251-4E96-B66C-4D1115727BBD}" authorId="{3528E019-D045-4AD6-4CD3-4955D1A9A5F1}" created="2022-12-21T09:48:14.294">
    <ac:txMkLst xmlns:ac="http://schemas.microsoft.com/office/drawing/2013/main/command">
      <pc:docMk xmlns:pc="http://schemas.microsoft.com/office/powerpoint/2013/main/command"/>
      <pc:sldMk xmlns:pc="http://schemas.microsoft.com/office/powerpoint/2013/main/command" cId="3243728416" sldId="495"/>
      <ac:spMk id="4" creationId="{D5232AE1-8743-4CD1-8233-E6B19BECCE6E}"/>
      <ac:txMk cp="99" len="56">
        <ac:context len="157" hash="2989509298"/>
      </ac:txMk>
    </ac:txMkLst>
    <p188:pos x="5900882" y="488311"/>
    <p188:txBody>
      <a:bodyPr/>
      <a:lstStyle/>
      <a:p>
        <a:r>
          <a:rPr lang="en-GB"/>
          <a:t>Have added this end part to the intro sentence</a:t>
        </a:r>
      </a:p>
    </p188:txBody>
  </p188:cm>
  <p188:cm id="{8C3378C7-6C9B-4D40-8338-A26650C934A2}" authorId="{3528E019-D045-4AD6-4CD3-4955D1A9A5F1}" created="2022-12-21T15:21:30.659">
    <ac:deMkLst xmlns:ac="http://schemas.microsoft.com/office/drawing/2013/main/command">
      <pc:docMk xmlns:pc="http://schemas.microsoft.com/office/powerpoint/2013/main/command"/>
      <pc:sldMk xmlns:pc="http://schemas.microsoft.com/office/powerpoint/2013/main/command" cId="3243728416" sldId="495"/>
      <ac:spMk id="9" creationId="{76CA664B-392A-7D06-0956-90B9E447C2F8}"/>
    </ac:deMkLst>
    <p188:txBody>
      <a:bodyPr/>
      <a:lstStyle/>
      <a:p>
        <a:r>
          <a:rPr lang="en-GB"/>
          <a:t>This is my conclusion via checking names of 'requires help' vs covid comments in transcripts - pls amend if moderators feel differently</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6983BD-044D-D546-B563-FFE83A9EC456}" type="datetime1">
              <a:rPr lang="en-GB" smtClean="0"/>
              <a:t>19/08/2026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46EC1C-DF4E-0D49-AC67-40B305A962D3}" type="slidenum">
              <a:rPr lang="en-US" smtClean="0"/>
              <a:t>‹#›</a:t>
            </a:fld>
            <a:endParaRPr lang="en-US"/>
          </a:p>
        </p:txBody>
      </p:sp>
    </p:spTree>
    <p:extLst>
      <p:ext uri="{BB962C8B-B14F-4D97-AF65-F5344CB8AC3E}">
        <p14:creationId xmlns:p14="http://schemas.microsoft.com/office/powerpoint/2010/main" val="22198722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1D7FD7-C5D0-0146-B927-DC7E0236FB1F}" type="datetime1">
              <a:rPr lang="en-GB" smtClean="0"/>
              <a:t>19/08/2026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742462-5B1D-4342-ADF0-C60917D19F3E}" type="slidenum">
              <a:rPr lang="en-US" smtClean="0"/>
              <a:t>‹#›</a:t>
            </a:fld>
            <a:endParaRPr lang="en-US"/>
          </a:p>
        </p:txBody>
      </p:sp>
    </p:spTree>
    <p:extLst>
      <p:ext uri="{BB962C8B-B14F-4D97-AF65-F5344CB8AC3E}">
        <p14:creationId xmlns:p14="http://schemas.microsoft.com/office/powerpoint/2010/main" val="3043654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B742462-5B1D-4342-ADF0-C60917D19F3E}" type="slidenum">
              <a:rPr lang="en-US" smtClean="0"/>
              <a:t>89</a:t>
            </a:fld>
            <a:endParaRPr lang="en-US"/>
          </a:p>
        </p:txBody>
      </p:sp>
    </p:spTree>
    <p:extLst>
      <p:ext uri="{BB962C8B-B14F-4D97-AF65-F5344CB8AC3E}">
        <p14:creationId xmlns:p14="http://schemas.microsoft.com/office/powerpoint/2010/main" val="1982414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0AA9B4-978B-4601-81E7-544D16285FB7}"/>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Tree>
    <p:extLst>
      <p:ext uri="{BB962C8B-B14F-4D97-AF65-F5344CB8AC3E}">
        <p14:creationId xmlns:p14="http://schemas.microsoft.com/office/powerpoint/2010/main" val="219521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4500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C963304-68B3-4A85-95C7-547F8A03867A}"/>
                </a:ext>
              </a:extLst>
            </p:cNvPr>
            <p:cNvGrpSpPr/>
            <p:nvPr/>
          </p:nvGrpSpPr>
          <p:grpSpPr>
            <a:xfrm>
              <a:off x="9225502" y="5668512"/>
              <a:ext cx="2775074" cy="1012058"/>
              <a:chOff x="10103330" y="5974932"/>
              <a:chExt cx="179993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8" name="Picture 7" descr="A picture containing text, clipart&#10;&#10;Description automatically generated">
                <a:extLst>
                  <a:ext uri="{FF2B5EF4-FFF2-40B4-BE49-F238E27FC236}">
                    <a16:creationId xmlns:a16="http://schemas.microsoft.com/office/drawing/2014/main" id="{63072ECF-5858-45B8-AF0A-3B2794998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3330" y="6058346"/>
                <a:ext cx="821266" cy="489601"/>
              </a:xfrm>
              <a:prstGeom prst="rect">
                <a:avLst/>
              </a:prstGeom>
            </p:spPr>
          </p:pic>
        </p:grpSp>
      </p:grpSp>
    </p:spTree>
    <p:extLst>
      <p:ext uri="{BB962C8B-B14F-4D97-AF65-F5344CB8AC3E}">
        <p14:creationId xmlns:p14="http://schemas.microsoft.com/office/powerpoint/2010/main" val="2928822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4500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C963304-68B3-4A85-95C7-547F8A03867A}"/>
                </a:ext>
              </a:extLst>
            </p:cNvPr>
            <p:cNvGrpSpPr/>
            <p:nvPr/>
          </p:nvGrpSpPr>
          <p:grpSpPr>
            <a:xfrm>
              <a:off x="9225502" y="5668512"/>
              <a:ext cx="2775074" cy="1012058"/>
              <a:chOff x="10103330" y="5974932"/>
              <a:chExt cx="179993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8" name="Picture 7" descr="A picture containing text, clipart&#10;&#10;Description automatically generated">
                <a:extLst>
                  <a:ext uri="{FF2B5EF4-FFF2-40B4-BE49-F238E27FC236}">
                    <a16:creationId xmlns:a16="http://schemas.microsoft.com/office/drawing/2014/main" id="{63072ECF-5858-45B8-AF0A-3B2794998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3330" y="6058346"/>
                <a:ext cx="821266" cy="489601"/>
              </a:xfrm>
              <a:prstGeom prst="rect">
                <a:avLst/>
              </a:prstGeom>
            </p:spPr>
          </p:pic>
        </p:grpSp>
      </p:grpSp>
    </p:spTree>
    <p:extLst>
      <p:ext uri="{BB962C8B-B14F-4D97-AF65-F5344CB8AC3E}">
        <p14:creationId xmlns:p14="http://schemas.microsoft.com/office/powerpoint/2010/main" val="1724990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4500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C963304-68B3-4A85-95C7-547F8A03867A}"/>
                </a:ext>
              </a:extLst>
            </p:cNvPr>
            <p:cNvGrpSpPr/>
            <p:nvPr/>
          </p:nvGrpSpPr>
          <p:grpSpPr>
            <a:xfrm>
              <a:off x="9225502" y="5668512"/>
              <a:ext cx="2775074" cy="1012058"/>
              <a:chOff x="10103330" y="5974932"/>
              <a:chExt cx="179993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8" name="Picture 7" descr="A picture containing text, clipart&#10;&#10;Description automatically generated">
                <a:extLst>
                  <a:ext uri="{FF2B5EF4-FFF2-40B4-BE49-F238E27FC236}">
                    <a16:creationId xmlns:a16="http://schemas.microsoft.com/office/drawing/2014/main" id="{63072ECF-5858-45B8-AF0A-3B2794998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3330" y="6058346"/>
                <a:ext cx="821266" cy="489601"/>
              </a:xfrm>
              <a:prstGeom prst="rect">
                <a:avLst/>
              </a:prstGeom>
            </p:spPr>
          </p:pic>
        </p:grpSp>
      </p:grpSp>
    </p:spTree>
    <p:extLst>
      <p:ext uri="{BB962C8B-B14F-4D97-AF65-F5344CB8AC3E}">
        <p14:creationId xmlns:p14="http://schemas.microsoft.com/office/powerpoint/2010/main" val="683462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4500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C963304-68B3-4A85-95C7-547F8A03867A}"/>
                </a:ext>
              </a:extLst>
            </p:cNvPr>
            <p:cNvGrpSpPr/>
            <p:nvPr/>
          </p:nvGrpSpPr>
          <p:grpSpPr>
            <a:xfrm>
              <a:off x="9225502" y="5668512"/>
              <a:ext cx="2775074" cy="1012058"/>
              <a:chOff x="10103330" y="5974932"/>
              <a:chExt cx="179993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8" name="Picture 7" descr="A picture containing text, clipart&#10;&#10;Description automatically generated">
                <a:extLst>
                  <a:ext uri="{FF2B5EF4-FFF2-40B4-BE49-F238E27FC236}">
                    <a16:creationId xmlns:a16="http://schemas.microsoft.com/office/drawing/2014/main" id="{63072ECF-5858-45B8-AF0A-3B2794998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3330" y="6058346"/>
                <a:ext cx="821266" cy="489601"/>
              </a:xfrm>
              <a:prstGeom prst="rect">
                <a:avLst/>
              </a:prstGeom>
            </p:spPr>
          </p:pic>
        </p:grpSp>
      </p:grpSp>
    </p:spTree>
    <p:extLst>
      <p:ext uri="{BB962C8B-B14F-4D97-AF65-F5344CB8AC3E}">
        <p14:creationId xmlns:p14="http://schemas.microsoft.com/office/powerpoint/2010/main" val="218974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5" name="Group 4">
            <a:extLst>
              <a:ext uri="{FF2B5EF4-FFF2-40B4-BE49-F238E27FC236}">
                <a16:creationId xmlns:a16="http://schemas.microsoft.com/office/drawing/2014/main" id="{5369FF2D-FBD1-40CA-9452-BE814254F739}"/>
              </a:ext>
            </a:extLst>
          </p:cNvPr>
          <p:cNvGrpSpPr/>
          <p:nvPr userDrawn="1"/>
        </p:nvGrpSpPr>
        <p:grpSpPr>
          <a:xfrm>
            <a:off x="9001957" y="275210"/>
            <a:ext cx="2901310" cy="1065320"/>
            <a:chOff x="9001957" y="275210"/>
            <a:chExt cx="2901310" cy="1065320"/>
          </a:xfrm>
        </p:grpSpPr>
        <p:grpSp>
          <p:nvGrpSpPr>
            <p:cNvPr id="9" name="Group 8">
              <a:extLst>
                <a:ext uri="{FF2B5EF4-FFF2-40B4-BE49-F238E27FC236}">
                  <a16:creationId xmlns:a16="http://schemas.microsoft.com/office/drawing/2014/main" id="{44590DBC-0798-40AA-ADF3-FAFF4BF7193E}"/>
                </a:ext>
              </a:extLst>
            </p:cNvPr>
            <p:cNvGrpSpPr/>
            <p:nvPr userDrawn="1"/>
          </p:nvGrpSpPr>
          <p:grpSpPr>
            <a:xfrm>
              <a:off x="9001957" y="275210"/>
              <a:ext cx="2901310" cy="1065320"/>
              <a:chOff x="9001957" y="275210"/>
              <a:chExt cx="2901310" cy="1065320"/>
            </a:xfrm>
          </p:grpSpPr>
          <p:sp>
            <p:nvSpPr>
              <p:cNvPr id="10" name="Rectangle 9">
                <a:extLst>
                  <a:ext uri="{FF2B5EF4-FFF2-40B4-BE49-F238E27FC236}">
                    <a16:creationId xmlns:a16="http://schemas.microsoft.com/office/drawing/2014/main" id="{5AA52C4E-66FF-4C68-A4D2-4C5ABEC0D074}"/>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8AEB624F-6683-45EB-ABAA-EA675EE6D257}"/>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3" name="Rectangle 12">
                <a:extLst>
                  <a:ext uri="{FF2B5EF4-FFF2-40B4-BE49-F238E27FC236}">
                    <a16:creationId xmlns:a16="http://schemas.microsoft.com/office/drawing/2014/main" id="{305A39BB-ACAC-4797-A085-A6A3D288B826}"/>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4" name="Picture 3" descr="A picture containing text, clipart&#10;&#10;Description automatically generated">
              <a:extLst>
                <a:ext uri="{FF2B5EF4-FFF2-40B4-BE49-F238E27FC236}">
                  <a16:creationId xmlns:a16="http://schemas.microsoft.com/office/drawing/2014/main" id="{D9DCE53A-2E0F-4DF0-91C3-D542BFEB7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593875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BA548C60-03D5-475D-B8D7-01BF8BD18E55}"/>
              </a:ext>
            </a:extLst>
          </p:cNvPr>
          <p:cNvSpPr/>
          <p:nvPr userDrawn="1"/>
        </p:nvSpPr>
        <p:spPr>
          <a:xfrm>
            <a:off x="6094411" y="1553593"/>
            <a:ext cx="6094413"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4A5240C9-11E6-47E6-A695-3AF682A548F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1B06C1EF-647E-4718-962C-F5B578E7D8B2}"/>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EE366F1A-4DF8-45A5-81AE-F019115A22EC}"/>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1CB98A26-67F2-4EBF-86F2-5A541C87DBD1}"/>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7EC29E3D-6C1D-44BA-8D02-0566B106A182}"/>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36CD86BF-B4AB-4B96-B1D0-3B862173F0A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070689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B1275-5AB2-4B32-92CD-BADEA92D9027}"/>
              </a:ext>
            </a:extLst>
          </p:cNvPr>
          <p:cNvSpPr/>
          <p:nvPr userDrawn="1"/>
        </p:nvSpPr>
        <p:spPr>
          <a:xfrm>
            <a:off x="8243818" y="1553593"/>
            <a:ext cx="3945006"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5C9ED9F3-98CE-4A96-96BE-53A46FBD3570}"/>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83A962C5-8BDB-432E-A8F4-14E7ADA19BDE}"/>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7FB97E0A-F22C-4208-B522-21D50C046E12}"/>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D5959B56-D725-4D45-A09D-C31DA47A25EE}"/>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C590160C-1ECB-411D-91DA-2263ADD333F9}"/>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F0FE9908-E5FE-4457-B555-8CC914CEB14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275183236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B1275-5AB2-4B32-92CD-BADEA92D9027}"/>
              </a:ext>
            </a:extLst>
          </p:cNvPr>
          <p:cNvSpPr/>
          <p:nvPr userDrawn="1"/>
        </p:nvSpPr>
        <p:spPr>
          <a:xfrm>
            <a:off x="4313169" y="1551179"/>
            <a:ext cx="3945006"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11" name="Picture Placeholder 3">
            <a:extLst>
              <a:ext uri="{FF2B5EF4-FFF2-40B4-BE49-F238E27FC236}">
                <a16:creationId xmlns:a16="http://schemas.microsoft.com/office/drawing/2014/main" id="{365E69DB-94CC-41A0-935A-26D3439EB32F}"/>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a:p>
        </p:txBody>
      </p:sp>
      <p:grpSp>
        <p:nvGrpSpPr>
          <p:cNvPr id="10" name="Group 9">
            <a:extLst>
              <a:ext uri="{FF2B5EF4-FFF2-40B4-BE49-F238E27FC236}">
                <a16:creationId xmlns:a16="http://schemas.microsoft.com/office/drawing/2014/main" id="{FA75B3C2-6354-45BC-8D58-2CAEF8181C01}"/>
              </a:ext>
            </a:extLst>
          </p:cNvPr>
          <p:cNvGrpSpPr/>
          <p:nvPr userDrawn="1"/>
        </p:nvGrpSpPr>
        <p:grpSpPr>
          <a:xfrm>
            <a:off x="9001957" y="275210"/>
            <a:ext cx="2901310" cy="1065320"/>
            <a:chOff x="9001957" y="275210"/>
            <a:chExt cx="2901310" cy="1065320"/>
          </a:xfrm>
        </p:grpSpPr>
        <p:grpSp>
          <p:nvGrpSpPr>
            <p:cNvPr id="12" name="Group 11">
              <a:extLst>
                <a:ext uri="{FF2B5EF4-FFF2-40B4-BE49-F238E27FC236}">
                  <a16:creationId xmlns:a16="http://schemas.microsoft.com/office/drawing/2014/main" id="{73E2BE1F-2DD3-4CDB-915F-8EE98F459177}"/>
                </a:ext>
              </a:extLst>
            </p:cNvPr>
            <p:cNvGrpSpPr/>
            <p:nvPr userDrawn="1"/>
          </p:nvGrpSpPr>
          <p:grpSpPr>
            <a:xfrm>
              <a:off x="9001957" y="275210"/>
              <a:ext cx="2901310" cy="1065320"/>
              <a:chOff x="9001957" y="275210"/>
              <a:chExt cx="2901310" cy="1065320"/>
            </a:xfrm>
          </p:grpSpPr>
          <p:sp>
            <p:nvSpPr>
              <p:cNvPr id="14" name="Rectangle 13">
                <a:extLst>
                  <a:ext uri="{FF2B5EF4-FFF2-40B4-BE49-F238E27FC236}">
                    <a16:creationId xmlns:a16="http://schemas.microsoft.com/office/drawing/2014/main" id="{9D9FAAF3-A4A5-4BE7-9B8B-AF863488A24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Graphic 14">
                <a:extLst>
                  <a:ext uri="{FF2B5EF4-FFF2-40B4-BE49-F238E27FC236}">
                    <a16:creationId xmlns:a16="http://schemas.microsoft.com/office/drawing/2014/main" id="{59D2EB7C-AB71-4ACD-90B3-A04634EC91CB}"/>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6" name="Rectangle 15">
                <a:extLst>
                  <a:ext uri="{FF2B5EF4-FFF2-40B4-BE49-F238E27FC236}">
                    <a16:creationId xmlns:a16="http://schemas.microsoft.com/office/drawing/2014/main" id="{4C7E5CAA-F121-4C75-BD3C-750C13B7471A}"/>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3" name="Picture 12" descr="A picture containing text, clipart&#10;&#10;Description automatically generated">
              <a:extLst>
                <a:ext uri="{FF2B5EF4-FFF2-40B4-BE49-F238E27FC236}">
                  <a16:creationId xmlns:a16="http://schemas.microsoft.com/office/drawing/2014/main" id="{4CCF77B4-686F-4C8A-8B4D-125D55BEBD5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210132739"/>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05DA5381-3BE9-4886-8A58-B2FFEA8B9B05}"/>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9154F966-BAB9-4796-9BB1-80398B6EEA50}"/>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296080F7-E51C-43CA-99D4-618EA12C36E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20B4C51C-468A-428C-BCF4-E8299DE8DFF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CB9A1E22-9229-4D96-AED0-AB17514A4E1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2386E51D-74FE-4697-A8FB-2BDB4C6B8A9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47484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rgbClr val="2A5160"/>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E4D2235F-D54D-415C-8C51-AC59E3880D11}"/>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0DE7CF24-B71C-481B-BEF1-DBDD6153F2F5}"/>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249AC178-F8CD-4ABD-A8F6-6FD8535D4563}"/>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DDBCDD36-F0CD-4B00-AD5E-F7923A8B507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3D27E21C-F78F-4071-ADAB-62B0F40717B0}"/>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6073A3A0-6783-4A06-B705-884B2B08A35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258157469"/>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6094412" y="1553592"/>
            <a:ext cx="6094413"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0330C7CC-AF5A-427B-A5DB-2002289AE4E2}"/>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A88EEBC4-1A84-471B-8AFB-03CA23C48807}"/>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331723DF-8D2A-48A7-AD74-D64AA8CED1F8}"/>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ACEA35D1-0F42-4F31-94A0-3F223F124207}"/>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EBC49833-3F0D-4B60-A4D5-DC6974C0482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85A23446-8F4F-4E17-B489-920603CDFDF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45479876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4296792" y="1553592"/>
            <a:ext cx="7892033"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CB67F08C-1BBE-49D1-8971-544384B1645F}"/>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628D0E81-48E6-4E02-B5E0-EC6C94078921}"/>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F8F32B8F-1ACE-4A7F-B8A2-E221317357C1}"/>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FD84FDA6-7BB5-414B-982E-3DC73E7FC605}"/>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26458C40-654C-4D5B-B2F8-28748A4AA2F4}"/>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72571C7E-E941-4F06-8ACD-43284194289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844129110"/>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0" y="1553592"/>
            <a:ext cx="3930650"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1FAED566-B515-4D54-8625-1F78EF3A93D6}"/>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F6953E26-5A91-4F67-BFAF-9E35F489E9A1}"/>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07F60B9B-580C-4BD9-BEA9-6B2DF8218A29}"/>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EEFC3242-87E5-4A61-915F-509820AE15C4}"/>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3E6BFA5C-0FA6-4B74-82D6-713BCD53E77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E53479A0-9671-455B-B983-5CC6B4FD65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829443595"/>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1" y="1553592"/>
            <a:ext cx="6094413"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4248090E-B021-4256-A9E5-66C57C17EE99}"/>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BD52C3F6-A7D6-4FC1-8BFF-FCD42A867B8E}"/>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2985B928-6F04-42BF-9B03-A1093B46283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4A7E7F9C-C9D7-4D49-850C-E28449844A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2D475F3E-B692-40CB-AAD1-4E34A9E22689}"/>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594B5C61-387D-4F22-86D6-BA60296572C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424715698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1" y="1553592"/>
            <a:ext cx="8256234" cy="5066425"/>
          </a:xfrm>
          <a:prstGeom prst="rect">
            <a:avLst/>
          </a:prstGeom>
        </p:spPr>
        <p:txBody>
          <a:bodyPr anchor="ctr"/>
          <a:lstStyle>
            <a:lvl1pPr marL="0" indent="0" algn="ctr">
              <a:buNone/>
              <a:defRPr sz="2000"/>
            </a:lvl1pPr>
          </a:lstStyle>
          <a:p>
            <a:endParaRPr lang="en-GB"/>
          </a:p>
        </p:txBody>
      </p:sp>
      <p:grpSp>
        <p:nvGrpSpPr>
          <p:cNvPr id="9" name="Group 8">
            <a:extLst>
              <a:ext uri="{FF2B5EF4-FFF2-40B4-BE49-F238E27FC236}">
                <a16:creationId xmlns:a16="http://schemas.microsoft.com/office/drawing/2014/main" id="{415CB3AA-3AB5-42EC-B026-59590FC466FC}"/>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D4C1AF29-1267-46E1-AA39-26601731BF9D}"/>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EB90AF01-43E6-4707-9B00-30747677341D}"/>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5FD9CB07-DE8E-4EDB-8DA9-102F32D01EF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326EF826-FD87-4AB5-ACDE-1BB812790350}"/>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AD8AB367-116B-4FC3-BDCC-A880EEC1D4A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634129040"/>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E0F5DBC0-A447-4171-AC20-BAF9A6C4705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7CDC022A-D981-4CA1-9A37-372C9452CA16}"/>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FA7C9B4A-A5BD-407C-81E4-4F09E8E54780}"/>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3124D980-B97D-4618-ACC2-0F6636387E3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794DDA58-071D-47E5-808D-FDFFA14E816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3CC15D17-8CDE-4774-B57E-E2FDB72FFA7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
        <p:nvSpPr>
          <p:cNvPr id="16" name="Rectangle 15">
            <a:extLst>
              <a:ext uri="{FF2B5EF4-FFF2-40B4-BE49-F238E27FC236}">
                <a16:creationId xmlns:a16="http://schemas.microsoft.com/office/drawing/2014/main" id="{6D4A9182-71AA-4B11-96E0-384B79D321C6}"/>
              </a:ext>
            </a:extLst>
          </p:cNvPr>
          <p:cNvSpPr/>
          <p:nvPr userDrawn="1"/>
        </p:nvSpPr>
        <p:spPr>
          <a:xfrm>
            <a:off x="-1" y="1553593"/>
            <a:ext cx="4651899"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1024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BA548C60-03D5-475D-B8D7-01BF8BD18E55}"/>
              </a:ext>
            </a:extLst>
          </p:cNvPr>
          <p:cNvSpPr/>
          <p:nvPr userDrawn="1"/>
        </p:nvSpPr>
        <p:spPr>
          <a:xfrm>
            <a:off x="0" y="1553593"/>
            <a:ext cx="6094412"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E0F5DBC0-A447-4171-AC20-BAF9A6C4705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7CDC022A-D981-4CA1-9A37-372C9452CA16}"/>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FA7C9B4A-A5BD-407C-81E4-4F09E8E54780}"/>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3124D980-B97D-4618-ACC2-0F6636387E3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794DDA58-071D-47E5-808D-FDFFA14E816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3CC15D17-8CDE-4774-B57E-E2FDB72FFA7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4040443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BA548C60-03D5-475D-B8D7-01BF8BD18E55}"/>
              </a:ext>
            </a:extLst>
          </p:cNvPr>
          <p:cNvSpPr/>
          <p:nvPr userDrawn="1"/>
        </p:nvSpPr>
        <p:spPr>
          <a:xfrm>
            <a:off x="-1" y="1553593"/>
            <a:ext cx="7537143"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80278781-488A-452D-8FFF-BC36224DB3BC}"/>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5DC0F9E2-DBF0-4D1D-B8D5-F8BE852D096A}"/>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12E75A6C-5469-40A4-B545-8D12DDFD0AA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DD6B5329-DCCA-42E7-9C2A-46260DB5E69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206F3B44-2DE5-4D4E-85C4-A90581C478A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ADA0FB32-359C-4386-AA31-C6257D3F8CC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153038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BA548C60-03D5-475D-B8D7-01BF8BD18E55}"/>
              </a:ext>
            </a:extLst>
          </p:cNvPr>
          <p:cNvSpPr/>
          <p:nvPr userDrawn="1"/>
        </p:nvSpPr>
        <p:spPr>
          <a:xfrm>
            <a:off x="-1" y="1553593"/>
            <a:ext cx="8267701"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D72F1C97-4450-4229-851E-3CF3C435E69A}"/>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F5DFE5CE-34C9-4B94-A32B-2DC034B5D097}"/>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151E1C32-6703-4D33-AE51-60715CB263A2}"/>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250557C5-3BEA-4EDF-8AB2-E3C426BA581D}"/>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12FA9F3D-DDD6-43E3-86CA-07665EF01196}"/>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9355A5AA-9044-4A09-81E5-F9A6607DFFF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258917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BA548C60-03D5-475D-B8D7-01BF8BD18E55}"/>
              </a:ext>
            </a:extLst>
          </p:cNvPr>
          <p:cNvSpPr/>
          <p:nvPr userDrawn="1"/>
        </p:nvSpPr>
        <p:spPr>
          <a:xfrm>
            <a:off x="3921124" y="1553593"/>
            <a:ext cx="8267701"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6A5E51B3-080B-4C7F-A726-4A3A6D2D006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2BBEB075-1D6A-42DE-AFFA-5086CF85FF5B}"/>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893690F7-890B-4B03-BD25-E17B07CCB3A5}"/>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64E7FE06-31A1-4207-AA6C-F63E69A2C645}"/>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11BD2463-24A9-41E8-9580-86CC4B42CD40}"/>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D1C9CFF4-9F1B-4931-A8B4-D8C134D82D4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276971262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3524435"/>
            <a:ext cx="12188825" cy="3333565"/>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C8CDAF0C-468A-49EC-A66C-B4F1FA44F15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24522721-AA7B-4AB4-B839-7BDB43DF987D}"/>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B0ADB770-BC6A-4380-A477-304E5B8BF91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BA5F8275-73F0-4CAD-860A-F8C6D7E76744}"/>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8A6B5805-4553-4793-9A06-9B3E10AF981D}"/>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F6A750C5-7C04-4EE3-9776-837D090617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426781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3071675"/>
            <a:ext cx="12188825" cy="3786326"/>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93D719FC-5D4B-4FD1-91D2-3E14F7029042}"/>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62069AD8-0030-4F98-A879-DA24E1BA6290}"/>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EED97F38-A6C8-41E8-964C-596E47E1B35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79629082-E063-4DB3-A2A6-89AB3D4DA3EB}"/>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E00F9FDC-93F2-4127-AD27-4138F28B2F86}"/>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B5620928-4918-4FF3-91EC-9C0AEEBB99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4203265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2623127"/>
            <a:ext cx="12188825" cy="4234874"/>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7FA5826B-5A2C-466B-95C1-35E5AF2844CE}"/>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3472F6B8-0507-4E5C-A968-6C47593BD81B}"/>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59C0B95F-2DAC-42D7-A72C-473212390E17}"/>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08D6BB26-E02B-4B58-B62F-C895669586AD}"/>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6550FE79-420E-47CA-8C26-354DFBD0C9BD}"/>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2078EC73-9C0E-4186-A24D-CD6703CD4B3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883900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4821E51-42B8-4702-870B-56E8B0352105}"/>
              </a:ext>
            </a:extLst>
          </p:cNvPr>
          <p:cNvSpPr>
            <a:spLocks noGrp="1"/>
          </p:cNvSpPr>
          <p:nvPr>
            <p:ph type="pic" sz="quarter" idx="13"/>
          </p:nvPr>
        </p:nvSpPr>
        <p:spPr>
          <a:xfrm>
            <a:off x="0" y="1546225"/>
            <a:ext cx="2519363" cy="2505075"/>
          </a:xfrm>
          <a:prstGeom prst="rect">
            <a:avLst/>
          </a:prstGeom>
        </p:spPr>
        <p:txBody>
          <a:bodyPr/>
          <a:lstStyle/>
          <a:p>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9" name="Group 8">
            <a:extLst>
              <a:ext uri="{FF2B5EF4-FFF2-40B4-BE49-F238E27FC236}">
                <a16:creationId xmlns:a16="http://schemas.microsoft.com/office/drawing/2014/main" id="{02E2930D-AB70-4731-863A-C2239098DF1A}"/>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ECEE0911-BE25-4404-A0D8-C73FFAFBC13C}"/>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2D29358E-9853-47C2-A2D4-CD68A47F0F7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DD89C9BC-F6CA-4F56-B147-3500452E05ED}"/>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FAED906A-60E3-4BE0-8266-2A34A5A4DF9C}"/>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89EB948B-5501-4B22-8787-39D2BDD417C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2173076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420427"/>
            <a:ext cx="12203182" cy="543757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9" name="Group 8">
            <a:extLst>
              <a:ext uri="{FF2B5EF4-FFF2-40B4-BE49-F238E27FC236}">
                <a16:creationId xmlns:a16="http://schemas.microsoft.com/office/drawing/2014/main" id="{28FD56BF-D79E-4FB3-8FC0-07B5C13EC026}"/>
              </a:ext>
            </a:extLst>
          </p:cNvPr>
          <p:cNvGrpSpPr/>
          <p:nvPr userDrawn="1"/>
        </p:nvGrpSpPr>
        <p:grpSpPr>
          <a:xfrm>
            <a:off x="9001957" y="275210"/>
            <a:ext cx="2901310" cy="1065320"/>
            <a:chOff x="9001957" y="275210"/>
            <a:chExt cx="2901310" cy="1065320"/>
          </a:xfrm>
        </p:grpSpPr>
        <p:grpSp>
          <p:nvGrpSpPr>
            <p:cNvPr id="10" name="Group 9">
              <a:extLst>
                <a:ext uri="{FF2B5EF4-FFF2-40B4-BE49-F238E27FC236}">
                  <a16:creationId xmlns:a16="http://schemas.microsoft.com/office/drawing/2014/main" id="{350F835B-C6AA-457A-93EB-882C7703FE2F}"/>
                </a:ext>
              </a:extLst>
            </p:cNvPr>
            <p:cNvGrpSpPr/>
            <p:nvPr userDrawn="1"/>
          </p:nvGrpSpPr>
          <p:grpSpPr>
            <a:xfrm>
              <a:off x="9001957" y="275210"/>
              <a:ext cx="2901310" cy="1065320"/>
              <a:chOff x="9001957" y="275210"/>
              <a:chExt cx="2901310" cy="1065320"/>
            </a:xfrm>
          </p:grpSpPr>
          <p:sp>
            <p:nvSpPr>
              <p:cNvPr id="12" name="Rectangle 11">
                <a:extLst>
                  <a:ext uri="{FF2B5EF4-FFF2-40B4-BE49-F238E27FC236}">
                    <a16:creationId xmlns:a16="http://schemas.microsoft.com/office/drawing/2014/main" id="{204B1AA3-3532-476A-8F8C-0C0A71608D6C}"/>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B2D74023-4A4F-49B9-9B4B-6F5DB1B4D8DE}"/>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4" name="Rectangle 13">
                <a:extLst>
                  <a:ext uri="{FF2B5EF4-FFF2-40B4-BE49-F238E27FC236}">
                    <a16:creationId xmlns:a16="http://schemas.microsoft.com/office/drawing/2014/main" id="{3E30637C-CB55-4617-9319-07151BF270D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1" name="Picture 10" descr="A picture containing text, clipart&#10;&#10;Description automatically generated">
              <a:extLst>
                <a:ext uri="{FF2B5EF4-FFF2-40B4-BE49-F238E27FC236}">
                  <a16:creationId xmlns:a16="http://schemas.microsoft.com/office/drawing/2014/main" id="{74F2EC2D-F5F1-4596-B933-387E7C5B5F4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2673495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8DFA9C-A2CE-4875-B3ED-AB52033E8F9D}"/>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420428"/>
            <a:ext cx="12203182" cy="520061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4" name="Picture Placeholder 3">
            <a:extLst>
              <a:ext uri="{FF2B5EF4-FFF2-40B4-BE49-F238E27FC236}">
                <a16:creationId xmlns:a16="http://schemas.microsoft.com/office/drawing/2014/main" id="{57C7B74E-3F79-42BC-A994-9B9D01258BDA}"/>
              </a:ext>
            </a:extLst>
          </p:cNvPr>
          <p:cNvSpPr>
            <a:spLocks noGrp="1"/>
          </p:cNvSpPr>
          <p:nvPr>
            <p:ph type="pic" sz="quarter" idx="13"/>
          </p:nvPr>
        </p:nvSpPr>
        <p:spPr>
          <a:xfrm>
            <a:off x="0" y="3195961"/>
            <a:ext cx="12203182" cy="3365177"/>
          </a:xfrm>
          <a:prstGeom prst="rect">
            <a:avLst/>
          </a:prstGeom>
        </p:spPr>
        <p:txBody>
          <a:bodyPr anchor="ctr"/>
          <a:lstStyle>
            <a:lvl1pPr marL="0" indent="0" algn="ctr">
              <a:buNone/>
              <a:defRPr sz="1800">
                <a:solidFill>
                  <a:schemeClr val="bg1"/>
                </a:solidFill>
              </a:defRPr>
            </a:lvl1pPr>
          </a:lstStyle>
          <a:p>
            <a:endParaRPr lang="en-GB"/>
          </a:p>
        </p:txBody>
      </p:sp>
      <p:grpSp>
        <p:nvGrpSpPr>
          <p:cNvPr id="10" name="Group 9">
            <a:extLst>
              <a:ext uri="{FF2B5EF4-FFF2-40B4-BE49-F238E27FC236}">
                <a16:creationId xmlns:a16="http://schemas.microsoft.com/office/drawing/2014/main" id="{8F45782A-F055-47C8-9E83-71883B9C53CD}"/>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2B7A93DC-F31D-4B1F-87B1-CE915A868FA9}"/>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48A6B042-5C65-4CEE-98FC-A6119B5A74B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4322D2E5-90BC-4B5E-91D8-056E0D271D21}"/>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21C67207-1568-48F3-866B-5A5C3F2BB83E}"/>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9463301A-C0A8-4C61-9777-17F43B99CF5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406293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043665-FC9F-4386-A393-8F5145D8E7D2}"/>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4"/>
            <a:ext cx="12203182" cy="5067444"/>
          </a:xfrm>
          <a:prstGeom prst="rect">
            <a:avLst/>
          </a:prstGeom>
          <a:solidFill>
            <a:srgbClr val="76B1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grpSp>
        <p:nvGrpSpPr>
          <p:cNvPr id="10" name="Group 9">
            <a:extLst>
              <a:ext uri="{FF2B5EF4-FFF2-40B4-BE49-F238E27FC236}">
                <a16:creationId xmlns:a16="http://schemas.microsoft.com/office/drawing/2014/main" id="{737232D4-9C4D-4609-87C7-63A7E6900119}"/>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0D8AD139-27DE-4C76-ABA0-E01257AF9B6E}"/>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8290D01B-DB26-4C04-8CCA-AC082419CE0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236B29E5-B674-416F-885B-FED9C9ED4947}"/>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03D837AF-F5EF-4F87-8A13-636DEA6BE8AA}"/>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789D76C6-5986-45A0-B8E4-4EC2D0F168E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911047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14AE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229553F1-5860-4F15-84CA-A89072D7C10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FFC6CF46-72E0-4409-9A99-2F0E61A6884C}"/>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CAC56365-AEFE-4EB1-863D-8AE6365B4287}"/>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4F14C508-47EA-4BF8-A484-FBCDEEB30123}"/>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6BB87C5F-9793-4FD4-95A4-CCC0BC9AE08F}"/>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6E0EEB48-8321-4187-80C5-2AE9C83576DF}"/>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D931E86B-D739-4869-9E6D-D8B1386A9E2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35162076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D391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665C60EF-5B0C-40F5-976C-500D936BF93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B0CDBBAA-39B0-4796-AA9D-9C33780AA962}"/>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1B53C8AD-2BE4-4AA5-A620-386E98D60685}"/>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E234DBB8-5F64-45AB-8BA6-E37EE774EBD1}"/>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ED1ED371-BDC2-4BAF-AC7E-C6BF8303D7E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E52ED309-BDCC-424F-AE64-910F7F5B7DE2}"/>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8A7A5001-05BF-4539-8792-4217EE4E57E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1125805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8064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September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a:p>
        </p:txBody>
      </p:sp>
      <p:sp>
        <p:nvSpPr>
          <p:cNvPr id="9" name="Rectangle 8">
            <a:extLst>
              <a:ext uri="{FF2B5EF4-FFF2-40B4-BE49-F238E27FC236}">
                <a16:creationId xmlns:a16="http://schemas.microsoft.com/office/drawing/2014/main" id="{0961B627-9937-4831-8EE2-E39F0F47F79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24D15C6F-6A68-4158-AEAD-0D42EC730752}"/>
              </a:ext>
            </a:extLst>
          </p:cNvPr>
          <p:cNvGrpSpPr/>
          <p:nvPr userDrawn="1"/>
        </p:nvGrpSpPr>
        <p:grpSpPr>
          <a:xfrm>
            <a:off x="9001957" y="275210"/>
            <a:ext cx="2901310" cy="1065320"/>
            <a:chOff x="9001957" y="275210"/>
            <a:chExt cx="2901310" cy="1065320"/>
          </a:xfrm>
        </p:grpSpPr>
        <p:grpSp>
          <p:nvGrpSpPr>
            <p:cNvPr id="11" name="Group 10">
              <a:extLst>
                <a:ext uri="{FF2B5EF4-FFF2-40B4-BE49-F238E27FC236}">
                  <a16:creationId xmlns:a16="http://schemas.microsoft.com/office/drawing/2014/main" id="{6A1352F5-6C96-49CA-8656-EB0F55D02659}"/>
                </a:ext>
              </a:extLst>
            </p:cNvPr>
            <p:cNvGrpSpPr/>
            <p:nvPr userDrawn="1"/>
          </p:nvGrpSpPr>
          <p:grpSpPr>
            <a:xfrm>
              <a:off x="9001957" y="275210"/>
              <a:ext cx="2901310" cy="1065320"/>
              <a:chOff x="9001957" y="275210"/>
              <a:chExt cx="2901310" cy="1065320"/>
            </a:xfrm>
          </p:grpSpPr>
          <p:sp>
            <p:nvSpPr>
              <p:cNvPr id="13" name="Rectangle 12">
                <a:extLst>
                  <a:ext uri="{FF2B5EF4-FFF2-40B4-BE49-F238E27FC236}">
                    <a16:creationId xmlns:a16="http://schemas.microsoft.com/office/drawing/2014/main" id="{80AA47B9-7860-4507-B2D0-0A7C60AD5970}"/>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4" name="Graphic 13">
                <a:extLst>
                  <a:ext uri="{FF2B5EF4-FFF2-40B4-BE49-F238E27FC236}">
                    <a16:creationId xmlns:a16="http://schemas.microsoft.com/office/drawing/2014/main" id="{0896BBAD-747B-4AA4-AD8B-B99DE09EF86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5" name="Rectangle 14">
                <a:extLst>
                  <a:ext uri="{FF2B5EF4-FFF2-40B4-BE49-F238E27FC236}">
                    <a16:creationId xmlns:a16="http://schemas.microsoft.com/office/drawing/2014/main" id="{629F5A55-C3C8-4255-810F-4A08E5035C4D}"/>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A picture containing text, clipart&#10;&#10;Description automatically generated">
              <a:extLst>
                <a:ext uri="{FF2B5EF4-FFF2-40B4-BE49-F238E27FC236}">
                  <a16:creationId xmlns:a16="http://schemas.microsoft.com/office/drawing/2014/main" id="{07578395-92CD-41B3-933E-7F79AC5C6FB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03330" y="563069"/>
              <a:ext cx="821266" cy="489601"/>
            </a:xfrm>
            <a:prstGeom prst="rect">
              <a:avLst/>
            </a:prstGeom>
          </p:spPr>
        </p:pic>
      </p:grpSp>
    </p:spTree>
    <p:extLst>
      <p:ext uri="{BB962C8B-B14F-4D97-AF65-F5344CB8AC3E}">
        <p14:creationId xmlns:p14="http://schemas.microsoft.com/office/powerpoint/2010/main" val="668086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0025"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613" y="2906713"/>
            <a:ext cx="10360025"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8188570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0613" y="1600200"/>
            <a:ext cx="540861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936685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480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48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1250"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1250"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609600" y="6356350"/>
            <a:ext cx="2843213" cy="365125"/>
          </a:xfrm>
          <a:prstGeom prst="rect">
            <a:avLst/>
          </a:prstGeom>
        </p:spPr>
        <p:txBody>
          <a:bodyPr/>
          <a:lstStyle/>
          <a:p>
            <a:endParaRPr lang="en-US"/>
          </a:p>
        </p:txBody>
      </p:sp>
      <p:sp>
        <p:nvSpPr>
          <p:cNvPr id="8" name="Footer Placeholder 7"/>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9" name="Slide Number Placeholder 8"/>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703360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Date Placeholder 2"/>
          <p:cNvSpPr>
            <a:spLocks noGrp="1"/>
          </p:cNvSpPr>
          <p:nvPr>
            <p:ph type="dt" sz="half" idx="10"/>
          </p:nvPr>
        </p:nvSpPr>
        <p:spPr>
          <a:xfrm>
            <a:off x="609600" y="6356350"/>
            <a:ext cx="2843213" cy="365125"/>
          </a:xfrm>
          <a:prstGeom prst="rect">
            <a:avLst/>
          </a:prstGeom>
        </p:spPr>
        <p:txBody>
          <a:bodyPr/>
          <a:lstStyle/>
          <a:p>
            <a:endParaRPr lang="en-US"/>
          </a:p>
        </p:txBody>
      </p:sp>
      <p:sp>
        <p:nvSpPr>
          <p:cNvPr id="4" name="Footer Placeholder 3"/>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5" name="Slide Number Placeholder 4"/>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34498583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0"/>
            <a:ext cx="2843213" cy="365125"/>
          </a:xfrm>
          <a:prstGeom prst="rect">
            <a:avLst/>
          </a:prstGeom>
        </p:spPr>
        <p:txBody>
          <a:bodyPr/>
          <a:lstStyle/>
          <a:p>
            <a:endParaRPr lang="en-US"/>
          </a:p>
        </p:txBody>
      </p:sp>
      <p:sp>
        <p:nvSpPr>
          <p:cNvPr id="3" name="Footer Placeholder 2"/>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4" name="Slide Number Placeholder 3"/>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8050314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025"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5675" y="273050"/>
            <a:ext cx="68135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30848798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3612"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188" y="612775"/>
            <a:ext cx="7313612"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3612"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0209981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0" y="1600200"/>
            <a:ext cx="10969625"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850036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613" y="274638"/>
            <a:ext cx="2741612" cy="5851525"/>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8"/>
            <a:ext cx="8075613" cy="5851525"/>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r>
              <a:rPr lang="en-US"/>
              <a:t>Cosmos FE Student Segmentation | September 2022</a:t>
            </a:r>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12507931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A5C4F8-6925-4161-8A9B-3F6B2E83F1A1}"/>
              </a:ext>
            </a:extLst>
          </p:cNvPr>
          <p:cNvSpPr>
            <a:spLocks noGrp="1"/>
          </p:cNvSpPr>
          <p:nvPr>
            <p:ph type="pic" sz="quarter" idx="13"/>
          </p:nvPr>
        </p:nvSpPr>
        <p:spPr>
          <a:xfrm>
            <a:off x="5388744" y="0"/>
            <a:ext cx="6800081" cy="6858000"/>
          </a:xfrm>
          <a:prstGeom prst="rect">
            <a:avLst/>
          </a:prstGeom>
        </p:spPr>
        <p:txBody>
          <a:bodyPr anchor="ctr"/>
          <a:lstStyle>
            <a:lvl1pPr marL="0" indent="0" algn="ctr">
              <a:buNone/>
              <a:defRPr sz="2000"/>
            </a:lvl1pPr>
          </a:lstStyle>
          <a:p>
            <a:endParaRPr lang="en-GB"/>
          </a:p>
        </p:txBody>
      </p:sp>
      <p:sp>
        <p:nvSpPr>
          <p:cNvPr id="4" name="Rectangle 3">
            <a:extLst>
              <a:ext uri="{FF2B5EF4-FFF2-40B4-BE49-F238E27FC236}">
                <a16:creationId xmlns:a16="http://schemas.microsoft.com/office/drawing/2014/main" id="{D6184CCE-1648-4963-86D1-E2EF0DCBDC2A}"/>
              </a:ext>
            </a:extLst>
          </p:cNvPr>
          <p:cNvSpPr/>
          <p:nvPr userDrawn="1"/>
        </p:nvSpPr>
        <p:spPr>
          <a:xfrm>
            <a:off x="0" y="0"/>
            <a:ext cx="5388745" cy="6858000"/>
          </a:xfrm>
          <a:prstGeom prst="rect">
            <a:avLst/>
          </a:prstGeom>
          <a:solidFill>
            <a:srgbClr val="00C2C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Graphic 4">
            <a:extLst>
              <a:ext uri="{FF2B5EF4-FFF2-40B4-BE49-F238E27FC236}">
                <a16:creationId xmlns:a16="http://schemas.microsoft.com/office/drawing/2014/main" id="{449E1451-2F3D-48BD-9436-D48051A69AE4}"/>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27484" t="28589" r="27484" b="26070"/>
          <a:stretch/>
        </p:blipFill>
        <p:spPr>
          <a:xfrm>
            <a:off x="5388744" y="0"/>
            <a:ext cx="6800081" cy="6858000"/>
          </a:xfrm>
          <a:prstGeom prst="rect">
            <a:avLst/>
          </a:prstGeom>
        </p:spPr>
      </p:pic>
    </p:spTree>
    <p:extLst>
      <p:ext uri="{BB962C8B-B14F-4D97-AF65-F5344CB8AC3E}">
        <p14:creationId xmlns:p14="http://schemas.microsoft.com/office/powerpoint/2010/main" val="3981662672"/>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A5C4F8-6925-4161-8A9B-3F6B2E83F1A1}"/>
              </a:ext>
            </a:extLst>
          </p:cNvPr>
          <p:cNvSpPr>
            <a:spLocks noGrp="1"/>
          </p:cNvSpPr>
          <p:nvPr>
            <p:ph type="pic" sz="quarter" idx="13"/>
          </p:nvPr>
        </p:nvSpPr>
        <p:spPr>
          <a:xfrm>
            <a:off x="5388744" y="0"/>
            <a:ext cx="6800081" cy="6858000"/>
          </a:xfrm>
          <a:prstGeom prst="rect">
            <a:avLst/>
          </a:prstGeom>
        </p:spPr>
        <p:txBody>
          <a:bodyPr anchor="ctr"/>
          <a:lstStyle>
            <a:lvl1pPr marL="0" indent="0" algn="ctr">
              <a:buNone/>
              <a:defRPr sz="2000"/>
            </a:lvl1pPr>
          </a:lstStyle>
          <a:p>
            <a:endParaRPr lang="en-GB"/>
          </a:p>
        </p:txBody>
      </p:sp>
      <p:sp>
        <p:nvSpPr>
          <p:cNvPr id="4" name="Rectangle 3">
            <a:extLst>
              <a:ext uri="{FF2B5EF4-FFF2-40B4-BE49-F238E27FC236}">
                <a16:creationId xmlns:a16="http://schemas.microsoft.com/office/drawing/2014/main" id="{D6184CCE-1648-4963-86D1-E2EF0DCBDC2A}"/>
              </a:ext>
            </a:extLst>
          </p:cNvPr>
          <p:cNvSpPr/>
          <p:nvPr userDrawn="1"/>
        </p:nvSpPr>
        <p:spPr>
          <a:xfrm>
            <a:off x="0" y="0"/>
            <a:ext cx="5388745" cy="6858000"/>
          </a:xfrm>
          <a:prstGeom prst="rect">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4664345"/>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0AA9B4-978B-4601-81E7-544D16285FB7}"/>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a:t>Cosmos FE Student Segmentation | October 2022</a:t>
            </a:r>
          </a:p>
        </p:txBody>
      </p:sp>
    </p:spTree>
    <p:extLst>
      <p:ext uri="{BB962C8B-B14F-4D97-AF65-F5344CB8AC3E}">
        <p14:creationId xmlns:p14="http://schemas.microsoft.com/office/powerpoint/2010/main" val="568011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A5C4F8-6925-4161-8A9B-3F6B2E83F1A1}"/>
              </a:ext>
            </a:extLst>
          </p:cNvPr>
          <p:cNvSpPr>
            <a:spLocks noGrp="1"/>
          </p:cNvSpPr>
          <p:nvPr>
            <p:ph type="pic" sz="quarter" idx="13"/>
          </p:nvPr>
        </p:nvSpPr>
        <p:spPr>
          <a:xfrm>
            <a:off x="5388744" y="0"/>
            <a:ext cx="6800081" cy="6858000"/>
          </a:xfrm>
          <a:prstGeom prst="rect">
            <a:avLst/>
          </a:prstGeom>
        </p:spPr>
        <p:txBody>
          <a:bodyPr anchor="ctr"/>
          <a:lstStyle>
            <a:lvl1pPr marL="0" indent="0" algn="ctr">
              <a:buNone/>
              <a:defRPr sz="2000"/>
            </a:lvl1pPr>
          </a:lstStyle>
          <a:p>
            <a:endParaRPr lang="en-GB"/>
          </a:p>
        </p:txBody>
      </p:sp>
      <p:sp>
        <p:nvSpPr>
          <p:cNvPr id="4" name="Rectangle 3">
            <a:extLst>
              <a:ext uri="{FF2B5EF4-FFF2-40B4-BE49-F238E27FC236}">
                <a16:creationId xmlns:a16="http://schemas.microsoft.com/office/drawing/2014/main" id="{D6184CCE-1648-4963-86D1-E2EF0DCBDC2A}"/>
              </a:ext>
            </a:extLst>
          </p:cNvPr>
          <p:cNvSpPr/>
          <p:nvPr userDrawn="1"/>
        </p:nvSpPr>
        <p:spPr>
          <a:xfrm>
            <a:off x="0" y="0"/>
            <a:ext cx="5388745" cy="6858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9479824"/>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A5C4F8-6925-4161-8A9B-3F6B2E83F1A1}"/>
              </a:ext>
            </a:extLst>
          </p:cNvPr>
          <p:cNvSpPr>
            <a:spLocks noGrp="1"/>
          </p:cNvSpPr>
          <p:nvPr>
            <p:ph type="pic" sz="quarter" idx="13"/>
          </p:nvPr>
        </p:nvSpPr>
        <p:spPr>
          <a:xfrm>
            <a:off x="5388744" y="0"/>
            <a:ext cx="6800081" cy="6858000"/>
          </a:xfrm>
          <a:prstGeom prst="rect">
            <a:avLst/>
          </a:prstGeom>
        </p:spPr>
        <p:txBody>
          <a:bodyPr anchor="ctr"/>
          <a:lstStyle>
            <a:lvl1pPr marL="0" indent="0" algn="ctr">
              <a:buNone/>
              <a:defRPr sz="2000"/>
            </a:lvl1pPr>
          </a:lstStyle>
          <a:p>
            <a:endParaRPr lang="en-GB"/>
          </a:p>
        </p:txBody>
      </p:sp>
      <p:sp>
        <p:nvSpPr>
          <p:cNvPr id="4" name="Rectangle 3">
            <a:extLst>
              <a:ext uri="{FF2B5EF4-FFF2-40B4-BE49-F238E27FC236}">
                <a16:creationId xmlns:a16="http://schemas.microsoft.com/office/drawing/2014/main" id="{D6184CCE-1648-4963-86D1-E2EF0DCBDC2A}"/>
              </a:ext>
            </a:extLst>
          </p:cNvPr>
          <p:cNvSpPr/>
          <p:nvPr userDrawn="1"/>
        </p:nvSpPr>
        <p:spPr>
          <a:xfrm>
            <a:off x="0" y="0"/>
            <a:ext cx="5388745" cy="6858000"/>
          </a:xfrm>
          <a:prstGeom prst="rect">
            <a:avLst/>
          </a:prstGeom>
          <a:solidFill>
            <a:srgbClr val="00C2C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93179116"/>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4500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3C963304-68B3-4A85-95C7-547F8A03867A}"/>
                </a:ext>
              </a:extLst>
            </p:cNvPr>
            <p:cNvGrpSpPr/>
            <p:nvPr/>
          </p:nvGrpSpPr>
          <p:grpSpPr>
            <a:xfrm>
              <a:off x="10689616" y="5668512"/>
              <a:ext cx="1310955" cy="1012058"/>
              <a:chOff x="11052970" y="5974932"/>
              <a:chExt cx="85029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a:extLs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24319903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0613" y="1600200"/>
            <a:ext cx="540861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7354418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480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48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1250"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1250"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609600" y="6356350"/>
            <a:ext cx="2843213" cy="365125"/>
          </a:xfrm>
          <a:prstGeom prst="rect">
            <a:avLst/>
          </a:prstGeom>
        </p:spPr>
        <p:txBody>
          <a:bodyPr/>
          <a:lstStyle/>
          <a:p>
            <a:endParaRPr lang="en-US"/>
          </a:p>
        </p:txBody>
      </p:sp>
      <p:sp>
        <p:nvSpPr>
          <p:cNvPr id="8" name="Footer Placeholder 7"/>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9" name="Slide Number Placeholder 8"/>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0300888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Date Placeholder 2"/>
          <p:cNvSpPr>
            <a:spLocks noGrp="1"/>
          </p:cNvSpPr>
          <p:nvPr>
            <p:ph type="dt" sz="half" idx="10"/>
          </p:nvPr>
        </p:nvSpPr>
        <p:spPr>
          <a:xfrm>
            <a:off x="609600" y="6356350"/>
            <a:ext cx="2843213" cy="365125"/>
          </a:xfrm>
          <a:prstGeom prst="rect">
            <a:avLst/>
          </a:prstGeom>
        </p:spPr>
        <p:txBody>
          <a:bodyPr/>
          <a:lstStyle/>
          <a:p>
            <a:endParaRPr lang="en-US"/>
          </a:p>
        </p:txBody>
      </p:sp>
      <p:sp>
        <p:nvSpPr>
          <p:cNvPr id="4" name="Footer Placeholder 3"/>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5" name="Slide Number Placeholder 4"/>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3308407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0"/>
            <a:ext cx="2843213" cy="365125"/>
          </a:xfrm>
          <a:prstGeom prst="rect">
            <a:avLst/>
          </a:prstGeom>
        </p:spPr>
        <p:txBody>
          <a:bodyPr/>
          <a:lstStyle/>
          <a:p>
            <a:endParaRPr lang="en-US"/>
          </a:p>
        </p:txBody>
      </p:sp>
      <p:sp>
        <p:nvSpPr>
          <p:cNvPr id="3" name="Footer Placeholder 2"/>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4" name="Slide Number Placeholder 3"/>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36617453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025"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5675" y="273050"/>
            <a:ext cx="68135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258492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3612"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188" y="612775"/>
            <a:ext cx="7313612"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3612"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8950312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0" y="1600200"/>
            <a:ext cx="10969625"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29684998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613" y="274638"/>
            <a:ext cx="2741612" cy="5851525"/>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8"/>
            <a:ext cx="8075613" cy="5851525"/>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r>
              <a:rPr lang="en-US"/>
              <a:t>Cosmos FE Student Segmentation | October 2022</a:t>
            </a:r>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a:p>
        </p:txBody>
      </p:sp>
    </p:spTree>
    <p:extLst>
      <p:ext uri="{BB962C8B-B14F-4D97-AF65-F5344CB8AC3E}">
        <p14:creationId xmlns:p14="http://schemas.microsoft.com/office/powerpoint/2010/main" val="11935607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77474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944089"/>
      </p:ext>
    </p:extLst>
  </p:cSld>
  <p:clrMap bg1="lt1" tx1="dk1" bg2="lt2" tx2="dk2" accent1="accent1" accent2="accent2" accent3="accent3" accent4="accent4" accent5="accent5" accent6="accent6" hlink="hlink" folHlink="folHlink"/>
  <p:sldLayoutIdLst>
    <p:sldLayoutId id="2147483661" r:id="rId1"/>
    <p:sldLayoutId id="2147483700" r:id="rId2"/>
    <p:sldLayoutId id="2147483701" r:id="rId3"/>
    <p:sldLayoutId id="2147483703" r:id="rId4"/>
    <p:sldLayoutId id="2147483702" r:id="rId5"/>
    <p:sldLayoutId id="2147483686" r:id="rId6"/>
    <p:sldLayoutId id="2147483675" r:id="rId7"/>
    <p:sldLayoutId id="2147483689" r:id="rId8"/>
    <p:sldLayoutId id="2147483691" r:id="rId9"/>
    <p:sldLayoutId id="2147483687" r:id="rId10"/>
    <p:sldLayoutId id="2147483694" r:id="rId11"/>
    <p:sldLayoutId id="2147483692" r:id="rId12"/>
    <p:sldLayoutId id="2147483695" r:id="rId13"/>
    <p:sldLayoutId id="2147483688" r:id="rId14"/>
    <p:sldLayoutId id="2147483693" r:id="rId15"/>
    <p:sldLayoutId id="2147483696" r:id="rId16"/>
    <p:sldLayoutId id="2147483704" r:id="rId17"/>
    <p:sldLayoutId id="2147483678" r:id="rId18"/>
    <p:sldLayoutId id="2147483679" r:id="rId19"/>
    <p:sldLayoutId id="2147483680" r:id="rId20"/>
    <p:sldLayoutId id="2147483681" r:id="rId21"/>
    <p:sldLayoutId id="2147483676" r:id="rId22"/>
    <p:sldLayoutId id="2147483677" r:id="rId23"/>
    <p:sldLayoutId id="2147483697" r:id="rId24"/>
    <p:sldLayoutId id="2147483662" r:id="rId25"/>
    <p:sldLayoutId id="2147483674" r:id="rId26"/>
    <p:sldLayoutId id="2147483690" r:id="rId27"/>
    <p:sldLayoutId id="2147483682" r:id="rId28"/>
    <p:sldLayoutId id="2147483683" r:id="rId29"/>
    <p:sldLayoutId id="2147483684" r:id="rId30"/>
    <p:sldLayoutId id="2147483685" r:id="rId31"/>
    <p:sldLayoutId id="2147483663" r:id="rId32"/>
    <p:sldLayoutId id="2147483664" r:id="rId33"/>
    <p:sldLayoutId id="2147483665" r:id="rId34"/>
    <p:sldLayoutId id="2147483666" r:id="rId35"/>
    <p:sldLayoutId id="2147483667" r:id="rId36"/>
    <p:sldLayoutId id="2147483668" r:id="rId37"/>
    <p:sldLayoutId id="2147483669" r:id="rId38"/>
    <p:sldLayoutId id="2147483670" r:id="rId39"/>
    <p:sldLayoutId id="2147483671" r:id="rId40"/>
    <p:sldLayoutId id="2147483698" r:id="rId41"/>
    <p:sldLayoutId id="2147483699" r:id="rId4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76514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Layout" Target="../slideLayouts/slideLayout42.xml"/><Relationship Id="rId5" Type="http://schemas.openxmlformats.org/officeDocument/2006/relationships/image" Target="../media/image2.sv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5" Type="http://schemas.openxmlformats.org/officeDocument/2006/relationships/image" Target="../media/image26.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35.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0.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0.xml"/><Relationship Id="rId6" Type="http://schemas.microsoft.com/office/2007/relationships/hdphoto" Target="../media/hdphoto1.wdp"/><Relationship Id="rId5" Type="http://schemas.openxmlformats.org/officeDocument/2006/relationships/image" Target="../media/image34.png"/><Relationship Id="rId4" Type="http://schemas.microsoft.com/office/2007/relationships/hdphoto" Target="../media/hdphoto3.wdp"/></Relationships>
</file>

<file path=ppt/slides/_rels/slide4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40.png"/><Relationship Id="rId4" Type="http://schemas.microsoft.com/office/2007/relationships/hdphoto" Target="../media/hdphoto4.wdp"/></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microsoft.com/office/2018/10/relationships/comments" Target="../comments/modernComment_1EF_C1575E20.xml"/><Relationship Id="rId1" Type="http://schemas.openxmlformats.org/officeDocument/2006/relationships/slideLayout" Target="../slideLayouts/slideLayout10.xml"/><Relationship Id="rId5" Type="http://schemas.microsoft.com/office/2007/relationships/hdphoto" Target="../media/hdphoto7.wdp"/><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jpeg"/><Relationship Id="rId1" Type="http://schemas.openxmlformats.org/officeDocument/2006/relationships/slideLayout" Target="../slideLayouts/slideLayout10.xml"/><Relationship Id="rId4" Type="http://schemas.microsoft.com/office/2007/relationships/hdphoto" Target="../media/hdphoto6.wdp"/></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0.xml"/><Relationship Id="rId4" Type="http://schemas.microsoft.com/office/2007/relationships/hdphoto" Target="../media/hdphoto8.wdp"/></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9.jpeg"/><Relationship Id="rId1" Type="http://schemas.openxmlformats.org/officeDocument/2006/relationships/slideLayout" Target="../slideLayouts/slideLayout10.xml"/><Relationship Id="rId6" Type="http://schemas.microsoft.com/office/2007/relationships/hdphoto" Target="../media/hdphoto6.wdp"/><Relationship Id="rId5" Type="http://schemas.openxmlformats.org/officeDocument/2006/relationships/image" Target="../media/image41.png"/><Relationship Id="rId4" Type="http://schemas.microsoft.com/office/2007/relationships/hdphoto" Target="../media/hdphoto3.wdp"/></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9.jpeg"/><Relationship Id="rId1" Type="http://schemas.openxmlformats.org/officeDocument/2006/relationships/slideLayout" Target="../slideLayouts/slideLayout10.xml"/><Relationship Id="rId6" Type="http://schemas.microsoft.com/office/2007/relationships/hdphoto" Target="../media/hdphoto9.wdp"/><Relationship Id="rId5" Type="http://schemas.openxmlformats.org/officeDocument/2006/relationships/image" Target="../media/image50.png"/><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9.png"/><Relationship Id="rId7" Type="http://schemas.openxmlformats.org/officeDocument/2006/relationships/image" Target="../media/image34.png"/><Relationship Id="rId2" Type="http://schemas.openxmlformats.org/officeDocument/2006/relationships/image" Target="../media/image55.jpeg"/><Relationship Id="rId1" Type="http://schemas.openxmlformats.org/officeDocument/2006/relationships/slideLayout" Target="../slideLayouts/slideLayout10.xml"/><Relationship Id="rId6" Type="http://schemas.microsoft.com/office/2007/relationships/hdphoto" Target="../media/hdphoto10.wdp"/><Relationship Id="rId5" Type="http://schemas.openxmlformats.org/officeDocument/2006/relationships/image" Target="../media/image56.png"/><Relationship Id="rId4" Type="http://schemas.microsoft.com/office/2007/relationships/hdphoto" Target="../media/hdphoto4.wdp"/></Relationships>
</file>

<file path=ppt/slides/_rels/slide6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7.jpeg"/><Relationship Id="rId1" Type="http://schemas.openxmlformats.org/officeDocument/2006/relationships/slideLayout" Target="../slideLayouts/slideLayout10.xml"/><Relationship Id="rId4" Type="http://schemas.microsoft.com/office/2007/relationships/hdphoto" Target="../media/hdphoto2.wdp"/></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35.png"/><Relationship Id="rId13" Type="http://schemas.microsoft.com/office/2007/relationships/hdphoto" Target="../media/hdphoto11.wdp"/><Relationship Id="rId3" Type="http://schemas.microsoft.com/office/2007/relationships/hdphoto" Target="../media/hdphoto8.wdp"/><Relationship Id="rId7" Type="http://schemas.microsoft.com/office/2007/relationships/hdphoto" Target="../media/hdphoto3.wdp"/><Relationship Id="rId12"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10.xml"/><Relationship Id="rId6" Type="http://schemas.openxmlformats.org/officeDocument/2006/relationships/image" Target="../media/image37.png"/><Relationship Id="rId11" Type="http://schemas.microsoft.com/office/2007/relationships/hdphoto" Target="../media/hdphoto4.wdp"/><Relationship Id="rId5" Type="http://schemas.microsoft.com/office/2007/relationships/hdphoto" Target="../media/hdphoto5.wdp"/><Relationship Id="rId10" Type="http://schemas.openxmlformats.org/officeDocument/2006/relationships/image" Target="../media/image39.png"/><Relationship Id="rId4" Type="http://schemas.openxmlformats.org/officeDocument/2006/relationships/image" Target="../media/image40.png"/><Relationship Id="rId9" Type="http://schemas.microsoft.com/office/2007/relationships/hdphoto" Target="../media/hdphoto2.wdp"/></Relationships>
</file>

<file path=ppt/slides/_rels/slide7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7.jpeg"/><Relationship Id="rId1" Type="http://schemas.openxmlformats.org/officeDocument/2006/relationships/slideLayout" Target="../slideLayouts/slideLayout10.xml"/><Relationship Id="rId6" Type="http://schemas.microsoft.com/office/2007/relationships/hdphoto" Target="../media/hdphoto1.wdp"/><Relationship Id="rId5" Type="http://schemas.openxmlformats.org/officeDocument/2006/relationships/image" Target="../media/image34.png"/><Relationship Id="rId4" Type="http://schemas.microsoft.com/office/2007/relationships/hdphoto" Target="../media/hdphoto3.wdp"/></Relationships>
</file>

<file path=ppt/slides/_rels/slide8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eur03.safelinks.protection.outlook.com/?url=https%3A%2F%2Fwww.pearsonschoolsandfecolleges.co.uk%2Fprimary%2Fsubjects%2Fenglish-literacy%2Frapid-reading&amp;data=05%7C01%7Canna.bradley1%40cumbria.ac.uk%7C1a9ed1e83d4f45502ee808daac22406f%7Cb627db1d99584fd18ea48ac3b27cf00f%7C1%7C0%7C638011560350207587%7CUnknown%7CTWFpbGZsb3d8eyJWIjoiMC4wLjAwMDAiLCJQIjoiV2luMzIiLCJBTiI6Ik1haWwiLCJXVCI6Mn0%3D%7C3000%7C%7C%7C&amp;sdata=gLDjlGpNXO2ZV1PsK5Ylkqg1fFXEjSkwi1%2BMuzoWdJk%3D&amp;reserved=0" TargetMode="External"/><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8.png"/></Relationships>
</file>

<file path=ppt/slides/_rels/slide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5" Type="http://schemas.openxmlformats.org/officeDocument/2006/relationships/image" Target="../media/image26.png"/><Relationship Id="rId4" Type="http://schemas.openxmlformats.org/officeDocument/2006/relationships/image" Target="../media/image25.png"/></Relationships>
</file>

<file path=ppt/slides/_rels/slide9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png"/><Relationship Id="rId1" Type="http://schemas.openxmlformats.org/officeDocument/2006/relationships/slideLayout" Target="../slideLayouts/slideLayout25.xml"/><Relationship Id="rId5" Type="http://schemas.microsoft.com/office/2007/relationships/hdphoto" Target="../media/hdphoto10.wdp"/><Relationship Id="rId4" Type="http://schemas.openxmlformats.org/officeDocument/2006/relationships/image" Target="../media/image56.png"/></Relationships>
</file>

<file path=ppt/slides/_rels/slide9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50.pn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34.png"/></Relationships>
</file>

<file path=ppt/slides/_rels/slide9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3.png"/><Relationship Id="rId1" Type="http://schemas.openxmlformats.org/officeDocument/2006/relationships/slideLayout" Target="../slideLayouts/slideLayout25.xml"/><Relationship Id="rId5" Type="http://schemas.microsoft.com/office/2007/relationships/hdphoto" Target="../media/hdphoto5.wdp"/><Relationship Id="rId4" Type="http://schemas.openxmlformats.org/officeDocument/2006/relationships/image" Target="../media/image40.png"/></Relationships>
</file>

<file path=ppt/slides/_rels/slide9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3.png"/><Relationship Id="rId7" Type="http://schemas.microsoft.com/office/2007/relationships/hdphoto" Target="../media/hdphoto1.wdp"/><Relationship Id="rId2" Type="http://schemas.openxmlformats.org/officeDocument/2006/relationships/image" Target="../media/image72.png"/><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75.png"/><Relationship Id="rId4" Type="http://schemas.openxmlformats.org/officeDocument/2006/relationships/image" Target="../media/image74.png"/><Relationship Id="rId9" Type="http://schemas.microsoft.com/office/2007/relationships/hdphoto" Target="../media/hdphoto3.wdp"/></Relationships>
</file>

<file path=ppt/slides/_rels/slide10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3.png"/><Relationship Id="rId7" Type="http://schemas.microsoft.com/office/2007/relationships/hdphoto" Target="../media/hdphoto1.wdp"/><Relationship Id="rId2" Type="http://schemas.openxmlformats.org/officeDocument/2006/relationships/image" Target="../media/image72.png"/><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75.png"/><Relationship Id="rId4" Type="http://schemas.openxmlformats.org/officeDocument/2006/relationships/image" Target="../media/image74.png"/><Relationship Id="rId9" Type="http://schemas.microsoft.com/office/2007/relationships/hdphoto" Target="../media/hdphoto3.wdp"/></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5" Type="http://schemas.openxmlformats.org/officeDocument/2006/relationships/image" Target="../media/image26.png"/><Relationship Id="rId4" Type="http://schemas.openxmlformats.org/officeDocument/2006/relationships/image" Target="../media/image2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12.xml"/><Relationship Id="rId5" Type="http://schemas.microsoft.com/office/2007/relationships/hdphoto" Target="../media/hdphoto10.wdp"/><Relationship Id="rId4" Type="http://schemas.openxmlformats.org/officeDocument/2006/relationships/image" Target="../media/image56.png"/></Relationships>
</file>

<file path=ppt/slides/_rels/slide10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7.png"/><Relationship Id="rId1" Type="http://schemas.openxmlformats.org/officeDocument/2006/relationships/slideLayout" Target="../slideLayouts/slideLayout12.xml"/><Relationship Id="rId6" Type="http://schemas.microsoft.com/office/2007/relationships/hdphoto" Target="../media/hdphoto10.wdp"/><Relationship Id="rId5" Type="http://schemas.openxmlformats.org/officeDocument/2006/relationships/image" Target="../media/image56.png"/><Relationship Id="rId4" Type="http://schemas.microsoft.com/office/2007/relationships/hdphoto" Target="../media/hdphoto5.wdp"/></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10.wdp"/><Relationship Id="rId2"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56.png"/><Relationship Id="rId5" Type="http://schemas.microsoft.com/office/2007/relationships/hdphoto" Target="../media/hdphoto8.wdp"/><Relationship Id="rId4" Type="http://schemas.openxmlformats.org/officeDocument/2006/relationships/image" Target="../media/image46.png"/></Relationships>
</file>

<file path=ppt/slides/_rels/slide1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5.xml"/></Relationships>
</file>

<file path=ppt/slides/_rels/slide11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5.xml"/></Relationships>
</file>

<file path=ppt/slides/_rels/slide11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5.xml"/></Relationships>
</file>

<file path=ppt/slides/_rels/slide11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5.xml"/></Relationships>
</file>

<file path=ppt/slides/_rels/slide11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5.xml"/></Relationships>
</file>

<file path=ppt/slides/_rels/slide1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81.png"/><Relationship Id="rId1" Type="http://schemas.openxmlformats.org/officeDocument/2006/relationships/slideLayout" Target="../slideLayouts/slideLayout25.xml"/><Relationship Id="rId6" Type="http://schemas.openxmlformats.org/officeDocument/2006/relationships/image" Target="../media/image83.jfif"/><Relationship Id="rId5" Type="http://schemas.microsoft.com/office/2007/relationships/hdphoto" Target="../media/hdphoto13.wdp"/><Relationship Id="rId4" Type="http://schemas.openxmlformats.org/officeDocument/2006/relationships/image" Target="../media/image82.png"/></Relationships>
</file>

<file path=ppt/slides/_rels/slide12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5.xml"/></Relationships>
</file>

<file path=ppt/slides/_rels/slide12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5.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jpeg"/></Relationships>
</file>

<file path=ppt/slides/_rels/slide1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slideLayout" Target="../slideLayouts/slideLayout25.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99.png"/></Relationships>
</file>

<file path=ppt/slides/_rels/slide123.xml.rels><?xml version="1.0" encoding="UTF-8" standalone="yes"?>
<Relationships xmlns="http://schemas.openxmlformats.org/package/2006/relationships"><Relationship Id="rId2" Type="http://schemas.openxmlformats.org/officeDocument/2006/relationships/hyperlink" Target="http://www.cosmosltd.uk/" TargetMode="Externa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 writing on a board">
            <a:extLst>
              <a:ext uri="{FF2B5EF4-FFF2-40B4-BE49-F238E27FC236}">
                <a16:creationId xmlns:a16="http://schemas.microsoft.com/office/drawing/2014/main" id="{3FC7310E-CDB9-6854-5A20-7FC8DE34E1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88743" y="0"/>
            <a:ext cx="6800081" cy="6858000"/>
          </a:xfrm>
          <a:prstGeom prst="rect">
            <a:avLst/>
          </a:prstGeom>
        </p:spPr>
      </p:pic>
      <p:pic>
        <p:nvPicPr>
          <p:cNvPr id="20" name="Graphic 19">
            <a:extLst>
              <a:ext uri="{FF2B5EF4-FFF2-40B4-BE49-F238E27FC236}">
                <a16:creationId xmlns:a16="http://schemas.microsoft.com/office/drawing/2014/main" id="{78EE1D8E-B828-4365-86A4-ACE51A8708A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7484" t="28589" r="27484" b="26070"/>
          <a:stretch/>
        </p:blipFill>
        <p:spPr>
          <a:xfrm>
            <a:off x="5388744" y="312444"/>
            <a:ext cx="6800081" cy="6858000"/>
          </a:xfrm>
          <a:prstGeom prst="rect">
            <a:avLst/>
          </a:prstGeom>
        </p:spPr>
      </p:pic>
      <p:sp>
        <p:nvSpPr>
          <p:cNvPr id="11" name="TextBox 10">
            <a:extLst>
              <a:ext uri="{FF2B5EF4-FFF2-40B4-BE49-F238E27FC236}">
                <a16:creationId xmlns:a16="http://schemas.microsoft.com/office/drawing/2014/main" id="{AE2093B2-1AF9-41CA-B417-B66D9898930F}"/>
              </a:ext>
            </a:extLst>
          </p:cNvPr>
          <p:cNvSpPr txBox="1"/>
          <p:nvPr/>
        </p:nvSpPr>
        <p:spPr>
          <a:xfrm>
            <a:off x="365776" y="2230531"/>
            <a:ext cx="4909351" cy="2950936"/>
          </a:xfrm>
          <a:prstGeom prst="rect">
            <a:avLst/>
          </a:prstGeom>
          <a:noFill/>
        </p:spPr>
        <p:txBody>
          <a:bodyPr wrap="square" lIns="91440" tIns="45720" rIns="91440" bIns="45720" rtlCol="0" anchor="t">
            <a:spAutoFit/>
          </a:bodyPr>
          <a:lstStyle/>
          <a:p>
            <a:r>
              <a:rPr lang="en-US" sz="3600" dirty="0" err="1">
                <a:solidFill>
                  <a:schemeClr val="bg1"/>
                </a:solidFill>
                <a:latin typeface="Arial Rounded MT Bold"/>
                <a:cs typeface="Arial Rounded MT Bold"/>
              </a:rPr>
              <a:t>Co-Creation:Attainment</a:t>
            </a:r>
            <a:r>
              <a:rPr lang="en-US" sz="3600" dirty="0">
                <a:solidFill>
                  <a:schemeClr val="bg1"/>
                </a:solidFill>
                <a:latin typeface="Arial Rounded MT Bold"/>
                <a:cs typeface="Arial Rounded MT Bold"/>
              </a:rPr>
              <a:t> Raising</a:t>
            </a:r>
          </a:p>
          <a:p>
            <a:endParaRPr lang="en-US" sz="3600" dirty="0">
              <a:solidFill>
                <a:schemeClr val="bg1"/>
              </a:solidFill>
              <a:latin typeface="Arial Rounded MT Bold"/>
              <a:cs typeface="Arial Rounded MT Bold"/>
            </a:endParaRPr>
          </a:p>
          <a:p>
            <a:pPr>
              <a:lnSpc>
                <a:spcPct val="120000"/>
              </a:lnSpc>
            </a:pPr>
            <a:endParaRPr lang="en-US" dirty="0">
              <a:solidFill>
                <a:schemeClr val="bg1"/>
              </a:solidFill>
              <a:cs typeface="Calibri "/>
            </a:endParaRPr>
          </a:p>
          <a:p>
            <a:pPr>
              <a:lnSpc>
                <a:spcPct val="120000"/>
              </a:lnSpc>
            </a:pPr>
            <a:r>
              <a:rPr lang="en-US" dirty="0">
                <a:solidFill>
                  <a:schemeClr val="bg1"/>
                </a:solidFill>
                <a:cs typeface="Calibri "/>
              </a:rPr>
              <a:t>Qualitative Research Report for Hello Future</a:t>
            </a:r>
          </a:p>
        </p:txBody>
      </p:sp>
      <p:sp>
        <p:nvSpPr>
          <p:cNvPr id="13" name="Rectangle 12">
            <a:extLst>
              <a:ext uri="{FF2B5EF4-FFF2-40B4-BE49-F238E27FC236}">
                <a16:creationId xmlns:a16="http://schemas.microsoft.com/office/drawing/2014/main" id="{45CFD29F-55C0-4001-856A-994934270AA7}"/>
              </a:ext>
            </a:extLst>
          </p:cNvPr>
          <p:cNvSpPr/>
          <p:nvPr/>
        </p:nvSpPr>
        <p:spPr>
          <a:xfrm>
            <a:off x="372791" y="244830"/>
            <a:ext cx="1348446" cy="299121"/>
          </a:xfrm>
          <a:prstGeom prst="rect">
            <a:avLst/>
          </a:prstGeom>
        </p:spPr>
        <p:txBody>
          <a:bodyPr wrap="none">
            <a:spAutoFit/>
          </a:bodyPr>
          <a:lstStyle/>
          <a:p>
            <a:pPr>
              <a:lnSpc>
                <a:spcPct val="120000"/>
              </a:lnSpc>
            </a:pPr>
            <a:r>
              <a:rPr lang="en-US" sz="1200" spc="100">
                <a:solidFill>
                  <a:schemeClr val="bg1"/>
                </a:solidFill>
              </a:rPr>
              <a:t>December 2022</a:t>
            </a:r>
          </a:p>
        </p:txBody>
      </p:sp>
      <p:sp>
        <p:nvSpPr>
          <p:cNvPr id="14" name="Rectangle 13">
            <a:extLst>
              <a:ext uri="{FF2B5EF4-FFF2-40B4-BE49-F238E27FC236}">
                <a16:creationId xmlns:a16="http://schemas.microsoft.com/office/drawing/2014/main" id="{3EA0F40D-0583-44C0-9068-4CDB49DB429E}"/>
              </a:ext>
            </a:extLst>
          </p:cNvPr>
          <p:cNvSpPr/>
          <p:nvPr/>
        </p:nvSpPr>
        <p:spPr>
          <a:xfrm>
            <a:off x="365776" y="6365032"/>
            <a:ext cx="1266950" cy="299184"/>
          </a:xfrm>
          <a:prstGeom prst="rect">
            <a:avLst/>
          </a:prstGeom>
        </p:spPr>
        <p:txBody>
          <a:bodyPr wrap="none">
            <a:spAutoFit/>
          </a:bodyPr>
          <a:lstStyle/>
          <a:p>
            <a:pPr>
              <a:lnSpc>
                <a:spcPct val="120000"/>
              </a:lnSpc>
            </a:pPr>
            <a:r>
              <a:rPr lang="en-US" sz="1200" spc="100">
                <a:solidFill>
                  <a:schemeClr val="bg1"/>
                </a:solidFill>
                <a:cs typeface="Calibri "/>
              </a:rPr>
              <a:t>CONFIDENTIAL</a:t>
            </a:r>
          </a:p>
        </p:txBody>
      </p:sp>
      <p:pic>
        <p:nvPicPr>
          <p:cNvPr id="3" name="Picture 2" descr="A picture containing text&#10;&#10;Description automatically generated">
            <a:extLst>
              <a:ext uri="{FF2B5EF4-FFF2-40B4-BE49-F238E27FC236}">
                <a16:creationId xmlns:a16="http://schemas.microsoft.com/office/drawing/2014/main" id="{5400B79D-154D-4F76-BE5A-25C61D191F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75756" y="6091799"/>
            <a:ext cx="907689" cy="546466"/>
          </a:xfrm>
          <a:prstGeom prst="rect">
            <a:avLst/>
          </a:prstGeom>
        </p:spPr>
      </p:pic>
      <p:pic>
        <p:nvPicPr>
          <p:cNvPr id="12" name="Graphic 11">
            <a:extLst>
              <a:ext uri="{FF2B5EF4-FFF2-40B4-BE49-F238E27FC236}">
                <a16:creationId xmlns:a16="http://schemas.microsoft.com/office/drawing/2014/main" id="{290C1D64-B6A6-415B-B048-8C50A876D4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67901" y="5841506"/>
            <a:ext cx="2355148" cy="826641"/>
          </a:xfrm>
          <a:prstGeom prst="rect">
            <a:avLst/>
          </a:prstGeom>
        </p:spPr>
      </p:pic>
    </p:spTree>
    <p:extLst>
      <p:ext uri="{BB962C8B-B14F-4D97-AF65-F5344CB8AC3E}">
        <p14:creationId xmlns:p14="http://schemas.microsoft.com/office/powerpoint/2010/main" val="93942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7C4E5"/>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1C0D00-F87F-4E55-91C8-4D88961B65C9}"/>
              </a:ext>
            </a:extLst>
          </p:cNvPr>
          <p:cNvSpPr txBox="1"/>
          <p:nvPr/>
        </p:nvSpPr>
        <p:spPr>
          <a:xfrm>
            <a:off x="238883" y="2523063"/>
            <a:ext cx="3621917" cy="2379754"/>
          </a:xfrm>
          <a:prstGeom prst="rect">
            <a:avLst/>
          </a:prstGeom>
          <a:noFill/>
        </p:spPr>
        <p:txBody>
          <a:bodyPr wrap="square" rtlCol="0" anchor="ctr">
            <a:spAutoFit/>
          </a:bodyPr>
          <a:lstStyle/>
          <a:p>
            <a:pPr>
              <a:lnSpc>
                <a:spcPct val="200000"/>
              </a:lnSpc>
            </a:pPr>
            <a:r>
              <a:rPr lang="en-GB" sz="1400" b="1" dirty="0">
                <a:solidFill>
                  <a:srgbClr val="76B19A"/>
                </a:solidFill>
              </a:rPr>
              <a:t>Section One: Executive Summary 	3-34</a:t>
            </a:r>
          </a:p>
          <a:p>
            <a:pPr>
              <a:lnSpc>
                <a:spcPct val="200000"/>
              </a:lnSpc>
            </a:pPr>
            <a:endParaRPr lang="en-GB" sz="1400" b="1" dirty="0">
              <a:solidFill>
                <a:srgbClr val="76B19A"/>
              </a:solidFill>
            </a:endParaRPr>
          </a:p>
          <a:p>
            <a:pPr marL="285750" indent="-285750">
              <a:lnSpc>
                <a:spcPct val="200000"/>
              </a:lnSpc>
              <a:buFont typeface="Arial" panose="020B0604020202020204" pitchFamily="34" charset="0"/>
              <a:buChar char="•"/>
            </a:pPr>
            <a:r>
              <a:rPr lang="en-GB" sz="1200" dirty="0">
                <a:solidFill>
                  <a:schemeClr val="bg1"/>
                </a:solidFill>
              </a:rPr>
              <a:t>Overview, Approach, Sample		4-14</a:t>
            </a:r>
          </a:p>
          <a:p>
            <a:pPr marL="285750" indent="-285750">
              <a:lnSpc>
                <a:spcPct val="200000"/>
              </a:lnSpc>
              <a:buFont typeface="Arial" panose="020B0604020202020204" pitchFamily="34" charset="0"/>
              <a:buChar char="•"/>
            </a:pPr>
            <a:r>
              <a:rPr lang="en-GB" sz="1200" dirty="0">
                <a:solidFill>
                  <a:schemeClr val="bg1"/>
                </a:solidFill>
                <a:cs typeface="Calibri "/>
              </a:rPr>
              <a:t>Key insights and take outs		15-20</a:t>
            </a:r>
          </a:p>
          <a:p>
            <a:pPr marL="285750" indent="-285750">
              <a:lnSpc>
                <a:spcPct val="200000"/>
              </a:lnSpc>
              <a:buFont typeface="Arial" panose="020B0604020202020204" pitchFamily="34" charset="0"/>
              <a:buChar char="•"/>
            </a:pPr>
            <a:r>
              <a:rPr lang="en-GB" sz="1200" dirty="0">
                <a:solidFill>
                  <a:schemeClr val="bg1"/>
                </a:solidFill>
                <a:cs typeface="Calibri "/>
              </a:rPr>
              <a:t>Summary of detailed feedback		21-34		</a:t>
            </a:r>
          </a:p>
        </p:txBody>
      </p:sp>
      <p:sp>
        <p:nvSpPr>
          <p:cNvPr id="6" name="Slide Number Placeholder 11">
            <a:extLst>
              <a:ext uri="{FF2B5EF4-FFF2-40B4-BE49-F238E27FC236}">
                <a16:creationId xmlns:a16="http://schemas.microsoft.com/office/drawing/2014/main" id="{27E3E975-2F4A-40BF-A46B-0E18B6189319}"/>
              </a:ext>
            </a:extLst>
          </p:cNvPr>
          <p:cNvSpPr>
            <a:spLocks noGrp="1"/>
          </p:cNvSpPr>
          <p:nvPr>
            <p:ph type="sldNum" sz="quarter" idx="12"/>
          </p:nvPr>
        </p:nvSpPr>
        <p:spPr/>
        <p:txBody>
          <a:bodyPr/>
          <a:lstStyle/>
          <a:p>
            <a:fld id="{CB18B0BB-88F0-E844-836B-FE4C776B369C}" type="slidenum">
              <a:rPr lang="en-US" smtClean="0"/>
              <a:pPr/>
              <a:t>2</a:t>
            </a:fld>
            <a:endParaRPr lang="en-US"/>
          </a:p>
        </p:txBody>
      </p:sp>
      <p:sp>
        <p:nvSpPr>
          <p:cNvPr id="7" name="TextBox 6">
            <a:extLst>
              <a:ext uri="{FF2B5EF4-FFF2-40B4-BE49-F238E27FC236}">
                <a16:creationId xmlns:a16="http://schemas.microsoft.com/office/drawing/2014/main" id="{B81DE85D-680A-4EE6-BC97-1102843C4F9F}"/>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 this report</a:t>
            </a:r>
            <a:endParaRPr lang="en-US" sz="3200">
              <a:solidFill>
                <a:schemeClr val="bg1"/>
              </a:solidFill>
              <a:latin typeface="Arial Rounded MT Bold"/>
              <a:cs typeface="Arial Rounded MT Bold"/>
            </a:endParaRPr>
          </a:p>
        </p:txBody>
      </p:sp>
      <p:sp>
        <p:nvSpPr>
          <p:cNvPr id="2" name="Footer Placeholder 1">
            <a:extLst>
              <a:ext uri="{FF2B5EF4-FFF2-40B4-BE49-F238E27FC236}">
                <a16:creationId xmlns:a16="http://schemas.microsoft.com/office/drawing/2014/main" id="{A37E605A-C609-87B4-66ED-F241499CC045}"/>
              </a:ext>
            </a:extLst>
          </p:cNvPr>
          <p:cNvSpPr>
            <a:spLocks noGrp="1"/>
          </p:cNvSpPr>
          <p:nvPr>
            <p:ph type="ftr" sz="quarter" idx="11"/>
          </p:nvPr>
        </p:nvSpPr>
        <p:spPr>
          <a:xfrm>
            <a:off x="0" y="6663518"/>
            <a:ext cx="3860800" cy="151999"/>
          </a:xfrm>
        </p:spPr>
        <p:txBody>
          <a:bodyPr/>
          <a:lstStyle/>
          <a:p>
            <a:r>
              <a:rPr lang="en-US" dirty="0"/>
              <a:t>Cosmos| Hello Future Co-Creation| December 2022</a:t>
            </a:r>
          </a:p>
        </p:txBody>
      </p:sp>
      <p:sp>
        <p:nvSpPr>
          <p:cNvPr id="5" name="TextBox 4">
            <a:extLst>
              <a:ext uri="{FF2B5EF4-FFF2-40B4-BE49-F238E27FC236}">
                <a16:creationId xmlns:a16="http://schemas.microsoft.com/office/drawing/2014/main" id="{E07E6B52-45D3-7C42-B68A-CC161BCA445F}"/>
              </a:ext>
            </a:extLst>
          </p:cNvPr>
          <p:cNvSpPr txBox="1"/>
          <p:nvPr/>
        </p:nvSpPr>
        <p:spPr>
          <a:xfrm>
            <a:off x="8639926" y="2523063"/>
            <a:ext cx="3189544" cy="3857082"/>
          </a:xfrm>
          <a:prstGeom prst="rect">
            <a:avLst/>
          </a:prstGeom>
          <a:noFill/>
        </p:spPr>
        <p:txBody>
          <a:bodyPr wrap="square" rtlCol="0" anchor="ctr">
            <a:spAutoFit/>
          </a:bodyPr>
          <a:lstStyle/>
          <a:p>
            <a:pPr>
              <a:lnSpc>
                <a:spcPct val="200000"/>
              </a:lnSpc>
            </a:pPr>
            <a:r>
              <a:rPr lang="en-GB" sz="1400" b="1" dirty="0">
                <a:solidFill>
                  <a:srgbClr val="76B19A"/>
                </a:solidFill>
                <a:cs typeface="Calibri "/>
              </a:rPr>
              <a:t>Section Three: Interventions 92-117</a:t>
            </a:r>
          </a:p>
          <a:p>
            <a:pPr>
              <a:lnSpc>
                <a:spcPct val="200000"/>
              </a:lnSpc>
            </a:pPr>
            <a:endParaRPr lang="en-GB" sz="1400" b="1" dirty="0">
              <a:solidFill>
                <a:srgbClr val="76B19A"/>
              </a:solidFill>
              <a:cs typeface="Calibri "/>
            </a:endParaRPr>
          </a:p>
          <a:p>
            <a:pPr marL="285750" indent="-285750">
              <a:lnSpc>
                <a:spcPct val="200000"/>
              </a:lnSpc>
              <a:buFont typeface="Arial" panose="020B0604020202020204" pitchFamily="34" charset="0"/>
              <a:buChar char="•"/>
            </a:pPr>
            <a:r>
              <a:rPr lang="en-GB" sz="1200" dirty="0">
                <a:solidFill>
                  <a:schemeClr val="bg1"/>
                </a:solidFill>
                <a:cs typeface="Calibri "/>
              </a:rPr>
              <a:t>Rapid Reading 			93-101</a:t>
            </a:r>
          </a:p>
          <a:p>
            <a:pPr marL="285750" indent="-285750">
              <a:lnSpc>
                <a:spcPct val="200000"/>
              </a:lnSpc>
              <a:buFont typeface="Arial" panose="020B0604020202020204" pitchFamily="34" charset="0"/>
              <a:buChar char="•"/>
            </a:pPr>
            <a:r>
              <a:rPr lang="en-GB" sz="1200" dirty="0">
                <a:solidFill>
                  <a:schemeClr val="bg1"/>
                </a:solidFill>
                <a:cs typeface="Calibri "/>
              </a:rPr>
              <a:t>Co Creation Ideas			102-110</a:t>
            </a:r>
          </a:p>
          <a:p>
            <a:pPr marL="285750" indent="-285750">
              <a:lnSpc>
                <a:spcPct val="200000"/>
              </a:lnSpc>
              <a:buFont typeface="Arial" panose="020B0604020202020204" pitchFamily="34" charset="0"/>
              <a:buChar char="•"/>
            </a:pPr>
            <a:r>
              <a:rPr lang="en-GB" sz="1200" dirty="0">
                <a:solidFill>
                  <a:schemeClr val="bg1"/>
                </a:solidFill>
                <a:cs typeface="Calibri "/>
              </a:rPr>
              <a:t>Delivering Interventions		111-117</a:t>
            </a:r>
          </a:p>
          <a:p>
            <a:pPr>
              <a:lnSpc>
                <a:spcPct val="200000"/>
              </a:lnSpc>
            </a:pPr>
            <a:endParaRPr lang="en-GB" sz="1200" dirty="0">
              <a:solidFill>
                <a:schemeClr val="bg1"/>
              </a:solidFill>
              <a:cs typeface="Calibri "/>
            </a:endParaRPr>
          </a:p>
          <a:p>
            <a:pPr>
              <a:lnSpc>
                <a:spcPct val="200000"/>
              </a:lnSpc>
            </a:pPr>
            <a:endParaRPr lang="en-GB" sz="1200" dirty="0">
              <a:solidFill>
                <a:schemeClr val="bg1"/>
              </a:solidFill>
              <a:cs typeface="Calibri "/>
            </a:endParaRPr>
          </a:p>
          <a:p>
            <a:pPr>
              <a:lnSpc>
                <a:spcPct val="200000"/>
              </a:lnSpc>
            </a:pPr>
            <a:endParaRPr lang="en-GB" sz="1200" dirty="0">
              <a:solidFill>
                <a:schemeClr val="bg1"/>
              </a:solidFill>
              <a:cs typeface="Calibri "/>
            </a:endParaRPr>
          </a:p>
          <a:p>
            <a:pPr marL="171450" indent="-171450">
              <a:lnSpc>
                <a:spcPct val="200000"/>
              </a:lnSpc>
              <a:buFont typeface="Arial" panose="020B0604020202020204" pitchFamily="34" charset="0"/>
              <a:buChar char="•"/>
            </a:pPr>
            <a:r>
              <a:rPr lang="en-GB" sz="1200" dirty="0">
                <a:solidFill>
                  <a:schemeClr val="bg1"/>
                </a:solidFill>
                <a:cs typeface="Calibri "/>
              </a:rPr>
              <a:t>About Cosmos 			118-123</a:t>
            </a:r>
          </a:p>
          <a:p>
            <a:pPr>
              <a:lnSpc>
                <a:spcPct val="200000"/>
              </a:lnSpc>
            </a:pPr>
            <a:endParaRPr lang="en-GB" sz="1200" dirty="0">
              <a:solidFill>
                <a:schemeClr val="bg1"/>
              </a:solidFill>
              <a:cs typeface="Calibri "/>
            </a:endParaRPr>
          </a:p>
        </p:txBody>
      </p:sp>
      <p:sp>
        <p:nvSpPr>
          <p:cNvPr id="8" name="TextBox 7">
            <a:extLst>
              <a:ext uri="{FF2B5EF4-FFF2-40B4-BE49-F238E27FC236}">
                <a16:creationId xmlns:a16="http://schemas.microsoft.com/office/drawing/2014/main" id="{8A2B67D4-C7C7-ED24-6B4E-49458FCB15C6}"/>
              </a:ext>
            </a:extLst>
          </p:cNvPr>
          <p:cNvSpPr txBox="1"/>
          <p:nvPr/>
        </p:nvSpPr>
        <p:spPr>
          <a:xfrm>
            <a:off x="4481602" y="2523063"/>
            <a:ext cx="3378020" cy="3857082"/>
          </a:xfrm>
          <a:prstGeom prst="rect">
            <a:avLst/>
          </a:prstGeom>
          <a:noFill/>
        </p:spPr>
        <p:txBody>
          <a:bodyPr wrap="square" rtlCol="0" anchor="ctr">
            <a:spAutoFit/>
          </a:bodyPr>
          <a:lstStyle/>
          <a:p>
            <a:pPr>
              <a:lnSpc>
                <a:spcPct val="200000"/>
              </a:lnSpc>
            </a:pPr>
            <a:r>
              <a:rPr lang="en-GB" sz="1400" b="1" dirty="0">
                <a:solidFill>
                  <a:srgbClr val="76B19A"/>
                </a:solidFill>
                <a:cs typeface="Calibri "/>
              </a:rPr>
              <a:t>Section Two: Context 		35-91</a:t>
            </a:r>
          </a:p>
          <a:p>
            <a:pPr>
              <a:lnSpc>
                <a:spcPct val="200000"/>
              </a:lnSpc>
            </a:pPr>
            <a:endParaRPr lang="en-GB" sz="1400" b="1" dirty="0">
              <a:solidFill>
                <a:srgbClr val="76B19A"/>
              </a:solidFill>
              <a:cs typeface="Calibri "/>
            </a:endParaRPr>
          </a:p>
          <a:p>
            <a:pPr marL="285750" indent="-285750">
              <a:lnSpc>
                <a:spcPct val="200000"/>
              </a:lnSpc>
              <a:buFont typeface="Arial" panose="020B0604020202020204" pitchFamily="34" charset="0"/>
              <a:buChar char="•"/>
            </a:pPr>
            <a:r>
              <a:rPr lang="en-GB" sz="1200" dirty="0">
                <a:solidFill>
                  <a:schemeClr val="bg1"/>
                </a:solidFill>
                <a:cs typeface="Calibri "/>
              </a:rPr>
              <a:t>The Student Perspective		37-73</a:t>
            </a:r>
          </a:p>
          <a:p>
            <a:pPr marL="742950" lvl="1" indent="-285750">
              <a:lnSpc>
                <a:spcPct val="200000"/>
              </a:lnSpc>
              <a:buFont typeface="Arial" panose="020B0604020202020204" pitchFamily="34" charset="0"/>
              <a:buChar char="•"/>
            </a:pPr>
            <a:r>
              <a:rPr lang="en-GB" sz="1200" dirty="0">
                <a:solidFill>
                  <a:schemeClr val="bg1"/>
                </a:solidFill>
                <a:cs typeface="Calibri "/>
              </a:rPr>
              <a:t>Educational Experience</a:t>
            </a:r>
          </a:p>
          <a:p>
            <a:pPr marL="742950" lvl="1" indent="-285750">
              <a:lnSpc>
                <a:spcPct val="200000"/>
              </a:lnSpc>
              <a:buFont typeface="Arial" panose="020B0604020202020204" pitchFamily="34" charset="0"/>
              <a:buChar char="•"/>
            </a:pPr>
            <a:r>
              <a:rPr lang="en-GB" sz="1200" dirty="0">
                <a:solidFill>
                  <a:schemeClr val="bg1"/>
                </a:solidFill>
                <a:cs typeface="Calibri "/>
              </a:rPr>
              <a:t>Attainment levels</a:t>
            </a:r>
          </a:p>
          <a:p>
            <a:pPr marL="742950" lvl="1" indent="-285750">
              <a:lnSpc>
                <a:spcPct val="200000"/>
              </a:lnSpc>
              <a:buFont typeface="Arial" panose="020B0604020202020204" pitchFamily="34" charset="0"/>
              <a:buChar char="•"/>
            </a:pPr>
            <a:r>
              <a:rPr lang="en-GB" sz="1200" dirty="0">
                <a:solidFill>
                  <a:schemeClr val="bg1"/>
                </a:solidFill>
                <a:cs typeface="Calibri "/>
              </a:rPr>
              <a:t>Higher Education</a:t>
            </a:r>
          </a:p>
          <a:p>
            <a:pPr marL="742950" lvl="1" indent="-285750">
              <a:lnSpc>
                <a:spcPct val="200000"/>
              </a:lnSpc>
              <a:buFont typeface="Arial" panose="020B0604020202020204" pitchFamily="34" charset="0"/>
              <a:buChar char="•"/>
            </a:pPr>
            <a:r>
              <a:rPr lang="en-GB" sz="1200" dirty="0">
                <a:solidFill>
                  <a:schemeClr val="bg1"/>
                </a:solidFill>
                <a:cs typeface="Calibri "/>
              </a:rPr>
              <a:t>Out of school support</a:t>
            </a:r>
          </a:p>
          <a:p>
            <a:pPr marL="285750" indent="-285750">
              <a:lnSpc>
                <a:spcPct val="200000"/>
              </a:lnSpc>
              <a:buFont typeface="Arial" panose="020B0604020202020204" pitchFamily="34" charset="0"/>
              <a:buChar char="•"/>
            </a:pPr>
            <a:r>
              <a:rPr lang="en-GB" sz="1200" dirty="0">
                <a:solidFill>
                  <a:schemeClr val="bg1"/>
                </a:solidFill>
                <a:cs typeface="Calibri "/>
              </a:rPr>
              <a:t>The Parental Perspective		74-85</a:t>
            </a:r>
          </a:p>
          <a:p>
            <a:pPr marL="285750" indent="-285750">
              <a:lnSpc>
                <a:spcPct val="200000"/>
              </a:lnSpc>
              <a:buFont typeface="Arial" panose="020B0604020202020204" pitchFamily="34" charset="0"/>
              <a:buChar char="•"/>
            </a:pPr>
            <a:r>
              <a:rPr lang="en-GB" sz="1200" dirty="0">
                <a:solidFill>
                  <a:schemeClr val="bg1"/>
                </a:solidFill>
                <a:cs typeface="Calibri "/>
              </a:rPr>
              <a:t>The Teacher Perspective 		86-91</a:t>
            </a:r>
          </a:p>
          <a:p>
            <a:pPr>
              <a:lnSpc>
                <a:spcPct val="200000"/>
              </a:lnSpc>
            </a:pPr>
            <a:endParaRPr lang="en-GB" sz="1200" dirty="0">
              <a:solidFill>
                <a:schemeClr val="bg1"/>
              </a:solidFill>
              <a:cs typeface="Calibri "/>
            </a:endParaRPr>
          </a:p>
        </p:txBody>
      </p:sp>
      <p:sp>
        <p:nvSpPr>
          <p:cNvPr id="9" name="Rectangle 8">
            <a:extLst>
              <a:ext uri="{FF2B5EF4-FFF2-40B4-BE49-F238E27FC236}">
                <a16:creationId xmlns:a16="http://schemas.microsoft.com/office/drawing/2014/main" id="{FC85B63F-8875-556A-F435-9F46000E6F74}"/>
              </a:ext>
            </a:extLst>
          </p:cNvPr>
          <p:cNvSpPr/>
          <p:nvPr/>
        </p:nvSpPr>
        <p:spPr>
          <a:xfrm>
            <a:off x="4481602" y="2228850"/>
            <a:ext cx="7367498" cy="213954"/>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t>Main Findings: 35-117</a:t>
            </a:r>
          </a:p>
        </p:txBody>
      </p:sp>
      <p:sp>
        <p:nvSpPr>
          <p:cNvPr id="10" name="Rectangle 9">
            <a:extLst>
              <a:ext uri="{FF2B5EF4-FFF2-40B4-BE49-F238E27FC236}">
                <a16:creationId xmlns:a16="http://schemas.microsoft.com/office/drawing/2014/main" id="{E9AC79C8-B456-62D3-A660-7E055CEF757A}"/>
              </a:ext>
            </a:extLst>
          </p:cNvPr>
          <p:cNvSpPr/>
          <p:nvPr/>
        </p:nvSpPr>
        <p:spPr>
          <a:xfrm>
            <a:off x="238883" y="2228851"/>
            <a:ext cx="3976832" cy="213953"/>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t>Overview: 3-34</a:t>
            </a:r>
          </a:p>
        </p:txBody>
      </p:sp>
    </p:spTree>
    <p:extLst>
      <p:ext uri="{BB962C8B-B14F-4D97-AF65-F5344CB8AC3E}">
        <p14:creationId xmlns:p14="http://schemas.microsoft.com/office/powerpoint/2010/main" val="482761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679431"/>
            <a:ext cx="4516232" cy="1754326"/>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600" dirty="0">
                <a:solidFill>
                  <a:srgbClr val="14AEBD"/>
                </a:solidFill>
              </a:rPr>
              <a:t>SECTION ONE:</a:t>
            </a:r>
          </a:p>
          <a:p>
            <a:r>
              <a:rPr lang="en-US" sz="3600" dirty="0">
                <a:solidFill>
                  <a:srgbClr val="14AEBD"/>
                </a:solidFill>
              </a:rPr>
              <a:t>Executive summary</a:t>
            </a:r>
          </a:p>
        </p:txBody>
      </p:sp>
    </p:spTree>
    <p:extLst>
      <p:ext uri="{BB962C8B-B14F-4D97-AF65-F5344CB8AC3E}">
        <p14:creationId xmlns:p14="http://schemas.microsoft.com/office/powerpoint/2010/main" val="921374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551839"/>
            <a:ext cx="4516232" cy="1754326"/>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600"/>
              <a:t>OVERVIEW, APPROACH, SAMPLE</a:t>
            </a:r>
          </a:p>
        </p:txBody>
      </p:sp>
    </p:spTree>
    <p:extLst>
      <p:ext uri="{BB962C8B-B14F-4D97-AF65-F5344CB8AC3E}">
        <p14:creationId xmlns:p14="http://schemas.microsoft.com/office/powerpoint/2010/main" val="1901116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02864"/>
            <a:ext cx="7520132" cy="2893100"/>
          </a:xfrm>
          <a:prstGeom prst="rect">
            <a:avLst/>
          </a:prstGeom>
          <a:noFill/>
        </p:spPr>
        <p:txBody>
          <a:bodyPr wrap="square" rtlCol="0">
            <a:spAutoFit/>
          </a:bodyPr>
          <a:lstStyle/>
          <a:p>
            <a:pPr>
              <a:spcAft>
                <a:spcPts val="1000"/>
              </a:spcAft>
            </a:pPr>
            <a:r>
              <a:rPr lang="en-GB" sz="1200" dirty="0"/>
              <a:t>Hello Future are in the process of implementing their revised Progression Framework model ‘Future Selves’ and want to ensure that attainment-raising interventions are well targeted and fully meet the needs of key student demographics. </a:t>
            </a:r>
          </a:p>
          <a:p>
            <a:pPr>
              <a:spcAft>
                <a:spcPts val="1000"/>
              </a:spcAft>
            </a:pPr>
            <a:r>
              <a:rPr lang="en-GB" sz="1200" dirty="0"/>
              <a:t>Hello Future want to implement a comprehensive research programme in order to effectively identify skill and knowledge cold spots within the region, using the Framework and intervention themes as a basis. </a:t>
            </a:r>
          </a:p>
          <a:p>
            <a:pPr>
              <a:spcAft>
                <a:spcPts val="1000"/>
              </a:spcAft>
            </a:pPr>
            <a:r>
              <a:rPr lang="en-GB" sz="1200" dirty="0"/>
              <a:t>The research needed to:</a:t>
            </a:r>
          </a:p>
          <a:p>
            <a:pPr marL="285750" indent="-285750">
              <a:spcAft>
                <a:spcPts val="1000"/>
              </a:spcAft>
              <a:buFont typeface="Arial" panose="020B0604020202020204" pitchFamily="34" charset="0"/>
              <a:buChar char="•"/>
            </a:pPr>
            <a:r>
              <a:rPr lang="en-GB" sz="1200" dirty="0"/>
              <a:t>inform how these cold spots / gaps can be effectively addressed.</a:t>
            </a:r>
          </a:p>
          <a:p>
            <a:pPr marL="285750" indent="-285750">
              <a:spcAft>
                <a:spcPts val="1000"/>
              </a:spcAft>
              <a:buFont typeface="Arial" panose="020B0604020202020204" pitchFamily="34" charset="0"/>
              <a:buChar char="•"/>
            </a:pPr>
            <a:r>
              <a:rPr lang="en-GB" sz="1200" dirty="0"/>
              <a:t>collaborate with students in order to effectively address how skill / knowledge gaps may be plugged with targeted interventions.</a:t>
            </a:r>
          </a:p>
          <a:p>
            <a:pPr marL="285750" indent="-285750">
              <a:spcAft>
                <a:spcPts val="1000"/>
              </a:spcAft>
              <a:buFont typeface="Arial" panose="020B0604020202020204" pitchFamily="34" charset="0"/>
              <a:buChar char="•"/>
            </a:pPr>
            <a:r>
              <a:rPr lang="en-GB" sz="1200" dirty="0">
                <a:effectLst/>
                <a:ea typeface="Calibri" panose="020F0502020204030204" pitchFamily="34" charset="0"/>
                <a:cs typeface="Times New Roman" panose="02020603050405020304" pitchFamily="18" charset="0"/>
              </a:rPr>
              <a:t>identify barriers and collaboratively identify solutions to those barriers where Hello Future can support.</a:t>
            </a:r>
          </a:p>
          <a:p>
            <a:pPr marL="285750" indent="-285750">
              <a:spcAft>
                <a:spcPts val="1000"/>
              </a:spcAft>
              <a:buFont typeface="Arial" panose="020B0604020202020204" pitchFamily="34" charset="0"/>
              <a:buChar char="•"/>
            </a:pPr>
            <a:r>
              <a:rPr lang="en-GB" sz="1200" dirty="0">
                <a:cs typeface="Times New Roman" panose="02020603050405020304" pitchFamily="18" charset="0"/>
              </a:rPr>
              <a:t>understand and address the needs across the different attainment levels and learner needs groups</a:t>
            </a:r>
            <a:endParaRPr lang="en-GB" sz="1200" dirty="0">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5706779" cy="400110"/>
          </a:xfrm>
          <a:prstGeom prst="rect">
            <a:avLst/>
          </a:prstGeom>
          <a:noFill/>
        </p:spPr>
        <p:txBody>
          <a:bodyPr wrap="square" rtlCol="0">
            <a:spAutoFit/>
          </a:bodyPr>
          <a:lstStyle/>
          <a:p>
            <a:r>
              <a:rPr lang="en-US" sz="2000">
                <a:solidFill>
                  <a:srgbClr val="77C4E5"/>
                </a:solidFill>
                <a:latin typeface="Arial Rounded MT Bold"/>
                <a:cs typeface="Arial Rounded MT Bold"/>
              </a:rPr>
              <a:t>Background &amp; Overall Research Objectives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Overview</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ADDC3F6-9DCC-906E-4B8D-C561EE0A85D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001039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17152"/>
            <a:ext cx="7520132" cy="2523768"/>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capture an overview of their experience in education</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understand their perceptions of HE</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explore the current challenges and needs that students have</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explore students understanding of ‘attainment’</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explore how students view their academic performance: confidence in achieving predicted grades, view of own performance, factors that impact performance</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explore what activities students feel would help improve their attainment (and its relevance by learner need profile)</a:t>
            </a:r>
          </a:p>
          <a:p>
            <a:pPr marL="171450" indent="-171450">
              <a:spcAft>
                <a:spcPts val="1000"/>
              </a:spcAft>
              <a:buFont typeface="Arial" panose="020B0604020202020204" pitchFamily="34" charset="0"/>
              <a:buChar char="•"/>
            </a:pPr>
            <a:r>
              <a:rPr lang="en-GB" sz="1200" dirty="0">
                <a:solidFill>
                  <a:schemeClr val="bg1">
                    <a:lumMod val="50000"/>
                  </a:schemeClr>
                </a:solidFill>
                <a:cs typeface="Calibri Light" panose="020F0302020204030204" pitchFamily="34" charset="0"/>
              </a:rPr>
              <a:t>To understand what support they have received to date and the support they feel is needed going forward</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5706779" cy="400110"/>
          </a:xfrm>
          <a:prstGeom prst="rect">
            <a:avLst/>
          </a:prstGeom>
          <a:noFill/>
        </p:spPr>
        <p:txBody>
          <a:bodyPr wrap="square" rtlCol="0">
            <a:spAutoFit/>
          </a:bodyPr>
          <a:lstStyle/>
          <a:p>
            <a:r>
              <a:rPr lang="en-US" sz="2000">
                <a:solidFill>
                  <a:srgbClr val="77C4E5"/>
                </a:solidFill>
                <a:latin typeface="Arial Rounded MT Bold"/>
                <a:cs typeface="Arial Rounded MT Bold"/>
              </a:rPr>
              <a:t>Learners…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Detailed objectives (1)</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ADDC3F6-9DCC-906E-4B8D-C561EE0A85D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205717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02864"/>
            <a:ext cx="7520132" cy="4216539"/>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parents’ experiences of the education system to date with their child/ren</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parents understanding of ‘attainment’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how parents feel their child/ren are performing academically, and the factors that influence this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what types of activities parents feel would help raise attainment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parents’ perceptions of university / HE</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how involved parents are in their child/ren’s future planning and how confident they are (or not) to impart advice, exploring any knowledge gaps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any current challenges they feel their child/ren experience in education</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any support their child/ren receive and to explore their view of its effectiveness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any unmet needs for key areas of support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any challenges parents face relating to their child/ren’s education</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any support parents receive in relation to their child/ren’s education, identifying any gaps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what activities and support might help address the challenges faced</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how Hello Future could support in the implementation of solutions/ initiatives with parents/ carers</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5706779" cy="400110"/>
          </a:xfrm>
          <a:prstGeom prst="rect">
            <a:avLst/>
          </a:prstGeom>
          <a:noFill/>
        </p:spPr>
        <p:txBody>
          <a:bodyPr wrap="square" rtlCol="0">
            <a:spAutoFit/>
          </a:bodyPr>
          <a:lstStyle/>
          <a:p>
            <a:r>
              <a:rPr lang="en-US" sz="2000">
                <a:solidFill>
                  <a:srgbClr val="77C4E5"/>
                </a:solidFill>
                <a:latin typeface="Arial Rounded MT Bold"/>
                <a:cs typeface="Arial Rounded MT Bold"/>
              </a:rPr>
              <a:t>Parents…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Detailed objectives (3)</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ADDC3F6-9DCC-906E-4B8D-C561EE0A85D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958792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02864"/>
            <a:ext cx="7520132" cy="3703578"/>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reflect on learner feedback of current challenges and support measures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practitioners understanding and awareness of the </a:t>
            </a:r>
            <a:r>
              <a:rPr lang="en-GB" sz="1200" err="1">
                <a:solidFill>
                  <a:schemeClr val="bg1">
                    <a:lumMod val="50000"/>
                  </a:schemeClr>
                </a:solidFill>
                <a:cs typeface="Calibri Light" panose="020F0302020204030204" pitchFamily="34" charset="0"/>
              </a:rPr>
              <a:t>OfS</a:t>
            </a:r>
            <a:r>
              <a:rPr lang="en-GB" sz="1200">
                <a:solidFill>
                  <a:schemeClr val="bg1">
                    <a:lumMod val="50000"/>
                  </a:schemeClr>
                </a:solidFill>
                <a:cs typeface="Calibri Light" panose="020F0302020204030204" pitchFamily="34" charset="0"/>
              </a:rPr>
              <a:t> / Uni Connect emphasis on attainment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perceptions of school vs regional attainment and any differences in attainment by learner need, gender or ethnicity</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practitioners current approaches to raising attainment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identify current gaps in schools’ / colleges’ existing efforts around raising attainment</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where Hello Future could provide the most effective support in joint efforts to raise attainment, or by supporting outreach practitioners </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explore practitioners’ suggestions for attainment-raising activities/ approaches, and how these solutions will complement support already available to learners and explore how these solutions tie in with ideas suggested by students and parents</a:t>
            </a:r>
          </a:p>
          <a:p>
            <a:pPr marL="171450" indent="-171450">
              <a:spcAft>
                <a:spcPts val="1000"/>
              </a:spcAft>
              <a:buFont typeface="Arial" panose="020B0604020202020204" pitchFamily="34" charset="0"/>
              <a:buChar char="•"/>
            </a:pPr>
            <a:r>
              <a:rPr lang="en-GB" sz="1200">
                <a:solidFill>
                  <a:schemeClr val="bg1">
                    <a:lumMod val="50000"/>
                  </a:schemeClr>
                </a:solidFill>
                <a:cs typeface="Calibri Light" panose="020F0302020204030204" pitchFamily="34" charset="0"/>
              </a:rPr>
              <a:t>To understand how Hello Future can practically implement activities and work with schools effectively to raise attainment</a:t>
            </a:r>
          </a:p>
          <a:p>
            <a:pPr>
              <a:spcAft>
                <a:spcPts val="1000"/>
              </a:spcAft>
            </a:pPr>
            <a:endParaRPr lang="en-GB" sz="1200">
              <a:solidFill>
                <a:schemeClr val="bg1">
                  <a:lumMod val="50000"/>
                </a:schemeClr>
              </a:solidFill>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5706779" cy="400110"/>
          </a:xfrm>
          <a:prstGeom prst="rect">
            <a:avLst/>
          </a:prstGeom>
          <a:noFill/>
        </p:spPr>
        <p:txBody>
          <a:bodyPr wrap="square" rtlCol="0">
            <a:spAutoFit/>
          </a:bodyPr>
          <a:lstStyle/>
          <a:p>
            <a:r>
              <a:rPr lang="en-US" sz="2000">
                <a:solidFill>
                  <a:srgbClr val="77C4E5"/>
                </a:solidFill>
                <a:latin typeface="Arial Rounded MT Bold"/>
                <a:cs typeface="Arial Rounded MT Bold"/>
              </a:rPr>
              <a:t>Practitioners…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Detailed objectives (2)</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ADDC3F6-9DCC-906E-4B8D-C561EE0A85D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759038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Approach</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77000"/>
            <a:extLst>
              <a:ext uri="{28A0092B-C50C-407E-A947-70E740481C1C}">
                <a14:useLocalDpi xmlns:a14="http://schemas.microsoft.com/office/drawing/2010/main"/>
              </a:ext>
            </a:extLst>
          </a:blip>
          <a:srcRect/>
          <a:stretch/>
        </p:blipFill>
        <p:spPr>
          <a:xfrm>
            <a:off x="8258175" y="1554163"/>
            <a:ext cx="3930650" cy="5065712"/>
          </a:xfrm>
        </p:spPr>
      </p:pic>
      <p:sp>
        <p:nvSpPr>
          <p:cNvPr id="7" name="Rectangle: Rounded Corners 6">
            <a:extLst>
              <a:ext uri="{FF2B5EF4-FFF2-40B4-BE49-F238E27FC236}">
                <a16:creationId xmlns:a16="http://schemas.microsoft.com/office/drawing/2014/main" id="{FE7558AA-42EE-A8B5-5558-B6D6166454AE}"/>
              </a:ext>
            </a:extLst>
          </p:cNvPr>
          <p:cNvSpPr/>
          <p:nvPr/>
        </p:nvSpPr>
        <p:spPr>
          <a:xfrm>
            <a:off x="354591" y="2924119"/>
            <a:ext cx="2382386" cy="2553045"/>
          </a:xfrm>
          <a:prstGeom prst="roundRect">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x4 </a:t>
            </a:r>
            <a:r>
              <a:rPr lang="en-GB" sz="1400" b="1"/>
              <a:t>Learner Workshops</a:t>
            </a:r>
          </a:p>
          <a:p>
            <a:pPr algn="ctr"/>
            <a:endParaRPr lang="en-GB" sz="1400"/>
          </a:p>
          <a:p>
            <a:pPr algn="ctr"/>
            <a:r>
              <a:rPr lang="en-GB" sz="1400"/>
              <a:t>1.5hrs on Zoom/ Teams</a:t>
            </a:r>
          </a:p>
          <a:p>
            <a:pPr algn="ctr"/>
            <a:endParaRPr lang="en-GB" sz="1400"/>
          </a:p>
          <a:p>
            <a:pPr algn="ctr"/>
            <a:r>
              <a:rPr lang="en-GB" sz="1400"/>
              <a:t>19 students across the 4 sessions</a:t>
            </a:r>
          </a:p>
          <a:p>
            <a:pPr algn="ctr"/>
            <a:r>
              <a:rPr lang="en-GB" sz="1000"/>
              <a:t>Year 9 (6 participants)</a:t>
            </a:r>
          </a:p>
          <a:p>
            <a:pPr algn="ctr"/>
            <a:r>
              <a:rPr lang="en-GB" sz="1000"/>
              <a:t>Year 9/10 (5 participants)</a:t>
            </a:r>
          </a:p>
          <a:p>
            <a:pPr algn="ctr"/>
            <a:r>
              <a:rPr lang="en-GB" sz="1000"/>
              <a:t>Year 10/11 (5 participants)</a:t>
            </a:r>
          </a:p>
          <a:p>
            <a:pPr algn="ctr"/>
            <a:r>
              <a:rPr lang="en-GB" sz="1000"/>
              <a:t>Year 11 (3 participants)</a:t>
            </a:r>
          </a:p>
        </p:txBody>
      </p:sp>
      <p:sp>
        <p:nvSpPr>
          <p:cNvPr id="8" name="Rectangle: Rounded Corners 7">
            <a:extLst>
              <a:ext uri="{FF2B5EF4-FFF2-40B4-BE49-F238E27FC236}">
                <a16:creationId xmlns:a16="http://schemas.microsoft.com/office/drawing/2014/main" id="{F1A2E0E4-1691-2DBC-4258-0DB32C1C3F2B}"/>
              </a:ext>
            </a:extLst>
          </p:cNvPr>
          <p:cNvSpPr/>
          <p:nvPr/>
        </p:nvSpPr>
        <p:spPr>
          <a:xfrm>
            <a:off x="2961429" y="2924119"/>
            <a:ext cx="2561916" cy="2488389"/>
          </a:xfrm>
          <a:prstGeom prst="roundRect">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a:p>
          <a:p>
            <a:pPr algn="ctr"/>
            <a:endParaRPr lang="en-GB" sz="1400"/>
          </a:p>
          <a:p>
            <a:pPr algn="ctr"/>
            <a:endParaRPr lang="en-GB" sz="1400"/>
          </a:p>
          <a:p>
            <a:pPr algn="ctr"/>
            <a:r>
              <a:rPr lang="en-GB" sz="1400"/>
              <a:t>x2 </a:t>
            </a:r>
            <a:r>
              <a:rPr lang="en-GB" sz="1400" b="1"/>
              <a:t>Parent/Carer Workshops </a:t>
            </a:r>
          </a:p>
          <a:p>
            <a:pPr algn="ctr"/>
            <a:endParaRPr lang="en-GB" sz="1400"/>
          </a:p>
          <a:p>
            <a:pPr algn="ctr"/>
            <a:r>
              <a:rPr lang="en-GB" sz="1400"/>
              <a:t>1.5hrs on Zoom/ Teams</a:t>
            </a:r>
          </a:p>
          <a:p>
            <a:pPr algn="ctr"/>
            <a:endParaRPr lang="en-GB" sz="1400"/>
          </a:p>
          <a:p>
            <a:pPr algn="ctr"/>
            <a:r>
              <a:rPr lang="en-GB" sz="1400"/>
              <a:t>13 participants across the two sessions</a:t>
            </a:r>
          </a:p>
          <a:p>
            <a:pPr algn="ctr"/>
            <a:endParaRPr lang="en-GB" sz="1400"/>
          </a:p>
          <a:p>
            <a:pPr algn="ctr"/>
            <a:endParaRPr lang="en-GB" sz="1400"/>
          </a:p>
          <a:p>
            <a:pPr algn="ctr"/>
            <a:endParaRPr lang="en-GB" sz="1400"/>
          </a:p>
          <a:p>
            <a:pPr algn="ctr"/>
            <a:endParaRPr lang="en-GB" sz="1400"/>
          </a:p>
          <a:p>
            <a:pPr algn="ctr"/>
            <a:endParaRPr lang="en-GB" sz="1400"/>
          </a:p>
        </p:txBody>
      </p:sp>
      <p:sp>
        <p:nvSpPr>
          <p:cNvPr id="9" name="Rectangle: Rounded Corners 8">
            <a:extLst>
              <a:ext uri="{FF2B5EF4-FFF2-40B4-BE49-F238E27FC236}">
                <a16:creationId xmlns:a16="http://schemas.microsoft.com/office/drawing/2014/main" id="{2CCEFC81-8044-50F8-9DBC-BF533C8DDB53}"/>
              </a:ext>
            </a:extLst>
          </p:cNvPr>
          <p:cNvSpPr/>
          <p:nvPr/>
        </p:nvSpPr>
        <p:spPr>
          <a:xfrm>
            <a:off x="5747797" y="2985732"/>
            <a:ext cx="2368006" cy="2491431"/>
          </a:xfrm>
          <a:prstGeom prst="round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br>
              <a:rPr lang="en-GB" sz="1400"/>
            </a:br>
            <a:r>
              <a:rPr lang="en-GB" sz="1400"/>
              <a:t>x2 </a:t>
            </a:r>
            <a:r>
              <a:rPr lang="en-GB" sz="1400" b="1"/>
              <a:t>Teacher Depth Interviews</a:t>
            </a:r>
          </a:p>
          <a:p>
            <a:pPr algn="ctr"/>
            <a:endParaRPr lang="en-GB" sz="1400"/>
          </a:p>
          <a:p>
            <a:pPr algn="ctr"/>
            <a:r>
              <a:rPr lang="en-GB" sz="1400"/>
              <a:t>30 min Teams interview</a:t>
            </a:r>
          </a:p>
          <a:p>
            <a:pPr algn="ctr"/>
            <a:endParaRPr lang="en-GB" sz="1400"/>
          </a:p>
          <a:p>
            <a:pPr algn="ctr"/>
            <a:endParaRPr lang="en-GB" sz="1400"/>
          </a:p>
          <a:p>
            <a:pPr algn="ctr"/>
            <a:endParaRPr lang="en-GB" sz="1400"/>
          </a:p>
          <a:p>
            <a:pPr algn="ctr"/>
            <a:endParaRPr lang="en-GB" sz="1400"/>
          </a:p>
          <a:p>
            <a:pPr algn="ctr"/>
            <a:endParaRPr lang="en-GB" sz="1400"/>
          </a:p>
        </p:txBody>
      </p:sp>
      <p:sp>
        <p:nvSpPr>
          <p:cNvPr id="11" name="Rectangle: Rounded Corners 10">
            <a:extLst>
              <a:ext uri="{FF2B5EF4-FFF2-40B4-BE49-F238E27FC236}">
                <a16:creationId xmlns:a16="http://schemas.microsoft.com/office/drawing/2014/main" id="{33B58E4A-9070-C3EB-A0CF-77CA70EE0C7E}"/>
              </a:ext>
            </a:extLst>
          </p:cNvPr>
          <p:cNvSpPr/>
          <p:nvPr/>
        </p:nvSpPr>
        <p:spPr>
          <a:xfrm>
            <a:off x="354591" y="1802144"/>
            <a:ext cx="7761212" cy="831552"/>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Online workshops and interviews focussed on the topic of attainment raising with the aim to collaboratively identify and assess the most appropriate activities to inform and develop Hello Future’s intervention programme.</a:t>
            </a:r>
          </a:p>
        </p:txBody>
      </p:sp>
      <p:sp>
        <p:nvSpPr>
          <p:cNvPr id="14" name="Rectangle: Rounded Corners 13">
            <a:extLst>
              <a:ext uri="{FF2B5EF4-FFF2-40B4-BE49-F238E27FC236}">
                <a16:creationId xmlns:a16="http://schemas.microsoft.com/office/drawing/2014/main" id="{3B48566A-B245-2556-0702-F39A97A8E60D}"/>
              </a:ext>
            </a:extLst>
          </p:cNvPr>
          <p:cNvSpPr/>
          <p:nvPr/>
        </p:nvSpPr>
        <p:spPr>
          <a:xfrm>
            <a:off x="271318" y="5755125"/>
            <a:ext cx="7761212" cy="380460"/>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t>Interviews / Workshops conducted in November 2022 by Sarah </a:t>
            </a:r>
            <a:r>
              <a:rPr lang="en-GB" sz="1400" dirty="0" err="1"/>
              <a:t>Dirrane</a:t>
            </a:r>
            <a:r>
              <a:rPr lang="en-GB" sz="1400" dirty="0"/>
              <a:t> and Kate Wood </a:t>
            </a:r>
          </a:p>
        </p:txBody>
      </p:sp>
      <p:sp>
        <p:nvSpPr>
          <p:cNvPr id="3" name="Footer Placeholder 1">
            <a:extLst>
              <a:ext uri="{FF2B5EF4-FFF2-40B4-BE49-F238E27FC236}">
                <a16:creationId xmlns:a16="http://schemas.microsoft.com/office/drawing/2014/main" id="{3576445F-A2C0-9E57-681B-9AAE3246ACB4}"/>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709473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Sample Detail: Students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83000"/>
            <a:extLst>
              <a:ext uri="{28A0092B-C50C-407E-A947-70E740481C1C}">
                <a14:useLocalDpi xmlns:a14="http://schemas.microsoft.com/office/drawing/2010/main"/>
              </a:ext>
            </a:extLst>
          </a:blip>
          <a:srcRect/>
          <a:stretch/>
        </p:blipFill>
        <p:spPr>
          <a:xfrm>
            <a:off x="8258175" y="1554163"/>
            <a:ext cx="3930650" cy="5065712"/>
          </a:xfrm>
        </p:spPr>
      </p:pic>
      <p:sp>
        <p:nvSpPr>
          <p:cNvPr id="7" name="Rectangle: Rounded Corners 6">
            <a:extLst>
              <a:ext uri="{FF2B5EF4-FFF2-40B4-BE49-F238E27FC236}">
                <a16:creationId xmlns:a16="http://schemas.microsoft.com/office/drawing/2014/main" id="{FE7558AA-42EE-A8B5-5558-B6D6166454AE}"/>
              </a:ext>
            </a:extLst>
          </p:cNvPr>
          <p:cNvSpPr/>
          <p:nvPr/>
        </p:nvSpPr>
        <p:spPr>
          <a:xfrm>
            <a:off x="354591" y="2822519"/>
            <a:ext cx="7761212" cy="3310426"/>
          </a:xfrm>
          <a:prstGeom prst="roundRect">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p>
          <a:p>
            <a:pPr algn="ctr"/>
            <a:r>
              <a:rPr lang="en-GB" sz="1400" b="1" dirty="0"/>
              <a:t>Learner Workshops: 19 students across the 4 sessions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200" dirty="0"/>
              <a:t>Mixture of attainment levels across the sessions: from ‘sometimes needs extra help’ to ‘tends to exceed targets’</a:t>
            </a:r>
          </a:p>
          <a:p>
            <a:pPr marL="285750" indent="-285750">
              <a:buFont typeface="Arial" panose="020B0604020202020204" pitchFamily="34" charset="0"/>
              <a:buChar char="•"/>
            </a:pPr>
            <a:r>
              <a:rPr lang="en-GB" sz="1200" dirty="0"/>
              <a:t>A number of different schools from across the region were represented</a:t>
            </a:r>
          </a:p>
          <a:p>
            <a:pPr marL="285750" indent="-285750">
              <a:buFont typeface="Arial" panose="020B0604020202020204" pitchFamily="34" charset="0"/>
              <a:buChar char="•"/>
            </a:pPr>
            <a:r>
              <a:rPr lang="en-GB" sz="1200" dirty="0"/>
              <a:t>10 parents from these children took part in the Parent workshops</a:t>
            </a:r>
          </a:p>
          <a:p>
            <a:pPr marL="285750" indent="-285750">
              <a:buFont typeface="Arial" panose="020B0604020202020204" pitchFamily="34" charset="0"/>
              <a:buChar char="•"/>
            </a:pPr>
            <a:r>
              <a:rPr lang="en-GB" sz="1200" dirty="0"/>
              <a:t>Learner need profiles (identified in Future Selves research) were represented in the groups: females, West Cumbrian, Furness</a:t>
            </a:r>
          </a:p>
          <a:p>
            <a:pPr marL="285750" indent="-285750">
              <a:buFont typeface="Arial" panose="020B0604020202020204" pitchFamily="34" charset="0"/>
              <a:buChar char="•"/>
            </a:pPr>
            <a:r>
              <a:rPr lang="en-GB" sz="1200" dirty="0"/>
              <a:t>Recruitment took account of the postcode information provided by Hello Future.</a:t>
            </a:r>
          </a:p>
          <a:p>
            <a:pPr marL="285750" indent="-285750">
              <a:buFont typeface="Arial" panose="020B0604020202020204" pitchFamily="34" charset="0"/>
              <a:buChar char="•"/>
            </a:pPr>
            <a:endParaRPr lang="en-GB" sz="1200" dirty="0"/>
          </a:p>
          <a:p>
            <a:pPr>
              <a:lnSpc>
                <a:spcPct val="150000"/>
              </a:lnSpc>
            </a:pPr>
            <a:r>
              <a:rPr lang="en-GB" sz="1200" dirty="0"/>
              <a:t>Workshops broke down as follows:</a:t>
            </a:r>
          </a:p>
          <a:p>
            <a:pPr marL="285750" indent="-285750">
              <a:lnSpc>
                <a:spcPct val="150000"/>
              </a:lnSpc>
              <a:buFont typeface="+mj-lt"/>
              <a:buAutoNum type="arabicPeriod"/>
            </a:pPr>
            <a:r>
              <a:rPr lang="en-GB" sz="1200" dirty="0"/>
              <a:t>Year 9 (6 participants): 3 male, 3 female; all White British</a:t>
            </a:r>
          </a:p>
          <a:p>
            <a:pPr marL="285750" indent="-285750">
              <a:lnSpc>
                <a:spcPct val="150000"/>
              </a:lnSpc>
              <a:buFont typeface="+mj-lt"/>
              <a:buAutoNum type="arabicPeriod"/>
            </a:pPr>
            <a:r>
              <a:rPr lang="en-GB" sz="1200" dirty="0"/>
              <a:t>Year 9/10 (5 participants): 3 female, 2 male, White British x 4 ; White British Filipino</a:t>
            </a:r>
          </a:p>
          <a:p>
            <a:pPr marL="285750" indent="-285750">
              <a:lnSpc>
                <a:spcPct val="150000"/>
              </a:lnSpc>
              <a:buFont typeface="+mj-lt"/>
              <a:buAutoNum type="arabicPeriod"/>
            </a:pPr>
            <a:r>
              <a:rPr lang="en-GB" sz="1200" dirty="0"/>
              <a:t>Year 10/11 (5 participants): 2 female; 3 male; White British x 3, Turkish Cypriot; Black British</a:t>
            </a:r>
          </a:p>
          <a:p>
            <a:pPr marL="285750" indent="-285750">
              <a:lnSpc>
                <a:spcPct val="150000"/>
              </a:lnSpc>
              <a:buFont typeface="+mj-lt"/>
              <a:buAutoNum type="arabicPeriod"/>
            </a:pPr>
            <a:r>
              <a:rPr lang="en-GB" sz="1200" dirty="0"/>
              <a:t>Year 11 (3 participants): 2 male, 1 female; All White British</a:t>
            </a:r>
          </a:p>
          <a:p>
            <a:pPr marL="285750" indent="-285750">
              <a:buFont typeface="Arial" panose="020B0604020202020204" pitchFamily="34" charset="0"/>
              <a:buChar char="•"/>
            </a:pPr>
            <a:endParaRPr lang="en-GB" sz="1200" dirty="0"/>
          </a:p>
          <a:p>
            <a:pPr marL="285750" indent="-285750">
              <a:buFont typeface="Arial" panose="020B0604020202020204" pitchFamily="34" charset="0"/>
              <a:buChar char="•"/>
            </a:pPr>
            <a:endParaRPr lang="en-GB" sz="1400" dirty="0"/>
          </a:p>
        </p:txBody>
      </p:sp>
      <p:sp>
        <p:nvSpPr>
          <p:cNvPr id="11" name="Rectangle: Rounded Corners 10">
            <a:extLst>
              <a:ext uri="{FF2B5EF4-FFF2-40B4-BE49-F238E27FC236}">
                <a16:creationId xmlns:a16="http://schemas.microsoft.com/office/drawing/2014/main" id="{33B58E4A-9070-C3EB-A0CF-77CA70EE0C7E}"/>
              </a:ext>
            </a:extLst>
          </p:cNvPr>
          <p:cNvSpPr/>
          <p:nvPr/>
        </p:nvSpPr>
        <p:spPr>
          <a:xfrm>
            <a:off x="354591" y="1802144"/>
            <a:ext cx="7761212" cy="831552"/>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t>Online workshops and interviews to collaboratively identify and assess the most appropriate attainment-raising activities to inform and develop Hello Future’s intervention programme</a:t>
            </a:r>
          </a:p>
        </p:txBody>
      </p:sp>
      <p:sp>
        <p:nvSpPr>
          <p:cNvPr id="3" name="Footer Placeholder 1">
            <a:extLst>
              <a:ext uri="{FF2B5EF4-FFF2-40B4-BE49-F238E27FC236}">
                <a16:creationId xmlns:a16="http://schemas.microsoft.com/office/drawing/2014/main" id="{34ECC8DF-3FFA-CA99-992C-55B5B06CBA9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613217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Sample Detail: Students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83000"/>
            <a:extLst>
              <a:ext uri="{28A0092B-C50C-407E-A947-70E740481C1C}">
                <a14:useLocalDpi xmlns:a14="http://schemas.microsoft.com/office/drawing/2010/main"/>
              </a:ext>
            </a:extLst>
          </a:blip>
          <a:srcRect/>
          <a:stretch/>
        </p:blipFill>
        <p:spPr>
          <a:xfrm>
            <a:off x="8258175" y="1554163"/>
            <a:ext cx="3930650" cy="5065712"/>
          </a:xfrm>
        </p:spPr>
      </p:pic>
      <p:sp>
        <p:nvSpPr>
          <p:cNvPr id="11" name="Rectangle: Rounded Corners 10">
            <a:extLst>
              <a:ext uri="{FF2B5EF4-FFF2-40B4-BE49-F238E27FC236}">
                <a16:creationId xmlns:a16="http://schemas.microsoft.com/office/drawing/2014/main" id="{33B58E4A-9070-C3EB-A0CF-77CA70EE0C7E}"/>
              </a:ext>
            </a:extLst>
          </p:cNvPr>
          <p:cNvSpPr/>
          <p:nvPr/>
        </p:nvSpPr>
        <p:spPr>
          <a:xfrm>
            <a:off x="354591" y="1802144"/>
            <a:ext cx="7761212" cy="831552"/>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t>Attainment Levels – by workshop</a:t>
            </a:r>
          </a:p>
        </p:txBody>
      </p:sp>
      <p:sp>
        <p:nvSpPr>
          <p:cNvPr id="3" name="Footer Placeholder 1">
            <a:extLst>
              <a:ext uri="{FF2B5EF4-FFF2-40B4-BE49-F238E27FC236}">
                <a16:creationId xmlns:a16="http://schemas.microsoft.com/office/drawing/2014/main" id="{34ECC8DF-3FFA-CA99-992C-55B5B06CBA9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graphicFrame>
        <p:nvGraphicFramePr>
          <p:cNvPr id="2" name="Table 3">
            <a:extLst>
              <a:ext uri="{FF2B5EF4-FFF2-40B4-BE49-F238E27FC236}">
                <a16:creationId xmlns:a16="http://schemas.microsoft.com/office/drawing/2014/main" id="{A6B941E4-DFB8-8710-50AB-82F149C55E73}"/>
              </a:ext>
            </a:extLst>
          </p:cNvPr>
          <p:cNvGraphicFramePr>
            <a:graphicFrameLocks noGrp="1"/>
          </p:cNvGraphicFramePr>
          <p:nvPr>
            <p:extLst>
              <p:ext uri="{D42A27DB-BD31-4B8C-83A1-F6EECF244321}">
                <p14:modId xmlns:p14="http://schemas.microsoft.com/office/powerpoint/2010/main" val="2553405456"/>
              </p:ext>
            </p:extLst>
          </p:nvPr>
        </p:nvGraphicFramePr>
        <p:xfrm>
          <a:off x="394362" y="2814348"/>
          <a:ext cx="7652360" cy="2616200"/>
        </p:xfrm>
        <a:graphic>
          <a:graphicData uri="http://schemas.openxmlformats.org/drawingml/2006/table">
            <a:tbl>
              <a:tblPr firstRow="1" bandRow="1">
                <a:tableStyleId>{5C22544A-7EE6-4342-B048-85BDC9FD1C3A}</a:tableStyleId>
              </a:tblPr>
              <a:tblGrid>
                <a:gridCol w="1530472">
                  <a:extLst>
                    <a:ext uri="{9D8B030D-6E8A-4147-A177-3AD203B41FA5}">
                      <a16:colId xmlns:a16="http://schemas.microsoft.com/office/drawing/2014/main" val="493861722"/>
                    </a:ext>
                  </a:extLst>
                </a:gridCol>
                <a:gridCol w="1530472">
                  <a:extLst>
                    <a:ext uri="{9D8B030D-6E8A-4147-A177-3AD203B41FA5}">
                      <a16:colId xmlns:a16="http://schemas.microsoft.com/office/drawing/2014/main" val="1125403874"/>
                    </a:ext>
                  </a:extLst>
                </a:gridCol>
                <a:gridCol w="1530472">
                  <a:extLst>
                    <a:ext uri="{9D8B030D-6E8A-4147-A177-3AD203B41FA5}">
                      <a16:colId xmlns:a16="http://schemas.microsoft.com/office/drawing/2014/main" val="528593697"/>
                    </a:ext>
                  </a:extLst>
                </a:gridCol>
                <a:gridCol w="1530472">
                  <a:extLst>
                    <a:ext uri="{9D8B030D-6E8A-4147-A177-3AD203B41FA5}">
                      <a16:colId xmlns:a16="http://schemas.microsoft.com/office/drawing/2014/main" val="416468915"/>
                    </a:ext>
                  </a:extLst>
                </a:gridCol>
                <a:gridCol w="1530472">
                  <a:extLst>
                    <a:ext uri="{9D8B030D-6E8A-4147-A177-3AD203B41FA5}">
                      <a16:colId xmlns:a16="http://schemas.microsoft.com/office/drawing/2014/main" val="903903338"/>
                    </a:ext>
                  </a:extLst>
                </a:gridCol>
              </a:tblGrid>
              <a:tr h="370840">
                <a:tc>
                  <a:txBody>
                    <a:bodyPr/>
                    <a:lstStyle/>
                    <a:p>
                      <a:endParaRPr lang="en-GB" sz="1100"/>
                    </a:p>
                  </a:txBody>
                  <a:tcPr/>
                </a:tc>
                <a:tc>
                  <a:txBody>
                    <a:bodyPr/>
                    <a:lstStyle/>
                    <a:p>
                      <a:pPr algn="ctr"/>
                      <a:r>
                        <a:rPr lang="en-GB" sz="1600" dirty="0"/>
                        <a:t>1</a:t>
                      </a:r>
                    </a:p>
                  </a:txBody>
                  <a:tcPr/>
                </a:tc>
                <a:tc>
                  <a:txBody>
                    <a:bodyPr/>
                    <a:lstStyle/>
                    <a:p>
                      <a:pPr algn="ctr"/>
                      <a:r>
                        <a:rPr lang="en-GB" sz="1600" dirty="0"/>
                        <a:t>2</a:t>
                      </a:r>
                    </a:p>
                  </a:txBody>
                  <a:tcPr/>
                </a:tc>
                <a:tc>
                  <a:txBody>
                    <a:bodyPr/>
                    <a:lstStyle/>
                    <a:p>
                      <a:pPr algn="ctr"/>
                      <a:r>
                        <a:rPr lang="en-GB" sz="1600" dirty="0"/>
                        <a:t>3</a:t>
                      </a:r>
                    </a:p>
                  </a:txBody>
                  <a:tcPr/>
                </a:tc>
                <a:tc>
                  <a:txBody>
                    <a:bodyPr/>
                    <a:lstStyle/>
                    <a:p>
                      <a:pPr algn="ctr"/>
                      <a:r>
                        <a:rPr lang="en-GB" sz="1600" dirty="0"/>
                        <a:t>4</a:t>
                      </a:r>
                    </a:p>
                  </a:txBody>
                  <a:tcPr/>
                </a:tc>
                <a:extLst>
                  <a:ext uri="{0D108BD9-81ED-4DB2-BD59-A6C34878D82A}">
                    <a16:rowId xmlns:a16="http://schemas.microsoft.com/office/drawing/2014/main" val="3668500732"/>
                  </a:ext>
                </a:extLst>
              </a:tr>
              <a:tr h="370840">
                <a:tc>
                  <a:txBody>
                    <a:bodyPr/>
                    <a:lstStyle/>
                    <a:p>
                      <a:r>
                        <a:rPr lang="en-GB" sz="1100" b="1" kern="1200" dirty="0">
                          <a:solidFill>
                            <a:schemeClr val="dk1"/>
                          </a:solidFill>
                          <a:effectLst/>
                          <a:latin typeface="+mn-lt"/>
                          <a:ea typeface="+mn-ea"/>
                          <a:cs typeface="+mn-cs"/>
                        </a:rPr>
                        <a:t>Has extra individual support</a:t>
                      </a:r>
                      <a:endParaRPr lang="en-GB" sz="1100" b="1" dirty="0"/>
                    </a:p>
                  </a:txBody>
                  <a:tcPr/>
                </a:tc>
                <a:tc>
                  <a:txBody>
                    <a:bodyPr/>
                    <a:lstStyle/>
                    <a:p>
                      <a:r>
                        <a:rPr lang="en-GB" sz="1100" dirty="0"/>
                        <a:t>x1</a:t>
                      </a:r>
                    </a:p>
                  </a:txBody>
                  <a:tcPr/>
                </a:tc>
                <a:tc>
                  <a:txBody>
                    <a:bodyPr/>
                    <a:lstStyle/>
                    <a:p>
                      <a:endParaRPr lang="en-GB" sz="1100"/>
                    </a:p>
                  </a:txBody>
                  <a:tcPr/>
                </a:tc>
                <a:tc>
                  <a:txBody>
                    <a:bodyPr/>
                    <a:lstStyle/>
                    <a:p>
                      <a:endParaRPr lang="en-GB" sz="1100"/>
                    </a:p>
                  </a:txBody>
                  <a:tcPr/>
                </a:tc>
                <a:tc>
                  <a:txBody>
                    <a:bodyPr/>
                    <a:lstStyle/>
                    <a:p>
                      <a:endParaRPr lang="en-GB" sz="1100"/>
                    </a:p>
                  </a:txBody>
                  <a:tcPr/>
                </a:tc>
                <a:extLst>
                  <a:ext uri="{0D108BD9-81ED-4DB2-BD59-A6C34878D82A}">
                    <a16:rowId xmlns:a16="http://schemas.microsoft.com/office/drawing/2014/main" val="1353981120"/>
                  </a:ext>
                </a:extLst>
              </a:tr>
              <a:tr h="370840">
                <a:tc>
                  <a:txBody>
                    <a:bodyPr/>
                    <a:lstStyle/>
                    <a:p>
                      <a:r>
                        <a:rPr lang="en-GB" sz="1100" b="1" kern="1200" dirty="0">
                          <a:solidFill>
                            <a:schemeClr val="dk1"/>
                          </a:solidFill>
                          <a:effectLst/>
                          <a:latin typeface="+mn-lt"/>
                          <a:ea typeface="+mn-ea"/>
                          <a:cs typeface="+mn-cs"/>
                        </a:rPr>
                        <a:t>Has extra individual support but meets targets</a:t>
                      </a:r>
                      <a:endParaRPr lang="en-GB" sz="1100" b="1" dirty="0"/>
                    </a:p>
                  </a:txBody>
                  <a:tcPr/>
                </a:tc>
                <a:tc>
                  <a:txBody>
                    <a:bodyPr/>
                    <a:lstStyle/>
                    <a:p>
                      <a:r>
                        <a:rPr lang="en-GB" sz="1100" dirty="0"/>
                        <a:t>x1</a:t>
                      </a:r>
                    </a:p>
                  </a:txBody>
                  <a:tcPr/>
                </a:tc>
                <a:tc>
                  <a:txBody>
                    <a:bodyPr/>
                    <a:lstStyle/>
                    <a:p>
                      <a:endParaRPr lang="en-GB" sz="1100"/>
                    </a:p>
                  </a:txBody>
                  <a:tcPr/>
                </a:tc>
                <a:tc>
                  <a:txBody>
                    <a:bodyPr/>
                    <a:lstStyle/>
                    <a:p>
                      <a:r>
                        <a:rPr lang="en-GB" sz="1100" dirty="0"/>
                        <a:t>x1</a:t>
                      </a:r>
                    </a:p>
                  </a:txBody>
                  <a:tcPr/>
                </a:tc>
                <a:tc>
                  <a:txBody>
                    <a:bodyPr/>
                    <a:lstStyle/>
                    <a:p>
                      <a:r>
                        <a:rPr lang="en-GB" sz="1100" dirty="0"/>
                        <a:t>x2</a:t>
                      </a:r>
                    </a:p>
                  </a:txBody>
                  <a:tcPr/>
                </a:tc>
                <a:extLst>
                  <a:ext uri="{0D108BD9-81ED-4DB2-BD59-A6C34878D82A}">
                    <a16:rowId xmlns:a16="http://schemas.microsoft.com/office/drawing/2014/main" val="1886031610"/>
                  </a:ext>
                </a:extLst>
              </a:tr>
              <a:tr h="370840">
                <a:tc>
                  <a:txBody>
                    <a:bodyPr/>
                    <a:lstStyle/>
                    <a:p>
                      <a:r>
                        <a:rPr lang="en-GB" sz="1100" b="1" kern="1200" dirty="0">
                          <a:solidFill>
                            <a:schemeClr val="dk1"/>
                          </a:solidFill>
                          <a:effectLst/>
                          <a:latin typeface="+mn-lt"/>
                          <a:ea typeface="+mn-ea"/>
                          <a:cs typeface="+mn-cs"/>
                        </a:rPr>
                        <a:t>Tends to meet targets</a:t>
                      </a:r>
                      <a:endParaRPr lang="en-GB" sz="1100" b="1" dirty="0"/>
                    </a:p>
                  </a:txBody>
                  <a:tcPr/>
                </a:tc>
                <a:tc>
                  <a:txBody>
                    <a:bodyPr/>
                    <a:lstStyle/>
                    <a:p>
                      <a:r>
                        <a:rPr lang="en-GB" sz="1100" dirty="0"/>
                        <a:t>x2</a:t>
                      </a:r>
                    </a:p>
                  </a:txBody>
                  <a:tcPr/>
                </a:tc>
                <a:tc>
                  <a:txBody>
                    <a:bodyPr/>
                    <a:lstStyle/>
                    <a:p>
                      <a:endParaRPr lang="en-GB" sz="1100"/>
                    </a:p>
                  </a:txBody>
                  <a:tcPr/>
                </a:tc>
                <a:tc>
                  <a:txBody>
                    <a:bodyPr/>
                    <a:lstStyle/>
                    <a:p>
                      <a:endParaRPr lang="en-GB" sz="1100"/>
                    </a:p>
                  </a:txBody>
                  <a:tcPr/>
                </a:tc>
                <a:tc>
                  <a:txBody>
                    <a:bodyPr/>
                    <a:lstStyle/>
                    <a:p>
                      <a:endParaRPr lang="en-GB" sz="1100"/>
                    </a:p>
                  </a:txBody>
                  <a:tcPr/>
                </a:tc>
                <a:extLst>
                  <a:ext uri="{0D108BD9-81ED-4DB2-BD59-A6C34878D82A}">
                    <a16:rowId xmlns:a16="http://schemas.microsoft.com/office/drawing/2014/main" val="1457515014"/>
                  </a:ext>
                </a:extLst>
              </a:tr>
              <a:tr h="370840">
                <a:tc>
                  <a:txBody>
                    <a:bodyPr/>
                    <a:lstStyle/>
                    <a:p>
                      <a:r>
                        <a:rPr lang="en-GB" sz="1100" b="1" dirty="0"/>
                        <a:t>Consistently meets targets</a:t>
                      </a:r>
                    </a:p>
                  </a:txBody>
                  <a:tcPr/>
                </a:tc>
                <a:tc>
                  <a:txBody>
                    <a:bodyPr/>
                    <a:lstStyle/>
                    <a:p>
                      <a:endParaRPr lang="en-GB" sz="1100" dirty="0"/>
                    </a:p>
                  </a:txBody>
                  <a:tcPr/>
                </a:tc>
                <a:tc>
                  <a:txBody>
                    <a:bodyPr/>
                    <a:lstStyle/>
                    <a:p>
                      <a:r>
                        <a:rPr lang="en-GB" sz="1100" dirty="0"/>
                        <a:t>x1</a:t>
                      </a:r>
                    </a:p>
                  </a:txBody>
                  <a:tcPr/>
                </a:tc>
                <a:tc>
                  <a:txBody>
                    <a:bodyPr/>
                    <a:lstStyle/>
                    <a:p>
                      <a:endParaRPr lang="en-GB" sz="1100"/>
                    </a:p>
                  </a:txBody>
                  <a:tcPr/>
                </a:tc>
                <a:tc>
                  <a:txBody>
                    <a:bodyPr/>
                    <a:lstStyle/>
                    <a:p>
                      <a:r>
                        <a:rPr lang="en-GB" sz="1100" dirty="0"/>
                        <a:t>x2</a:t>
                      </a:r>
                    </a:p>
                  </a:txBody>
                  <a:tcPr/>
                </a:tc>
                <a:extLst>
                  <a:ext uri="{0D108BD9-81ED-4DB2-BD59-A6C34878D82A}">
                    <a16:rowId xmlns:a16="http://schemas.microsoft.com/office/drawing/2014/main" val="4141011761"/>
                  </a:ext>
                </a:extLst>
              </a:tr>
              <a:tr h="370840">
                <a:tc>
                  <a:txBody>
                    <a:bodyPr/>
                    <a:lstStyle/>
                    <a:p>
                      <a:r>
                        <a:rPr lang="en-GB" sz="1100" b="1" kern="1200" dirty="0">
                          <a:solidFill>
                            <a:schemeClr val="dk1"/>
                          </a:solidFill>
                          <a:effectLst/>
                          <a:latin typeface="+mn-lt"/>
                          <a:ea typeface="+mn-ea"/>
                          <a:cs typeface="+mn-cs"/>
                        </a:rPr>
                        <a:t>Tends to exceed targets</a:t>
                      </a:r>
                      <a:endParaRPr lang="en-GB" sz="1100" b="1" dirty="0"/>
                    </a:p>
                  </a:txBody>
                  <a:tcPr/>
                </a:tc>
                <a:tc>
                  <a:txBody>
                    <a:bodyPr/>
                    <a:lstStyle/>
                    <a:p>
                      <a:r>
                        <a:rPr lang="en-GB" sz="1100" dirty="0"/>
                        <a:t>x1</a:t>
                      </a:r>
                    </a:p>
                  </a:txBody>
                  <a:tcPr/>
                </a:tc>
                <a:tc>
                  <a:txBody>
                    <a:bodyPr/>
                    <a:lstStyle/>
                    <a:p>
                      <a:r>
                        <a:rPr lang="en-GB" sz="1100" dirty="0"/>
                        <a:t>x4</a:t>
                      </a:r>
                    </a:p>
                  </a:txBody>
                  <a:tcPr/>
                </a:tc>
                <a:tc>
                  <a:txBody>
                    <a:bodyPr/>
                    <a:lstStyle/>
                    <a:p>
                      <a:r>
                        <a:rPr lang="en-GB" sz="1100" dirty="0"/>
                        <a:t>x2</a:t>
                      </a:r>
                    </a:p>
                  </a:txBody>
                  <a:tcPr/>
                </a:tc>
                <a:tc>
                  <a:txBody>
                    <a:bodyPr/>
                    <a:lstStyle/>
                    <a:p>
                      <a:r>
                        <a:rPr lang="en-GB" sz="1100" dirty="0"/>
                        <a:t>x1</a:t>
                      </a:r>
                    </a:p>
                  </a:txBody>
                  <a:tcPr/>
                </a:tc>
                <a:extLst>
                  <a:ext uri="{0D108BD9-81ED-4DB2-BD59-A6C34878D82A}">
                    <a16:rowId xmlns:a16="http://schemas.microsoft.com/office/drawing/2014/main" val="2271444822"/>
                  </a:ext>
                </a:extLst>
              </a:tr>
            </a:tbl>
          </a:graphicData>
        </a:graphic>
      </p:graphicFrame>
    </p:spTree>
    <p:extLst>
      <p:ext uri="{BB962C8B-B14F-4D97-AF65-F5344CB8AC3E}">
        <p14:creationId xmlns:p14="http://schemas.microsoft.com/office/powerpoint/2010/main" val="2681985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Sample Detail: Students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6000"/>
            <a:extLst>
              <a:ext uri="{28A0092B-C50C-407E-A947-70E740481C1C}">
                <a14:useLocalDpi xmlns:a14="http://schemas.microsoft.com/office/drawing/2010/main"/>
              </a:ext>
            </a:extLst>
          </a:blip>
          <a:srcRect/>
          <a:stretch/>
        </p:blipFill>
        <p:spPr>
          <a:xfrm>
            <a:off x="8258175" y="1554163"/>
            <a:ext cx="3930650" cy="5065712"/>
          </a:xfrm>
        </p:spPr>
      </p:pic>
      <p:sp>
        <p:nvSpPr>
          <p:cNvPr id="11" name="Rectangle: Rounded Corners 10">
            <a:extLst>
              <a:ext uri="{FF2B5EF4-FFF2-40B4-BE49-F238E27FC236}">
                <a16:creationId xmlns:a16="http://schemas.microsoft.com/office/drawing/2014/main" id="{33B58E4A-9070-C3EB-A0CF-77CA70EE0C7E}"/>
              </a:ext>
            </a:extLst>
          </p:cNvPr>
          <p:cNvSpPr/>
          <p:nvPr/>
        </p:nvSpPr>
        <p:spPr>
          <a:xfrm>
            <a:off x="354591" y="1802144"/>
            <a:ext cx="7754936" cy="479238"/>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a:t>Additional Recruitment Information</a:t>
            </a:r>
          </a:p>
        </p:txBody>
      </p:sp>
      <p:sp>
        <p:nvSpPr>
          <p:cNvPr id="4" name="TextBox 3">
            <a:extLst>
              <a:ext uri="{FF2B5EF4-FFF2-40B4-BE49-F238E27FC236}">
                <a16:creationId xmlns:a16="http://schemas.microsoft.com/office/drawing/2014/main" id="{0B9E84EA-DFD1-C9FA-A11D-8A00DBF168B5}"/>
              </a:ext>
            </a:extLst>
          </p:cNvPr>
          <p:cNvSpPr txBox="1"/>
          <p:nvPr/>
        </p:nvSpPr>
        <p:spPr>
          <a:xfrm>
            <a:off x="482599" y="2455674"/>
            <a:ext cx="7445249" cy="3231654"/>
          </a:xfrm>
          <a:prstGeom prst="rect">
            <a:avLst/>
          </a:prstGeom>
          <a:noFill/>
        </p:spPr>
        <p:txBody>
          <a:bodyPr wrap="square">
            <a:spAutoFit/>
          </a:bodyPr>
          <a:lstStyle/>
          <a:p>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Criteria for all:</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Even split, male and female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Must</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 have representation from each of the regions within Cumbria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West Cumbria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Furness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Carlisle &amp; Eden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Ethnicity, natural fall out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Socio economic status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All to fit the postcodes and schools that Hello Future have provided </a:t>
            </a:r>
          </a:p>
          <a:p>
            <a:pPr marL="742950" lvl="1" indent="-285750">
              <a:buFont typeface="Courier New" panose="02070309020205020404" pitchFamily="49" charset="0"/>
              <a:buChar char="o"/>
            </a:pPr>
            <a:r>
              <a:rPr lang="en-GB" sz="1200" dirty="0">
                <a:latin typeface="Calibri" panose="020F0502020204030204" pitchFamily="34" charset="0"/>
                <a:ea typeface="Calibri" panose="020F0502020204030204" pitchFamily="34" charset="0"/>
              </a:rPr>
              <a:t>T</a:t>
            </a:r>
            <a:r>
              <a:rPr lang="en-GB" sz="1200" dirty="0">
                <a:effectLst/>
                <a:latin typeface="Calibri" panose="020F0502020204030204" pitchFamily="34" charset="0"/>
                <a:ea typeface="Calibri" panose="020F0502020204030204" pitchFamily="34" charset="0"/>
              </a:rPr>
              <a:t>he postcode tool was used to identify wards in the relevant regions to ensure a mix of schools identified as ‘attainment raising’ were included</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School years 9, 10 and 11 </a:t>
            </a:r>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must</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 have representation from each year group</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Need to represent the </a:t>
            </a:r>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learner needs profiles </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across the sessions, flagging: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Females (9 recruits)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West Cumbria (3 recruits) / Furness (3 recruits)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Cumbria (full sample)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err="1">
                <a:effectLst/>
                <a:latin typeface="Calibri Light" panose="020F0302020204030204" pitchFamily="34" charset="0"/>
                <a:ea typeface="Calibri" panose="020F0502020204030204" pitchFamily="34" charset="0"/>
                <a:cs typeface="Times New Roman" panose="02020603050405020304" pitchFamily="18" charset="0"/>
              </a:rPr>
              <a:t>Yrs</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 9-11 West Cumbria (3 recruits)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Footer Placeholder 1">
            <a:extLst>
              <a:ext uri="{FF2B5EF4-FFF2-40B4-BE49-F238E27FC236}">
                <a16:creationId xmlns:a16="http://schemas.microsoft.com/office/drawing/2014/main" id="{E7729246-0204-75AD-FB2D-E8E902656E7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601715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Sample Detail: Parents / Teachers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83000"/>
            <a:extLst>
              <a:ext uri="{28A0092B-C50C-407E-A947-70E740481C1C}">
                <a14:useLocalDpi xmlns:a14="http://schemas.microsoft.com/office/drawing/2010/main"/>
              </a:ext>
            </a:extLst>
          </a:blip>
          <a:srcRect/>
          <a:stretch/>
        </p:blipFill>
        <p:spPr>
          <a:xfrm>
            <a:off x="8258175" y="1554163"/>
            <a:ext cx="3930650" cy="5065712"/>
          </a:xfrm>
        </p:spPr>
      </p:pic>
      <p:sp>
        <p:nvSpPr>
          <p:cNvPr id="7" name="Rectangle: Rounded Corners 6">
            <a:extLst>
              <a:ext uri="{FF2B5EF4-FFF2-40B4-BE49-F238E27FC236}">
                <a16:creationId xmlns:a16="http://schemas.microsoft.com/office/drawing/2014/main" id="{FE7558AA-42EE-A8B5-5558-B6D6166454AE}"/>
              </a:ext>
            </a:extLst>
          </p:cNvPr>
          <p:cNvSpPr/>
          <p:nvPr/>
        </p:nvSpPr>
        <p:spPr>
          <a:xfrm>
            <a:off x="354591" y="2755679"/>
            <a:ext cx="7761212" cy="1947251"/>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en-GB" sz="1200" b="1"/>
              <a:t>PARENTS: 13 participants across two sessions</a:t>
            </a:r>
          </a:p>
          <a:p>
            <a:pPr marL="285750" indent="-285750">
              <a:lnSpc>
                <a:spcPct val="150000"/>
              </a:lnSpc>
              <a:buFont typeface="Arial" panose="020B0604020202020204" pitchFamily="34" charset="0"/>
              <a:buChar char="•"/>
            </a:pPr>
            <a:r>
              <a:rPr lang="en-GB" sz="1200"/>
              <a:t>10/13 were parents of children who took part in the student workshops</a:t>
            </a:r>
          </a:p>
          <a:p>
            <a:pPr marL="285750" indent="-285750">
              <a:lnSpc>
                <a:spcPct val="150000"/>
              </a:lnSpc>
              <a:buFont typeface="Arial" panose="020B0604020202020204" pitchFamily="34" charset="0"/>
              <a:buChar char="•"/>
            </a:pPr>
            <a:r>
              <a:rPr lang="en-GB" sz="1200"/>
              <a:t>Mixture of attainment levels of children across the sessions: from ‘sometimes needs extra help’ to ‘tends to exceed targets’</a:t>
            </a:r>
          </a:p>
          <a:p>
            <a:pPr marL="285750" indent="-285750">
              <a:lnSpc>
                <a:spcPct val="150000"/>
              </a:lnSpc>
              <a:buFont typeface="Arial" panose="020B0604020202020204" pitchFamily="34" charset="0"/>
              <a:buChar char="•"/>
            </a:pPr>
            <a:r>
              <a:rPr lang="en-GB" sz="1200"/>
              <a:t>A number of different schools represented from across Cumbria</a:t>
            </a:r>
          </a:p>
          <a:p>
            <a:pPr marL="285750" indent="-285750">
              <a:lnSpc>
                <a:spcPct val="150000"/>
              </a:lnSpc>
              <a:buFont typeface="Arial" panose="020B0604020202020204" pitchFamily="34" charset="0"/>
              <a:buChar char="•"/>
            </a:pPr>
            <a:r>
              <a:rPr lang="en-GB" sz="1200"/>
              <a:t>All parents were White British</a:t>
            </a:r>
          </a:p>
        </p:txBody>
      </p:sp>
      <p:sp>
        <p:nvSpPr>
          <p:cNvPr id="11" name="Rectangle: Rounded Corners 10">
            <a:extLst>
              <a:ext uri="{FF2B5EF4-FFF2-40B4-BE49-F238E27FC236}">
                <a16:creationId xmlns:a16="http://schemas.microsoft.com/office/drawing/2014/main" id="{33B58E4A-9070-C3EB-A0CF-77CA70EE0C7E}"/>
              </a:ext>
            </a:extLst>
          </p:cNvPr>
          <p:cNvSpPr/>
          <p:nvPr/>
        </p:nvSpPr>
        <p:spPr>
          <a:xfrm>
            <a:off x="354591" y="1781035"/>
            <a:ext cx="7761212" cy="710147"/>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Online workshops and interviews to collaboratively identify and assess the most appropriate attainment-raising activities to inform and develop Hello Future’s intervention programme</a:t>
            </a:r>
          </a:p>
        </p:txBody>
      </p:sp>
      <p:sp>
        <p:nvSpPr>
          <p:cNvPr id="3" name="Rectangle: Rounded Corners 2">
            <a:extLst>
              <a:ext uri="{FF2B5EF4-FFF2-40B4-BE49-F238E27FC236}">
                <a16:creationId xmlns:a16="http://schemas.microsoft.com/office/drawing/2014/main" id="{43325C38-0EF8-9A99-E0C2-1F8C342D0296}"/>
              </a:ext>
            </a:extLst>
          </p:cNvPr>
          <p:cNvSpPr/>
          <p:nvPr/>
        </p:nvSpPr>
        <p:spPr>
          <a:xfrm>
            <a:off x="354591" y="4967427"/>
            <a:ext cx="7761212" cy="1252620"/>
          </a:xfrm>
          <a:prstGeom prst="round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r>
              <a:rPr lang="en-GB" sz="1200" b="1"/>
              <a:t>TEACHERS: 2 participants</a:t>
            </a:r>
          </a:p>
          <a:p>
            <a:pPr marL="285750" indent="-285750">
              <a:lnSpc>
                <a:spcPct val="150000"/>
              </a:lnSpc>
              <a:buFont typeface="Arial" panose="020B0604020202020204" pitchFamily="34" charset="0"/>
              <a:buChar char="•"/>
            </a:pPr>
            <a:r>
              <a:rPr lang="en-GB" sz="1200"/>
              <a:t>Deputy Head </a:t>
            </a:r>
          </a:p>
          <a:p>
            <a:pPr marL="285750" indent="-285750">
              <a:lnSpc>
                <a:spcPct val="150000"/>
              </a:lnSpc>
              <a:buFont typeface="Arial" panose="020B0604020202020204" pitchFamily="34" charset="0"/>
              <a:buChar char="•"/>
            </a:pPr>
            <a:r>
              <a:rPr lang="en-GB" sz="1200"/>
              <a:t>Personal Development Teacher and Drama Teacher</a:t>
            </a:r>
          </a:p>
          <a:p>
            <a:pPr marL="285750" indent="-285750">
              <a:lnSpc>
                <a:spcPct val="150000"/>
              </a:lnSpc>
              <a:buFont typeface="Arial" panose="020B0604020202020204" pitchFamily="34" charset="0"/>
              <a:buChar char="•"/>
            </a:pPr>
            <a:r>
              <a:rPr lang="en-GB" sz="1200"/>
              <a:t>Both were recruited by Hello Future to take part in the research </a:t>
            </a:r>
          </a:p>
        </p:txBody>
      </p:sp>
      <p:sp>
        <p:nvSpPr>
          <p:cNvPr id="4" name="Footer Placeholder 1">
            <a:extLst>
              <a:ext uri="{FF2B5EF4-FFF2-40B4-BE49-F238E27FC236}">
                <a16:creationId xmlns:a16="http://schemas.microsoft.com/office/drawing/2014/main" id="{AED7BAF4-01F9-F32B-37A1-F81921E05692}"/>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689696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Sample Detail: Parents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2000"/>
            <a:extLst>
              <a:ext uri="{28A0092B-C50C-407E-A947-70E740481C1C}">
                <a14:useLocalDpi xmlns:a14="http://schemas.microsoft.com/office/drawing/2010/main"/>
              </a:ext>
            </a:extLst>
          </a:blip>
          <a:srcRect/>
          <a:stretch/>
        </p:blipFill>
        <p:spPr>
          <a:xfrm>
            <a:off x="8258175" y="1554163"/>
            <a:ext cx="3930650" cy="5065712"/>
          </a:xfrm>
        </p:spPr>
      </p:pic>
      <p:sp>
        <p:nvSpPr>
          <p:cNvPr id="11" name="Rectangle: Rounded Corners 10">
            <a:extLst>
              <a:ext uri="{FF2B5EF4-FFF2-40B4-BE49-F238E27FC236}">
                <a16:creationId xmlns:a16="http://schemas.microsoft.com/office/drawing/2014/main" id="{33B58E4A-9070-C3EB-A0CF-77CA70EE0C7E}"/>
              </a:ext>
            </a:extLst>
          </p:cNvPr>
          <p:cNvSpPr/>
          <p:nvPr/>
        </p:nvSpPr>
        <p:spPr>
          <a:xfrm>
            <a:off x="354591" y="1802144"/>
            <a:ext cx="7754936" cy="479238"/>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a:t>Additional Recruitment Information</a:t>
            </a:r>
          </a:p>
        </p:txBody>
      </p:sp>
      <p:sp>
        <p:nvSpPr>
          <p:cNvPr id="4" name="TextBox 3">
            <a:extLst>
              <a:ext uri="{FF2B5EF4-FFF2-40B4-BE49-F238E27FC236}">
                <a16:creationId xmlns:a16="http://schemas.microsoft.com/office/drawing/2014/main" id="{0B9E84EA-DFD1-C9FA-A11D-8A00DBF168B5}"/>
              </a:ext>
            </a:extLst>
          </p:cNvPr>
          <p:cNvSpPr txBox="1"/>
          <p:nvPr/>
        </p:nvSpPr>
        <p:spPr>
          <a:xfrm>
            <a:off x="482599" y="2455674"/>
            <a:ext cx="7626927" cy="3785652"/>
          </a:xfrm>
          <a:prstGeom prst="rect">
            <a:avLst/>
          </a:prstGeom>
          <a:noFill/>
        </p:spPr>
        <p:txBody>
          <a:bodyPr wrap="square">
            <a:spAutoFit/>
          </a:bodyPr>
          <a:lstStyle/>
          <a:p>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Criteria for all:</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To be parents of student/s who are attending compulsory education in either years’ 9, 10 and 11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Even split, male and female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Must</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 have representation from each of the regions within Cumbria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West Cumbria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Furness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Carlisle &amp; Eden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Ethnicity, natural fall out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Socio economic status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All to fit the postcodes and schools that Hello Future provided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GB" sz="1200" dirty="0">
                <a:effectLst/>
                <a:latin typeface="Calibri Light" panose="020F0302020204030204" pitchFamily="34" charset="0"/>
                <a:ea typeface="Calibri" panose="020F0502020204030204" pitchFamily="34" charset="0"/>
                <a:cs typeface="Times New Roman" panose="02020603050405020304" pitchFamily="18" charset="0"/>
              </a:rPr>
              <a:t>Recruiter to capture parents’ perspective on higher education and level of involvement with their child/</a:t>
            </a:r>
            <a:r>
              <a:rPr lang="en-GB" sz="1200" dirty="0" err="1">
                <a:effectLst/>
                <a:latin typeface="Calibri Light" panose="020F0302020204030204" pitchFamily="34" charset="0"/>
                <a:ea typeface="Calibri" panose="020F0502020204030204" pitchFamily="34" charset="0"/>
                <a:cs typeface="Times New Roman" panose="02020603050405020304" pitchFamily="18" charset="0"/>
              </a:rPr>
              <a:t>rens</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 future decision making (recruit a mix of engagement).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Light" panose="020F0302020204030204" pitchFamily="34" charset="0"/>
                <a:ea typeface="Calibri" panose="020F0502020204030204" pitchFamily="34" charset="0"/>
                <a:cs typeface="Times New Roman" panose="02020603050405020304" pitchFamily="18" charset="0"/>
              </a:rPr>
              <a:t> </a:t>
            </a:r>
          </a:p>
          <a:p>
            <a:endParaRPr lang="en-GB" sz="1200" dirty="0">
              <a:latin typeface="Calibri Light" panose="020F0302020204030204" pitchFamily="34" charset="0"/>
              <a:ea typeface="Calibri" panose="020F0502020204030204" pitchFamily="34" charset="0"/>
              <a:cs typeface="Times New Roman" panose="02020603050405020304" pitchFamily="18" charset="0"/>
            </a:endParaRPr>
          </a:p>
          <a:p>
            <a:r>
              <a:rPr lang="en-GB" sz="1200" b="1" dirty="0">
                <a:effectLst/>
                <a:latin typeface="Calibri Light" panose="020F0302020204030204" pitchFamily="34" charset="0"/>
                <a:ea typeface="Calibri" panose="020F0502020204030204" pitchFamily="34" charset="0"/>
                <a:cs typeface="Times New Roman" panose="02020603050405020304" pitchFamily="18" charset="0"/>
              </a:rPr>
              <a:t>Workshop 1: </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Mix of student ages and attainment levels, mix of schools, mix of daughters and sons. 7 respondents. 6 respondents had children taking part in the student sessions (8 children in total)</a:t>
            </a:r>
          </a:p>
          <a:p>
            <a:endParaRPr lang="en-GB" sz="1200" dirty="0">
              <a:effectLst/>
              <a:latin typeface="Calibri Light" panose="020F0302020204030204" pitchFamily="34" charset="0"/>
              <a:ea typeface="Calibri" panose="020F0502020204030204" pitchFamily="34" charset="0"/>
              <a:cs typeface="Times New Roman" panose="02020603050405020304" pitchFamily="18" charset="0"/>
            </a:endParaRPr>
          </a:p>
          <a:p>
            <a:r>
              <a:rPr lang="en-GB" sz="1200" b="1" dirty="0">
                <a:latin typeface="Calibri Light" panose="020F0302020204030204" pitchFamily="34" charset="0"/>
                <a:ea typeface="Calibri" panose="020F0502020204030204" pitchFamily="34" charset="0"/>
                <a:cs typeface="Times New Roman" panose="02020603050405020304" pitchFamily="18" charset="0"/>
              </a:rPr>
              <a:t>Workshop 2: </a:t>
            </a:r>
            <a:r>
              <a:rPr lang="en-GB" sz="1200" dirty="0">
                <a:effectLst/>
                <a:latin typeface="Calibri Light" panose="020F0302020204030204" pitchFamily="34" charset="0"/>
                <a:ea typeface="Calibri" panose="020F0502020204030204" pitchFamily="34" charset="0"/>
                <a:cs typeface="Times New Roman" panose="02020603050405020304" pitchFamily="18" charset="0"/>
              </a:rPr>
              <a:t>Mix of student ages and attainment levels, mix of schools, mix of daughters and sons. </a:t>
            </a:r>
            <a:r>
              <a:rPr lang="en-GB" sz="1200" dirty="0">
                <a:latin typeface="Calibri Light" panose="020F0302020204030204" pitchFamily="34" charset="0"/>
                <a:ea typeface="Calibri" panose="020F0502020204030204" pitchFamily="34" charset="0"/>
                <a:cs typeface="Times New Roman" panose="02020603050405020304" pitchFamily="18" charset="0"/>
              </a:rPr>
              <a:t>6 respondents. 4 respondents had children taking part in the student sessions (6 children in total)</a:t>
            </a:r>
            <a:endParaRPr lang="en-GB" sz="1200" dirty="0">
              <a:effectLst/>
              <a:latin typeface="Calibri Light" panose="020F0302020204030204" pitchFamily="34" charset="0"/>
              <a:ea typeface="Calibri" panose="020F0502020204030204" pitchFamily="34" charset="0"/>
              <a:cs typeface="Times New Roman" panose="02020603050405020304" pitchFamily="18" charset="0"/>
            </a:endParaRP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Footer Placeholder 1">
            <a:extLst>
              <a:ext uri="{FF2B5EF4-FFF2-40B4-BE49-F238E27FC236}">
                <a16:creationId xmlns:a16="http://schemas.microsoft.com/office/drawing/2014/main" id="{2CE52841-2846-6B48-8153-83E4A45B1889}"/>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082865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890391"/>
            <a:ext cx="4516232" cy="1077218"/>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KEY INSIGHTS &amp; TAKE OUTS</a:t>
            </a:r>
          </a:p>
        </p:txBody>
      </p:sp>
    </p:spTree>
    <p:extLst>
      <p:ext uri="{BB962C8B-B14F-4D97-AF65-F5344CB8AC3E}">
        <p14:creationId xmlns:p14="http://schemas.microsoft.com/office/powerpoint/2010/main" val="209852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1777088"/>
            <a:ext cx="7986857" cy="4642296"/>
          </a:xfrm>
          <a:prstGeom prst="rect">
            <a:avLst/>
          </a:prstGeom>
          <a:noFill/>
        </p:spPr>
        <p:txBody>
          <a:bodyPr wrap="square" rtlCol="0">
            <a:spAutoFit/>
          </a:bodyPr>
          <a:lstStyle/>
          <a:p>
            <a:pPr>
              <a:spcAft>
                <a:spcPts val="1000"/>
              </a:spcAft>
            </a:pPr>
            <a:endParaRPr lang="en-GB" sz="1200"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This student demographic has </a:t>
            </a:r>
            <a:r>
              <a:rPr lang="en-GB" sz="1200" b="1" dirty="0">
                <a:solidFill>
                  <a:prstClr val="black"/>
                </a:solidFill>
                <a:latin typeface="+mj-lt"/>
                <a:cs typeface="Calibri Light" panose="020F0302020204030204" pitchFamily="34" charset="0"/>
              </a:rPr>
              <a:t>many unmet needs which Hello Future could potentially intervene and assist with.</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 needs fall into a number of different areas: </a:t>
            </a:r>
          </a:p>
          <a:p>
            <a:pPr marL="628650" lvl="1" indent="-1714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subject specific assistance (</a:t>
            </a:r>
            <a:r>
              <a:rPr lang="en-GB" sz="1200" dirty="0">
                <a:solidFill>
                  <a:prstClr val="black"/>
                </a:solidFill>
                <a:latin typeface="+mj-lt"/>
                <a:cs typeface="Calibri Light" panose="020F0302020204030204" pitchFamily="34" charset="0"/>
              </a:rPr>
              <a:t>especially core subjects/Maths/Science)</a:t>
            </a:r>
          </a:p>
          <a:p>
            <a:pPr marL="628650" lvl="1" indent="-1714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skills development </a:t>
            </a:r>
            <a:r>
              <a:rPr lang="en-GB" sz="1200" dirty="0">
                <a:solidFill>
                  <a:prstClr val="black"/>
                </a:solidFill>
                <a:latin typeface="+mj-lt"/>
                <a:cs typeface="Calibri Light" panose="020F0302020204030204" pitchFamily="34" charset="0"/>
              </a:rPr>
              <a:t>(confidence, communication, understanding how to study/revise/prepare for exams)</a:t>
            </a:r>
          </a:p>
          <a:p>
            <a:pPr marL="628650" lvl="1" indent="-1714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information and inspiration </a:t>
            </a:r>
            <a:r>
              <a:rPr lang="en-GB" sz="1200" dirty="0">
                <a:solidFill>
                  <a:prstClr val="black"/>
                </a:solidFill>
                <a:latin typeface="+mj-lt"/>
                <a:cs typeface="Calibri Light" panose="020F0302020204030204" pitchFamily="34" charset="0"/>
              </a:rPr>
              <a:t>with regard to FE and HE.</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It appears that there are many school-based interventions focused on attainment raising in year 11 for core subjects </a:t>
            </a:r>
            <a:r>
              <a:rPr lang="en-GB" sz="1200" b="1" dirty="0">
                <a:solidFill>
                  <a:prstClr val="black"/>
                </a:solidFill>
                <a:latin typeface="+mj-lt"/>
                <a:cs typeface="Calibri Light" panose="020F0302020204030204" pitchFamily="34" charset="0"/>
              </a:rPr>
              <a:t>but fewer interventions for earlier years and for skills development</a:t>
            </a:r>
            <a:r>
              <a:rPr lang="en-GB" sz="1200" dirty="0">
                <a:solidFill>
                  <a:prstClr val="black"/>
                </a:solidFill>
                <a:latin typeface="+mj-lt"/>
                <a:cs typeface="Calibri Light" panose="020F0302020204030204" pitchFamily="34" charset="0"/>
              </a:rPr>
              <a:t>. Schools appear to </a:t>
            </a:r>
            <a:r>
              <a:rPr lang="en-GB" sz="1200" b="1" dirty="0">
                <a:solidFill>
                  <a:prstClr val="black"/>
                </a:solidFill>
                <a:latin typeface="+mj-lt"/>
                <a:cs typeface="Calibri Light" panose="020F0302020204030204" pitchFamily="34" charset="0"/>
              </a:rPr>
              <a:t>try and assist with information and inspiration for FE/HE </a:t>
            </a:r>
            <a:r>
              <a:rPr lang="en-GB" sz="1200" dirty="0">
                <a:solidFill>
                  <a:prstClr val="black"/>
                </a:solidFill>
                <a:latin typeface="+mj-lt"/>
                <a:cs typeface="Calibri Light" panose="020F0302020204030204" pitchFamily="34" charset="0"/>
              </a:rPr>
              <a:t>but it feels relatively ‘light touch’ and has a </a:t>
            </a:r>
            <a:r>
              <a:rPr lang="en-GB" sz="1200" b="1" dirty="0">
                <a:solidFill>
                  <a:prstClr val="black"/>
                </a:solidFill>
                <a:latin typeface="+mj-lt"/>
                <a:cs typeface="Calibri Light" panose="020F0302020204030204" pitchFamily="34" charset="0"/>
              </a:rPr>
              <a:t>limited impact on students. </a:t>
            </a:r>
          </a:p>
          <a:p>
            <a:pPr marL="171450" indent="-171450">
              <a:spcAft>
                <a:spcPts val="1000"/>
              </a:spcAft>
              <a:buFont typeface="Arial" panose="020B0604020202020204" pitchFamily="34" charset="0"/>
              <a:buChar char="•"/>
            </a:pPr>
            <a:endParaRPr lang="en-GB" sz="1200" b="1"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endParaRPr lang="en-GB" sz="1200" b="1"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Parents</a:t>
            </a:r>
            <a:r>
              <a:rPr lang="en-GB" sz="1200" dirty="0">
                <a:solidFill>
                  <a:prstClr val="black"/>
                </a:solidFill>
                <a:latin typeface="+mj-lt"/>
                <a:cs typeface="Calibri Light" panose="020F0302020204030204" pitchFamily="34" charset="0"/>
              </a:rPr>
              <a:t> emerge as </a:t>
            </a:r>
            <a:r>
              <a:rPr lang="en-GB" sz="1200" b="1" dirty="0">
                <a:solidFill>
                  <a:prstClr val="black"/>
                </a:solidFill>
                <a:latin typeface="+mj-lt"/>
                <a:cs typeface="Calibri Light" panose="020F0302020204030204" pitchFamily="34" charset="0"/>
              </a:rPr>
              <a:t>wanting to support and guide their children </a:t>
            </a:r>
            <a:r>
              <a:rPr lang="en-GB" sz="1200" dirty="0">
                <a:solidFill>
                  <a:prstClr val="black"/>
                </a:solidFill>
                <a:latin typeface="+mj-lt"/>
                <a:cs typeface="Calibri Light" panose="020F0302020204030204" pitchFamily="34" charset="0"/>
              </a:rPr>
              <a:t>but </a:t>
            </a:r>
            <a:r>
              <a:rPr lang="en-GB" sz="1200" b="1" dirty="0">
                <a:solidFill>
                  <a:prstClr val="black"/>
                </a:solidFill>
                <a:latin typeface="+mj-lt"/>
                <a:cs typeface="Calibri Light" panose="020F0302020204030204" pitchFamily="34" charset="0"/>
              </a:rPr>
              <a:t>not always having the skills or knowledge </a:t>
            </a:r>
            <a:r>
              <a:rPr lang="en-GB" sz="1200" dirty="0">
                <a:solidFill>
                  <a:prstClr val="black"/>
                </a:solidFill>
                <a:latin typeface="+mj-lt"/>
                <a:cs typeface="Calibri Light" panose="020F0302020204030204" pitchFamily="34" charset="0"/>
              </a:rPr>
              <a:t>to be able to do so in an optimum manner.</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Parents often emerge as </a:t>
            </a:r>
            <a:r>
              <a:rPr lang="en-GB" sz="1200" b="1" dirty="0">
                <a:solidFill>
                  <a:prstClr val="black"/>
                </a:solidFill>
                <a:latin typeface="+mj-lt"/>
                <a:cs typeface="Calibri Light" panose="020F0302020204030204" pitchFamily="34" charset="0"/>
              </a:rPr>
              <a:t>being neutral at best with regard to HE</a:t>
            </a:r>
            <a:r>
              <a:rPr lang="en-GB" sz="1200" dirty="0">
                <a:solidFill>
                  <a:prstClr val="black"/>
                </a:solidFill>
                <a:latin typeface="+mj-lt"/>
                <a:cs typeface="Calibri Light" panose="020F0302020204030204" pitchFamily="34" charset="0"/>
              </a:rPr>
              <a:t>, with uncertainty driven by cost/debt and their children moving away from home.</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often express </a:t>
            </a:r>
            <a:r>
              <a:rPr lang="en-GB" sz="1200" b="1" dirty="0">
                <a:solidFill>
                  <a:prstClr val="black"/>
                </a:solidFill>
                <a:latin typeface="+mj-lt"/>
                <a:cs typeface="Calibri Light" panose="020F0302020204030204" pitchFamily="34" charset="0"/>
              </a:rPr>
              <a:t>interest in HE and see many potential positives</a:t>
            </a:r>
            <a:r>
              <a:rPr lang="en-GB" sz="1200" dirty="0">
                <a:solidFill>
                  <a:prstClr val="black"/>
                </a:solidFill>
                <a:latin typeface="+mj-lt"/>
                <a:cs typeface="Calibri Light" panose="020F0302020204030204" pitchFamily="34" charset="0"/>
              </a:rPr>
              <a:t>, but are also worried about cost/debt and moving away.</a:t>
            </a:r>
          </a:p>
        </p:txBody>
      </p:sp>
      <p:sp>
        <p:nvSpPr>
          <p:cNvPr id="4" name="Footer Placeholder 1">
            <a:extLst>
              <a:ext uri="{FF2B5EF4-FFF2-40B4-BE49-F238E27FC236}">
                <a16:creationId xmlns:a16="http://schemas.microsoft.com/office/drawing/2014/main" id="{3ED7F0B4-EC30-D3A1-A074-206FB7EB2521}"/>
              </a:ext>
            </a:extLst>
          </p:cNvPr>
          <p:cNvSpPr>
            <a:spLocks noGrp="1"/>
          </p:cNvSpPr>
          <p:nvPr>
            <p:ph type="ftr" sz="quarter" idx="11"/>
          </p:nvPr>
        </p:nvSpPr>
        <p:spPr/>
        <p:txBody>
          <a:bodyPr/>
          <a:lstStyle/>
          <a:p>
            <a:r>
              <a:rPr lang="en-US"/>
              <a:t>Cosmos| Hello Future Co-Creation| December 2022</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16</a:t>
            </a:fld>
            <a:endParaRPr lang="en-US"/>
          </a:p>
        </p:txBody>
      </p:sp>
      <p:pic>
        <p:nvPicPr>
          <p:cNvPr id="6" name="Picture Placeholder 5" descr="A picture containing green, metalware, door, tiled&#10;&#10;Description automatically generated">
            <a:extLst>
              <a:ext uri="{FF2B5EF4-FFF2-40B4-BE49-F238E27FC236}">
                <a16:creationId xmlns:a16="http://schemas.microsoft.com/office/drawing/2014/main" id="{705D5460-4286-BE91-CAAD-4AC2A8822CE0}"/>
              </a:ext>
            </a:extLst>
          </p:cNvPr>
          <p:cNvPicPr>
            <a:picLocks noGrp="1" noChangeAspect="1"/>
          </p:cNvPicPr>
          <p:nvPr>
            <p:ph type="pic" sz="quarter" idx="13"/>
          </p:nvPr>
        </p:nvPicPr>
        <p:blipFill>
          <a:blip r:embed="rId2">
            <a:alphaModFix amt="68000"/>
          </a:blip>
          <a:srcRect l="11203" r="11203"/>
          <a:stretch>
            <a:fillRect/>
          </a:stretch>
        </p:blipFill>
        <p:spPr/>
      </p:pic>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Key Insights (1)</a:t>
            </a:r>
            <a:endParaRPr lang="en-US" sz="3200" dirty="0">
              <a:solidFill>
                <a:prstClr val="white"/>
              </a:solidFill>
              <a:latin typeface="Arial Rounded MT Bold"/>
              <a:cs typeface="Arial Rounded MT Bold"/>
            </a:endParaRPr>
          </a:p>
        </p:txBody>
      </p:sp>
      <p:sp>
        <p:nvSpPr>
          <p:cNvPr id="7" name="Rectangle 6">
            <a:extLst>
              <a:ext uri="{FF2B5EF4-FFF2-40B4-BE49-F238E27FC236}">
                <a16:creationId xmlns:a16="http://schemas.microsoft.com/office/drawing/2014/main" id="{598EF5B0-28ED-513B-4EFF-ED538FFB3192}"/>
              </a:ext>
            </a:extLst>
          </p:cNvPr>
          <p:cNvSpPr/>
          <p:nvPr/>
        </p:nvSpPr>
        <p:spPr>
          <a:xfrm>
            <a:off x="271318" y="1750287"/>
            <a:ext cx="1063706"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NEEDS</a:t>
            </a:r>
          </a:p>
        </p:txBody>
      </p:sp>
      <p:sp>
        <p:nvSpPr>
          <p:cNvPr id="8" name="Rectangle 7">
            <a:extLst>
              <a:ext uri="{FF2B5EF4-FFF2-40B4-BE49-F238E27FC236}">
                <a16:creationId xmlns:a16="http://schemas.microsoft.com/office/drawing/2014/main" id="{218840B6-CA59-FB3E-7002-74DB2EE4C431}"/>
              </a:ext>
            </a:extLst>
          </p:cNvPr>
          <p:cNvSpPr/>
          <p:nvPr/>
        </p:nvSpPr>
        <p:spPr>
          <a:xfrm>
            <a:off x="271318" y="4439355"/>
            <a:ext cx="1063706"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PARENTS</a:t>
            </a:r>
          </a:p>
        </p:txBody>
      </p:sp>
    </p:spTree>
    <p:extLst>
      <p:ext uri="{BB962C8B-B14F-4D97-AF65-F5344CB8AC3E}">
        <p14:creationId xmlns:p14="http://schemas.microsoft.com/office/powerpoint/2010/main" val="1613918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1777088"/>
            <a:ext cx="7986857" cy="4755148"/>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There is a </a:t>
            </a:r>
            <a:r>
              <a:rPr lang="en-GB" sz="1200" b="1" dirty="0">
                <a:solidFill>
                  <a:prstClr val="black"/>
                </a:solidFill>
                <a:latin typeface="+mj-lt"/>
                <a:cs typeface="Calibri Light" panose="020F0302020204030204" pitchFamily="34" charset="0"/>
              </a:rPr>
              <a:t>significant knowledge gap for students and parents in terms of practical steps towards FE and HE </a:t>
            </a:r>
            <a:r>
              <a:rPr lang="en-GB" sz="1200" dirty="0">
                <a:solidFill>
                  <a:prstClr val="black"/>
                </a:solidFill>
                <a:latin typeface="+mj-lt"/>
                <a:cs typeface="Calibri Light" panose="020F0302020204030204" pitchFamily="34" charset="0"/>
              </a:rPr>
              <a:t>e.g. assessing options, writing applications, writing personal statements, knowing the requirement for courses, understanding financial implications.</a:t>
            </a:r>
          </a:p>
          <a:p>
            <a:pPr marL="171450" indent="-171450">
              <a:spcAft>
                <a:spcPts val="1000"/>
              </a:spcAft>
              <a:buFont typeface="Arial" panose="020B0604020202020204" pitchFamily="34" charset="0"/>
              <a:buChar char="•"/>
            </a:pPr>
            <a:endParaRPr lang="en-GB" sz="1200" b="1"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endParaRPr lang="en-GB" sz="1200" b="1"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Teachers </a:t>
            </a:r>
            <a:r>
              <a:rPr lang="en-GB" sz="1200" dirty="0">
                <a:solidFill>
                  <a:prstClr val="black"/>
                </a:solidFill>
                <a:latin typeface="+mj-lt"/>
                <a:cs typeface="Calibri Light" panose="020F0302020204030204" pitchFamily="34" charset="0"/>
              </a:rPr>
              <a:t>could be open to and </a:t>
            </a:r>
            <a:r>
              <a:rPr lang="en-GB" sz="1200" b="1" dirty="0">
                <a:solidFill>
                  <a:prstClr val="black"/>
                </a:solidFill>
                <a:latin typeface="+mj-lt"/>
                <a:cs typeface="Calibri Light" panose="020F0302020204030204" pitchFamily="34" charset="0"/>
              </a:rPr>
              <a:t>supportive of external interventions </a:t>
            </a:r>
            <a:r>
              <a:rPr lang="en-GB" sz="1200" dirty="0">
                <a:solidFill>
                  <a:prstClr val="black"/>
                </a:solidFill>
                <a:latin typeface="+mj-lt"/>
                <a:cs typeface="Calibri Light" panose="020F0302020204030204" pitchFamily="34" charset="0"/>
              </a:rPr>
              <a:t>to support their students in raising attainment, providing they are </a:t>
            </a:r>
            <a:r>
              <a:rPr lang="en-GB" sz="1200" b="1" dirty="0">
                <a:solidFill>
                  <a:prstClr val="black"/>
                </a:solidFill>
                <a:latin typeface="+mj-lt"/>
                <a:cs typeface="Calibri Light" panose="020F0302020204030204" pitchFamily="34" charset="0"/>
              </a:rPr>
              <a:t>consulted</a:t>
            </a:r>
            <a:r>
              <a:rPr lang="en-GB" sz="1200" dirty="0">
                <a:solidFill>
                  <a:prstClr val="black"/>
                </a:solidFill>
                <a:latin typeface="+mj-lt"/>
                <a:cs typeface="Calibri Light" panose="020F0302020204030204" pitchFamily="34" charset="0"/>
              </a:rPr>
              <a:t> in order to ensure the </a:t>
            </a:r>
            <a:r>
              <a:rPr lang="en-GB" sz="1200" b="1" dirty="0">
                <a:solidFill>
                  <a:prstClr val="black"/>
                </a:solidFill>
                <a:latin typeface="+mj-lt"/>
                <a:cs typeface="Calibri Light" panose="020F0302020204030204" pitchFamily="34" charset="0"/>
              </a:rPr>
              <a:t>interventions are well focussed and correctly delivered. </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Teachers emphaise that </a:t>
            </a:r>
            <a:r>
              <a:rPr lang="en-GB" sz="1200" b="1" dirty="0">
                <a:solidFill>
                  <a:prstClr val="black"/>
                </a:solidFill>
                <a:latin typeface="+mj-lt"/>
                <a:cs typeface="Calibri Light" panose="020F0302020204030204" pitchFamily="34" charset="0"/>
              </a:rPr>
              <a:t>personnel needs to be consistent, trained, and relatable</a:t>
            </a:r>
            <a:r>
              <a:rPr lang="en-GB" sz="1200" dirty="0">
                <a:solidFill>
                  <a:prstClr val="black"/>
                </a:solidFill>
                <a:latin typeface="+mj-lt"/>
                <a:cs typeface="Calibri Light" panose="020F0302020204030204" pitchFamily="34" charset="0"/>
              </a:rPr>
              <a:t>. They sometimes envisage more need for external interventions outside of core subjects e.g. focussed on either raising aspirations OR helping students understand how to achieve their aspirations, inspiration, bringing subjects to life, skills development.</a:t>
            </a:r>
          </a:p>
          <a:p>
            <a:pPr marL="171450" indent="-171450">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There is likely to be </a:t>
            </a:r>
            <a:r>
              <a:rPr lang="en-GB" sz="1200" b="1" dirty="0">
                <a:solidFill>
                  <a:prstClr val="black"/>
                </a:solidFill>
                <a:latin typeface="+mj-lt"/>
                <a:cs typeface="Calibri Light" panose="020F0302020204030204" pitchFamily="34" charset="0"/>
              </a:rPr>
              <a:t>receptivity to interventions </a:t>
            </a:r>
            <a:r>
              <a:rPr lang="en-GB" sz="1200" dirty="0">
                <a:solidFill>
                  <a:prstClr val="black"/>
                </a:solidFill>
                <a:latin typeface="+mj-lt"/>
                <a:cs typeface="Calibri Light" panose="020F0302020204030204" pitchFamily="34" charset="0"/>
              </a:rPr>
              <a:t>from students, parents and schools </a:t>
            </a:r>
            <a:r>
              <a:rPr lang="en-GB" sz="1200" b="1" dirty="0">
                <a:solidFill>
                  <a:prstClr val="black"/>
                </a:solidFill>
                <a:latin typeface="+mj-lt"/>
                <a:cs typeface="Calibri Light" panose="020F0302020204030204" pitchFamily="34" charset="0"/>
              </a:rPr>
              <a:t>providing they are well-focussed and correctly delivered.</a:t>
            </a: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Give consideration to interventions which </a:t>
            </a:r>
            <a:r>
              <a:rPr lang="en-GB" sz="1200" b="1" dirty="0">
                <a:solidFill>
                  <a:prstClr val="black"/>
                </a:solidFill>
                <a:latin typeface="+mj-lt"/>
                <a:cs typeface="Calibri Light" panose="020F0302020204030204" pitchFamily="34" charset="0"/>
              </a:rPr>
              <a:t>expand beyond a specific subject focus </a:t>
            </a:r>
            <a:r>
              <a:rPr lang="en-GB" sz="1200" dirty="0">
                <a:solidFill>
                  <a:prstClr val="black"/>
                </a:solidFill>
                <a:latin typeface="+mj-lt"/>
                <a:cs typeface="Calibri Light" panose="020F0302020204030204" pitchFamily="34" charset="0"/>
              </a:rPr>
              <a:t>– this is particularly true for year 11s who have a lot of subject interventions from school.</a:t>
            </a:r>
          </a:p>
          <a:p>
            <a:pPr marL="171450" indent="-171450">
              <a:spcAft>
                <a:spcPts val="1000"/>
              </a:spcAft>
              <a:buFont typeface="Arial" panose="020B0604020202020204" pitchFamily="34" charset="0"/>
              <a:buChar char="•"/>
            </a:pPr>
            <a:endParaRPr lang="en-GB" sz="1200" dirty="0">
              <a:solidFill>
                <a:schemeClr val="bg1">
                  <a:lumMod val="50000"/>
                </a:schemeClr>
              </a:solidFill>
              <a:latin typeface="+mj-lt"/>
              <a:cs typeface="Calibri Light" panose="020F0302020204030204" pitchFamily="34" charset="0"/>
            </a:endParaRPr>
          </a:p>
        </p:txBody>
      </p:sp>
      <p:sp>
        <p:nvSpPr>
          <p:cNvPr id="4" name="Footer Placeholder 1">
            <a:extLst>
              <a:ext uri="{FF2B5EF4-FFF2-40B4-BE49-F238E27FC236}">
                <a16:creationId xmlns:a16="http://schemas.microsoft.com/office/drawing/2014/main" id="{3ED7F0B4-EC30-D3A1-A074-206FB7EB2521}"/>
              </a:ext>
            </a:extLst>
          </p:cNvPr>
          <p:cNvSpPr>
            <a:spLocks noGrp="1"/>
          </p:cNvSpPr>
          <p:nvPr>
            <p:ph type="ftr" sz="quarter" idx="11"/>
          </p:nvPr>
        </p:nvSpPr>
        <p:spPr/>
        <p:txBody>
          <a:bodyPr/>
          <a:lstStyle/>
          <a:p>
            <a:r>
              <a:rPr lang="en-US"/>
              <a:t>Cosmos| Hello Future Co-Creation| December 2022</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17</a:t>
            </a:fld>
            <a:endParaRPr lang="en-US"/>
          </a:p>
        </p:txBody>
      </p:sp>
      <p:pic>
        <p:nvPicPr>
          <p:cNvPr id="7" name="Picture Placeholder 6" descr="A picture containing green, metalware, door, tiled&#10;&#10;Description automatically generated">
            <a:extLst>
              <a:ext uri="{FF2B5EF4-FFF2-40B4-BE49-F238E27FC236}">
                <a16:creationId xmlns:a16="http://schemas.microsoft.com/office/drawing/2014/main" id="{5B3CFCBD-0BB6-16CD-1CB9-3B879A387C0A}"/>
              </a:ext>
            </a:extLst>
          </p:cNvPr>
          <p:cNvPicPr>
            <a:picLocks noGrp="1" noChangeAspect="1"/>
          </p:cNvPicPr>
          <p:nvPr>
            <p:ph type="pic" sz="quarter" idx="13"/>
          </p:nvPr>
        </p:nvPicPr>
        <p:blipFill>
          <a:blip r:embed="rId2">
            <a:alphaModFix amt="66000"/>
          </a:blip>
          <a:srcRect l="11203" r="11203"/>
          <a:stretch>
            <a:fillRect/>
          </a:stretch>
        </p:blipFill>
        <p:spPr/>
      </p:pic>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Key Insights (2)</a:t>
            </a:r>
            <a:endParaRPr lang="en-US" sz="3200" dirty="0">
              <a:solidFill>
                <a:prstClr val="white"/>
              </a:solidFill>
              <a:latin typeface="Arial Rounded MT Bold"/>
              <a:cs typeface="Arial Rounded MT Bold"/>
            </a:endParaRPr>
          </a:p>
        </p:txBody>
      </p:sp>
      <p:sp>
        <p:nvSpPr>
          <p:cNvPr id="5" name="Rectangle 4">
            <a:extLst>
              <a:ext uri="{FF2B5EF4-FFF2-40B4-BE49-F238E27FC236}">
                <a16:creationId xmlns:a16="http://schemas.microsoft.com/office/drawing/2014/main" id="{F862F0F0-70B2-6F81-B079-C4891C0C5A0C}"/>
              </a:ext>
            </a:extLst>
          </p:cNvPr>
          <p:cNvSpPr/>
          <p:nvPr/>
        </p:nvSpPr>
        <p:spPr>
          <a:xfrm>
            <a:off x="271318" y="2648655"/>
            <a:ext cx="1063706"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TEACHERS</a:t>
            </a:r>
          </a:p>
        </p:txBody>
      </p:sp>
      <p:sp>
        <p:nvSpPr>
          <p:cNvPr id="8" name="Rectangle 7">
            <a:extLst>
              <a:ext uri="{FF2B5EF4-FFF2-40B4-BE49-F238E27FC236}">
                <a16:creationId xmlns:a16="http://schemas.microsoft.com/office/drawing/2014/main" id="{90786907-1451-420D-8E7F-C4BF62D56A44}"/>
              </a:ext>
            </a:extLst>
          </p:cNvPr>
          <p:cNvSpPr/>
          <p:nvPr/>
        </p:nvSpPr>
        <p:spPr>
          <a:xfrm>
            <a:off x="271318" y="4421495"/>
            <a:ext cx="1063706"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INTERVENTIONS</a:t>
            </a:r>
          </a:p>
        </p:txBody>
      </p:sp>
    </p:spTree>
    <p:extLst>
      <p:ext uri="{BB962C8B-B14F-4D97-AF65-F5344CB8AC3E}">
        <p14:creationId xmlns:p14="http://schemas.microsoft.com/office/powerpoint/2010/main" val="2970034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7" y="2104210"/>
            <a:ext cx="7856681" cy="3965188"/>
          </a:xfrm>
          <a:prstGeom prst="rect">
            <a:avLst/>
          </a:prstGeom>
          <a:noFill/>
        </p:spPr>
        <p:txBody>
          <a:bodyPr wrap="square" rtlCol="0">
            <a:spAutoFit/>
          </a:bodyPr>
          <a:lstStyle/>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Interventions in the following areas could be of interest:</a:t>
            </a:r>
          </a:p>
          <a:p>
            <a:pPr marL="628650" lvl="1" indent="-171450">
              <a:lnSpc>
                <a:spcPct val="150000"/>
              </a:lnSpc>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Information and inspiration regarding FE/HE </a:t>
            </a:r>
            <a:r>
              <a:rPr lang="en-GB" sz="1200" dirty="0">
                <a:solidFill>
                  <a:prstClr val="black"/>
                </a:solidFill>
                <a:latin typeface="+mj-lt"/>
                <a:cs typeface="Calibri Light" panose="020F0302020204030204" pitchFamily="34" charset="0"/>
              </a:rPr>
              <a:t>– for students and parents. Parents will be need to be ‘taken on the journey’ of understanding the potential positives of FE/HE</a:t>
            </a:r>
          </a:p>
          <a:p>
            <a:pPr marL="628650" lvl="1" indent="-171450">
              <a:lnSpc>
                <a:spcPct val="150000"/>
              </a:lnSpc>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Skills development: </a:t>
            </a:r>
            <a:r>
              <a:rPr lang="en-GB" sz="1200" dirty="0">
                <a:solidFill>
                  <a:prstClr val="black"/>
                </a:solidFill>
                <a:latin typeface="+mj-lt"/>
                <a:cs typeface="Calibri Light" panose="020F0302020204030204" pitchFamily="34" charset="0"/>
              </a:rPr>
              <a:t>in particular around study/revision techniques, exam preparation, building confidence, building communication skills.</a:t>
            </a:r>
          </a:p>
          <a:p>
            <a:pPr marL="628650" lvl="1" indent="-171450">
              <a:lnSpc>
                <a:spcPct val="150000"/>
              </a:lnSpc>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Subject specific interventions: </a:t>
            </a:r>
            <a:r>
              <a:rPr lang="en-GB" sz="1200" dirty="0">
                <a:solidFill>
                  <a:prstClr val="black"/>
                </a:solidFill>
                <a:latin typeface="+mj-lt"/>
                <a:cs typeface="Calibri Light" panose="020F0302020204030204" pitchFamily="34" charset="0"/>
              </a:rPr>
              <a:t>either revision sessions to recap on topics or sessions which have a different ‘feel’ to lessons e.g. practical, fun, memorable. Science and Maths are noted as key areas where additional assistance is required.</a:t>
            </a: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a:t>
            </a:r>
            <a:r>
              <a:rPr lang="en-GB" sz="1200" b="1" dirty="0">
                <a:solidFill>
                  <a:prstClr val="black"/>
                </a:solidFill>
                <a:latin typeface="+mj-lt"/>
                <a:cs typeface="Calibri Light" panose="020F0302020204030204" pitchFamily="34" charset="0"/>
              </a:rPr>
              <a:t> Rapid Reading </a:t>
            </a:r>
            <a:r>
              <a:rPr lang="en-GB" sz="1200" dirty="0">
                <a:solidFill>
                  <a:prstClr val="black"/>
                </a:solidFill>
                <a:latin typeface="+mj-lt"/>
                <a:cs typeface="Calibri Light" panose="020F0302020204030204" pitchFamily="34" charset="0"/>
              </a:rPr>
              <a:t>intervention</a:t>
            </a:r>
            <a:r>
              <a:rPr lang="en-GB" sz="1200" b="1" dirty="0">
                <a:solidFill>
                  <a:prstClr val="black"/>
                </a:solidFill>
                <a:latin typeface="+mj-lt"/>
                <a:cs typeface="Calibri Light" panose="020F0302020204030204" pitchFamily="34" charset="0"/>
              </a:rPr>
              <a:t> </a:t>
            </a:r>
            <a:r>
              <a:rPr lang="en-GB" sz="1200" dirty="0">
                <a:solidFill>
                  <a:prstClr val="black"/>
                </a:solidFill>
                <a:latin typeface="+mj-lt"/>
                <a:cs typeface="Calibri Light" panose="020F0302020204030204" pitchFamily="34" charset="0"/>
              </a:rPr>
              <a:t>does hold appeal and relevance but care will need to be taken to ensure it appeals to those who struggle with literacy.  The voucher incentive is an important part of the concept but needs to be suitably motivating.</a:t>
            </a:r>
          </a:p>
          <a:p>
            <a:pPr marL="171450" indent="-171450">
              <a:spcAft>
                <a:spcPts val="1000"/>
              </a:spcAft>
              <a:buFont typeface="Arial" panose="020B0604020202020204" pitchFamily="34" charset="0"/>
              <a:buChar char="•"/>
            </a:pPr>
            <a:endParaRPr lang="en-GB" sz="1200" dirty="0">
              <a:solidFill>
                <a:schemeClr val="bg1">
                  <a:lumMod val="50000"/>
                </a:schemeClr>
              </a:solidFill>
              <a:latin typeface="+mj-lt"/>
              <a:cs typeface="Calibri Light" panose="020F0302020204030204" pitchFamily="34" charset="0"/>
            </a:endParaRPr>
          </a:p>
        </p:txBody>
      </p:sp>
      <p:sp>
        <p:nvSpPr>
          <p:cNvPr id="4" name="Footer Placeholder 1">
            <a:extLst>
              <a:ext uri="{FF2B5EF4-FFF2-40B4-BE49-F238E27FC236}">
                <a16:creationId xmlns:a16="http://schemas.microsoft.com/office/drawing/2014/main" id="{CEB9CA93-C919-21DC-AD1F-F7945188E24A}"/>
              </a:ext>
            </a:extLst>
          </p:cNvPr>
          <p:cNvSpPr>
            <a:spLocks noGrp="1"/>
          </p:cNvSpPr>
          <p:nvPr>
            <p:ph type="ftr" sz="quarter" idx="11"/>
          </p:nvPr>
        </p:nvSpPr>
        <p:spPr/>
        <p:txBody>
          <a:bodyPr/>
          <a:lstStyle/>
          <a:p>
            <a:r>
              <a:rPr lang="en-US"/>
              <a:t>Cosmos| Hello Future Co-Creation| December 2022</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18</a:t>
            </a:fld>
            <a:endParaRPr lang="en-US"/>
          </a:p>
        </p:txBody>
      </p:sp>
      <p:pic>
        <p:nvPicPr>
          <p:cNvPr id="6" name="Picture Placeholder 5" descr="A picture containing green, metalware, door, tiled&#10;&#10;Description automatically generated">
            <a:extLst>
              <a:ext uri="{FF2B5EF4-FFF2-40B4-BE49-F238E27FC236}">
                <a16:creationId xmlns:a16="http://schemas.microsoft.com/office/drawing/2014/main" id="{37ED39C3-57DD-0719-2C88-5F7A33A207F3}"/>
              </a:ext>
            </a:extLst>
          </p:cNvPr>
          <p:cNvPicPr>
            <a:picLocks noGrp="1" noChangeAspect="1"/>
          </p:cNvPicPr>
          <p:nvPr>
            <p:ph type="pic" sz="quarter" idx="13"/>
          </p:nvPr>
        </p:nvPicPr>
        <p:blipFill>
          <a:blip r:embed="rId2">
            <a:alphaModFix amt="71000"/>
          </a:blip>
          <a:srcRect l="11203" r="11203"/>
          <a:stretch>
            <a:fillRect/>
          </a:stretch>
        </p:blipFill>
        <p:spPr/>
      </p:pic>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Key Take Outs (3)</a:t>
            </a:r>
            <a:endParaRPr lang="en-US" sz="3200" dirty="0">
              <a:solidFill>
                <a:prstClr val="white"/>
              </a:solidFill>
              <a:latin typeface="Arial Rounded MT Bold"/>
              <a:cs typeface="Arial Rounded MT Bold"/>
            </a:endParaRPr>
          </a:p>
        </p:txBody>
      </p:sp>
      <p:sp>
        <p:nvSpPr>
          <p:cNvPr id="7" name="Rectangle 6">
            <a:extLst>
              <a:ext uri="{FF2B5EF4-FFF2-40B4-BE49-F238E27FC236}">
                <a16:creationId xmlns:a16="http://schemas.microsoft.com/office/drawing/2014/main" id="{7F599450-F8D3-AF1A-44B4-F657CA2E1560}"/>
              </a:ext>
            </a:extLst>
          </p:cNvPr>
          <p:cNvSpPr/>
          <p:nvPr/>
        </p:nvSpPr>
        <p:spPr>
          <a:xfrm>
            <a:off x="271317" y="1725334"/>
            <a:ext cx="1529773"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INTERVENTIONS cont.</a:t>
            </a:r>
          </a:p>
        </p:txBody>
      </p:sp>
    </p:spTree>
    <p:extLst>
      <p:ext uri="{BB962C8B-B14F-4D97-AF65-F5344CB8AC3E}">
        <p14:creationId xmlns:p14="http://schemas.microsoft.com/office/powerpoint/2010/main" val="2431572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CEB9CA93-C919-21DC-AD1F-F7945188E24A}"/>
              </a:ext>
            </a:extLst>
          </p:cNvPr>
          <p:cNvSpPr>
            <a:spLocks noGrp="1"/>
          </p:cNvSpPr>
          <p:nvPr>
            <p:ph type="ftr" sz="quarter" idx="11"/>
          </p:nvPr>
        </p:nvSpPr>
        <p:spPr/>
        <p:txBody>
          <a:bodyPr/>
          <a:lstStyle/>
          <a:p>
            <a:r>
              <a:rPr lang="en-US"/>
              <a:t>Cosmos| Hello Future Co-Creation| December 2022</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19</a:t>
            </a:fld>
            <a:endParaRPr lang="en-US"/>
          </a:p>
        </p:txBody>
      </p:sp>
      <p:pic>
        <p:nvPicPr>
          <p:cNvPr id="6" name="Picture Placeholder 5" descr="A picture containing green, metalware, door, tiled&#10;&#10;Description automatically generated">
            <a:extLst>
              <a:ext uri="{FF2B5EF4-FFF2-40B4-BE49-F238E27FC236}">
                <a16:creationId xmlns:a16="http://schemas.microsoft.com/office/drawing/2014/main" id="{37ED39C3-57DD-0719-2C88-5F7A33A207F3}"/>
              </a:ext>
            </a:extLst>
          </p:cNvPr>
          <p:cNvPicPr>
            <a:picLocks noGrp="1" noChangeAspect="1"/>
          </p:cNvPicPr>
          <p:nvPr>
            <p:ph type="pic" sz="quarter" idx="13"/>
          </p:nvPr>
        </p:nvPicPr>
        <p:blipFill>
          <a:blip r:embed="rId2">
            <a:alphaModFix amt="71000"/>
          </a:blip>
          <a:srcRect l="11203" r="11203"/>
          <a:stretch>
            <a:fillRect/>
          </a:stretch>
        </p:blipFill>
        <p:spPr/>
      </p:pic>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Key Take Outs (4)</a:t>
            </a:r>
            <a:endParaRPr lang="en-US" sz="3200" dirty="0">
              <a:solidFill>
                <a:prstClr val="white"/>
              </a:solidFill>
              <a:latin typeface="Arial Rounded MT Bold"/>
              <a:cs typeface="Arial Rounded MT Bold"/>
            </a:endParaRPr>
          </a:p>
        </p:txBody>
      </p:sp>
      <p:sp>
        <p:nvSpPr>
          <p:cNvPr id="7" name="Rectangle 6">
            <a:extLst>
              <a:ext uri="{FF2B5EF4-FFF2-40B4-BE49-F238E27FC236}">
                <a16:creationId xmlns:a16="http://schemas.microsoft.com/office/drawing/2014/main" id="{7F599450-F8D3-AF1A-44B4-F657CA2E1560}"/>
              </a:ext>
            </a:extLst>
          </p:cNvPr>
          <p:cNvSpPr/>
          <p:nvPr/>
        </p:nvSpPr>
        <p:spPr>
          <a:xfrm>
            <a:off x="271317" y="1725334"/>
            <a:ext cx="1529773"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INTERVENTIONS cont.</a:t>
            </a:r>
          </a:p>
        </p:txBody>
      </p:sp>
      <p:sp>
        <p:nvSpPr>
          <p:cNvPr id="2" name="TextBox 1">
            <a:extLst>
              <a:ext uri="{FF2B5EF4-FFF2-40B4-BE49-F238E27FC236}">
                <a16:creationId xmlns:a16="http://schemas.microsoft.com/office/drawing/2014/main" id="{43446C7D-68EA-84E0-DA57-E7DB1D1C113A}"/>
              </a:ext>
            </a:extLst>
          </p:cNvPr>
          <p:cNvSpPr txBox="1"/>
          <p:nvPr/>
        </p:nvSpPr>
        <p:spPr>
          <a:xfrm>
            <a:off x="271317" y="2178995"/>
            <a:ext cx="7043881" cy="4201150"/>
          </a:xfrm>
          <a:prstGeom prst="rect">
            <a:avLst/>
          </a:prstGeom>
          <a:noFill/>
        </p:spPr>
        <p:txBody>
          <a:bodyPr wrap="square" rtlCol="0">
            <a:spAutoFit/>
          </a:bodyPr>
          <a:lstStyle/>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 terms of the </a:t>
            </a:r>
            <a:r>
              <a:rPr lang="en-GB" sz="1200" b="1" dirty="0">
                <a:solidFill>
                  <a:prstClr val="black"/>
                </a:solidFill>
                <a:latin typeface="+mj-lt"/>
                <a:cs typeface="Calibri Light" panose="020F0302020204030204" pitchFamily="34" charset="0"/>
              </a:rPr>
              <a:t>format</a:t>
            </a:r>
            <a:r>
              <a:rPr lang="en-GB" sz="1200" dirty="0">
                <a:solidFill>
                  <a:prstClr val="black"/>
                </a:solidFill>
                <a:latin typeface="+mj-lt"/>
                <a:cs typeface="Calibri Light" panose="020F0302020204030204" pitchFamily="34" charset="0"/>
              </a:rPr>
              <a:t> of attainment-raising interventions, preferences tend to be as follows:</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Within school day or tied to end of school day</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Ideally face to face and in groups</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c.60mins max.</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Opt-in by students – securing their buy-in to the process</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No preparation time required pre-session on the part of the student</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Run by experienced, trained and </a:t>
            </a:r>
            <a:r>
              <a:rPr lang="en-GB" sz="1200" b="1" dirty="0">
                <a:solidFill>
                  <a:prstClr val="black"/>
                </a:solidFill>
                <a:latin typeface="+mj-lt"/>
                <a:cs typeface="Calibri Light" panose="020F0302020204030204" pitchFamily="34" charset="0"/>
              </a:rPr>
              <a:t>consistent</a:t>
            </a:r>
            <a:r>
              <a:rPr lang="en-GB" sz="1200" dirty="0">
                <a:solidFill>
                  <a:prstClr val="black"/>
                </a:solidFill>
                <a:latin typeface="+mj-lt"/>
                <a:cs typeface="Calibri Light" panose="020F0302020204030204" pitchFamily="34" charset="0"/>
              </a:rPr>
              <a:t> personnel</a:t>
            </a: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It will be important to </a:t>
            </a:r>
            <a:r>
              <a:rPr lang="en-GB" sz="1200" b="1" dirty="0">
                <a:solidFill>
                  <a:prstClr val="black"/>
                </a:solidFill>
                <a:latin typeface="+mj-lt"/>
                <a:cs typeface="Calibri Light" panose="020F0302020204030204" pitchFamily="34" charset="0"/>
              </a:rPr>
              <a:t>consult with teachers/schools </a:t>
            </a:r>
            <a:r>
              <a:rPr lang="en-GB" sz="1200" dirty="0">
                <a:solidFill>
                  <a:prstClr val="black"/>
                </a:solidFill>
                <a:latin typeface="+mj-lt"/>
                <a:cs typeface="Calibri Light" panose="020F0302020204030204" pitchFamily="34" charset="0"/>
              </a:rPr>
              <a:t>in order to establish the most valued areas of focus.</a:t>
            </a: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Some teachers/schools may need reassurances that personnel delivering interventions are suitably trained and experienced, and able to connect with students.</a:t>
            </a:r>
          </a:p>
          <a:p>
            <a:pPr marL="171450" indent="-171450">
              <a:spcAft>
                <a:spcPts val="1000"/>
              </a:spcAft>
              <a:buFont typeface="Arial" panose="020B0604020202020204" pitchFamily="34" charset="0"/>
              <a:buChar char="•"/>
            </a:pPr>
            <a:endParaRPr lang="en-GB" sz="1200" dirty="0">
              <a:solidFill>
                <a:schemeClr val="bg1">
                  <a:lumMod val="50000"/>
                </a:schemeClr>
              </a:solidFill>
              <a:latin typeface="+mj-lt"/>
              <a:cs typeface="Calibri Light" panose="020F0302020204030204" pitchFamily="34" charset="0"/>
            </a:endParaRPr>
          </a:p>
        </p:txBody>
      </p:sp>
    </p:spTree>
    <p:extLst>
      <p:ext uri="{BB962C8B-B14F-4D97-AF65-F5344CB8AC3E}">
        <p14:creationId xmlns:p14="http://schemas.microsoft.com/office/powerpoint/2010/main" val="3240654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20" y="2081888"/>
            <a:ext cx="7687348" cy="3411190"/>
          </a:xfrm>
          <a:prstGeom prst="rect">
            <a:avLst/>
          </a:prstGeom>
          <a:noFill/>
        </p:spPr>
        <p:txBody>
          <a:bodyPr wrap="square" rtlCol="0">
            <a:spAutoFit/>
          </a:bodyPr>
          <a:lstStyle/>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who </a:t>
            </a:r>
            <a:r>
              <a:rPr lang="en-GB" sz="1200" b="1" dirty="0">
                <a:solidFill>
                  <a:prstClr val="black"/>
                </a:solidFill>
                <a:latin typeface="+mj-lt"/>
                <a:cs typeface="Calibri Light" panose="020F0302020204030204" pitchFamily="34" charset="0"/>
              </a:rPr>
              <a:t>required extra help </a:t>
            </a:r>
            <a:r>
              <a:rPr lang="en-GB" sz="1200" dirty="0">
                <a:solidFill>
                  <a:prstClr val="black"/>
                </a:solidFill>
                <a:latin typeface="+mj-lt"/>
                <a:cs typeface="Calibri Light" panose="020F0302020204030204" pitchFamily="34" charset="0"/>
              </a:rPr>
              <a:t>(both in Yr 9 and Yr 11) </a:t>
            </a:r>
            <a:r>
              <a:rPr lang="en-GB" sz="1200" b="1" dirty="0">
                <a:solidFill>
                  <a:prstClr val="black"/>
                </a:solidFill>
                <a:latin typeface="+mj-lt"/>
                <a:cs typeface="Calibri Light" panose="020F0302020204030204" pitchFamily="34" charset="0"/>
              </a:rPr>
              <a:t>appeared to be receiving adequate support and interventions, particularly in terms of core subjects. </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Yr 11 students at this level often reported to be working hard to ‘catch up’ and be able to achieve their aspirations, which could include HE.</a:t>
            </a:r>
          </a:p>
          <a:p>
            <a:pPr marL="171450"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who were meeting or exceeding targets gave mixed feedback:</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Yr 9/10: no significant additional support needs; all were comfortable with their progress</a:t>
            </a:r>
          </a:p>
          <a:p>
            <a:pPr marL="628650" lvl="1" indent="-171450">
              <a:lnSpc>
                <a:spcPct val="150000"/>
              </a:lnSpc>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Yr 11: despite exceeding targets some support needs with regard to specific subjects and with regard to general confidence /decision making for the future were reported. This was particularly the case for girls at this attainment level.</a:t>
            </a:r>
          </a:p>
          <a:p>
            <a:pPr marL="171450" indent="-171450">
              <a:spcAft>
                <a:spcPts val="1000"/>
              </a:spcAft>
              <a:buFont typeface="Arial" panose="020B0604020202020204" pitchFamily="34" charset="0"/>
              <a:buChar char="•"/>
            </a:pPr>
            <a:endParaRPr lang="en-GB" sz="1200" dirty="0">
              <a:solidFill>
                <a:schemeClr val="bg1">
                  <a:lumMod val="50000"/>
                </a:schemeClr>
              </a:solidFill>
              <a:latin typeface="+mj-lt"/>
              <a:cs typeface="Calibri Light" panose="020F0302020204030204" pitchFamily="34" charset="0"/>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Key Take Outs (5)</a:t>
            </a:r>
            <a:endParaRPr lang="en-US" sz="3200" dirty="0">
              <a:solidFill>
                <a:prstClr val="white"/>
              </a:solidFill>
              <a:latin typeface="Arial Rounded MT Bold"/>
              <a:cs typeface="Arial Rounded MT Bold"/>
            </a:endParaRPr>
          </a:p>
        </p:txBody>
      </p:sp>
      <p:sp>
        <p:nvSpPr>
          <p:cNvPr id="4" name="Footer Placeholder 1">
            <a:extLst>
              <a:ext uri="{FF2B5EF4-FFF2-40B4-BE49-F238E27FC236}">
                <a16:creationId xmlns:a16="http://schemas.microsoft.com/office/drawing/2014/main" id="{217B80CB-8340-570D-7C96-02AC87BF6D0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Rectangle 1">
            <a:extLst>
              <a:ext uri="{FF2B5EF4-FFF2-40B4-BE49-F238E27FC236}">
                <a16:creationId xmlns:a16="http://schemas.microsoft.com/office/drawing/2014/main" id="{976A2314-EE22-F614-102E-155DFAA3C05D}"/>
              </a:ext>
            </a:extLst>
          </p:cNvPr>
          <p:cNvSpPr/>
          <p:nvPr/>
        </p:nvSpPr>
        <p:spPr>
          <a:xfrm>
            <a:off x="271318" y="1749963"/>
            <a:ext cx="1529773" cy="234592"/>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ATTAINMENT LEVELS</a:t>
            </a:r>
          </a:p>
        </p:txBody>
      </p:sp>
      <p:pic>
        <p:nvPicPr>
          <p:cNvPr id="5" name="Picture Placeholder 5" descr="A picture containing green, metalware, door, tiled&#10;&#10;Description automatically generated">
            <a:extLst>
              <a:ext uri="{FF2B5EF4-FFF2-40B4-BE49-F238E27FC236}">
                <a16:creationId xmlns:a16="http://schemas.microsoft.com/office/drawing/2014/main" id="{6B8BE54D-145B-3008-17EA-930E20F46093}"/>
              </a:ext>
            </a:extLst>
          </p:cNvPr>
          <p:cNvPicPr>
            <a:picLocks noGrp="1" noChangeAspect="1"/>
          </p:cNvPicPr>
          <p:nvPr>
            <p:ph type="pic" sz="quarter" idx="13"/>
          </p:nvPr>
        </p:nvPicPr>
        <p:blipFill>
          <a:blip r:embed="rId2">
            <a:alphaModFix amt="71000"/>
          </a:blip>
          <a:srcRect l="11203" r="11203"/>
          <a:stretch>
            <a:fillRect/>
          </a:stretch>
        </p:blipFill>
        <p:spPr>
          <a:xfrm>
            <a:off x="8258175" y="1553592"/>
            <a:ext cx="3930650" cy="5066425"/>
          </a:xfrm>
        </p:spPr>
      </p:pic>
    </p:spTree>
    <p:extLst>
      <p:ext uri="{BB962C8B-B14F-4D97-AF65-F5344CB8AC3E}">
        <p14:creationId xmlns:p14="http://schemas.microsoft.com/office/powerpoint/2010/main" val="2488079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644171"/>
            <a:ext cx="4516232" cy="1569660"/>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Summary of detailed feedback</a:t>
            </a:r>
          </a:p>
        </p:txBody>
      </p:sp>
    </p:spTree>
    <p:extLst>
      <p:ext uri="{BB962C8B-B14F-4D97-AF65-F5344CB8AC3E}">
        <p14:creationId xmlns:p14="http://schemas.microsoft.com/office/powerpoint/2010/main" val="1614981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105339"/>
            <a:ext cx="7930571" cy="4257576"/>
          </a:xfrm>
          <a:prstGeom prst="rect">
            <a:avLst/>
          </a:prstGeom>
          <a:noFill/>
        </p:spPr>
        <p:txBody>
          <a:bodyPr wrap="square" rtlCol="0">
            <a:spAutoFit/>
          </a:bodyPr>
          <a:lstStyle/>
          <a:p>
            <a:pPr>
              <a:spcAft>
                <a:spcPts val="1000"/>
              </a:spcAft>
            </a:pPr>
            <a:r>
              <a:rPr lang="en-GB" sz="1200" b="1" dirty="0">
                <a:solidFill>
                  <a:srgbClr val="002060"/>
                </a:solidFill>
                <a:latin typeface="+mj-lt"/>
                <a:cs typeface="Calibri Light" panose="020F0302020204030204" pitchFamily="34" charset="0"/>
              </a:rPr>
              <a:t>Educational Experiences</a:t>
            </a:r>
          </a:p>
          <a:p>
            <a:pPr marL="285750" indent="-285750">
              <a:spcAft>
                <a:spcPts val="1000"/>
              </a:spcAft>
              <a:buFont typeface="Arial" panose="020B0604020202020204" pitchFamily="34" charset="0"/>
              <a:buChar char="•"/>
            </a:pPr>
            <a:r>
              <a:rPr lang="en-GB" sz="1200" b="1" dirty="0">
                <a:latin typeface="+mj-lt"/>
                <a:cs typeface="Calibri Light" panose="020F0302020204030204" pitchFamily="34" charset="0"/>
              </a:rPr>
              <a:t>Educational experiences intensify in year 11 and school becomes more stressful, significant and demanding</a:t>
            </a:r>
            <a:r>
              <a:rPr lang="en-GB" sz="1200" dirty="0">
                <a:latin typeface="+mj-lt"/>
                <a:cs typeface="Calibri Light" panose="020F0302020204030204" pitchFamily="34" charset="0"/>
              </a:rPr>
              <a:t>. The shift appears to feel quite dramatic to students, rather than gradual across the progressing years.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As a result, </a:t>
            </a:r>
            <a:r>
              <a:rPr lang="en-GB" sz="1200" b="1" dirty="0">
                <a:latin typeface="+mj-lt"/>
                <a:cs typeface="Calibri Light" panose="020F0302020204030204" pitchFamily="34" charset="0"/>
              </a:rPr>
              <a:t>many students report feeling under considerable pressure in year 11 </a:t>
            </a:r>
            <a:r>
              <a:rPr lang="en-GB" sz="1200" dirty="0">
                <a:latin typeface="+mj-lt"/>
                <a:cs typeface="Calibri Light" panose="020F0302020204030204" pitchFamily="34" charset="0"/>
              </a:rPr>
              <a:t>and sometimes report to be struggling, particularly in core subjects such as Maths and Science. Year 11s doubt their current performance levels far more than those in earlier years.</a:t>
            </a:r>
          </a:p>
          <a:p>
            <a:pPr marL="285750" indent="-285750">
              <a:spcAft>
                <a:spcPts val="1000"/>
              </a:spcAft>
              <a:buFont typeface="Arial" panose="020B0604020202020204" pitchFamily="34" charset="0"/>
              <a:buChar char="•"/>
            </a:pPr>
            <a:r>
              <a:rPr lang="en-GB" sz="1200" b="1" dirty="0">
                <a:latin typeface="+mj-lt"/>
                <a:cs typeface="Calibri Light" panose="020F0302020204030204" pitchFamily="34" charset="0"/>
              </a:rPr>
              <a:t>Covid appears to have contributed to a sense of being ‘behind’ and having ‘gaps’</a:t>
            </a:r>
            <a:r>
              <a:rPr lang="en-GB" sz="1200" dirty="0">
                <a:latin typeface="+mj-lt"/>
                <a:cs typeface="Calibri Light" panose="020F0302020204030204" pitchFamily="34" charset="0"/>
              </a:rPr>
              <a:t>. Students also recognise that their own behaviour/lack of engagement in earlier years has contributed to additional pressure in year 11.</a:t>
            </a:r>
          </a:p>
          <a:p>
            <a:pPr marL="285750" indent="-285750">
              <a:spcAft>
                <a:spcPts val="1000"/>
              </a:spcAft>
              <a:buFont typeface="Arial" panose="020B0604020202020204" pitchFamily="34" charset="0"/>
              <a:buChar char="•"/>
            </a:pPr>
            <a:r>
              <a:rPr lang="en-GB" sz="1200" b="1" dirty="0">
                <a:latin typeface="+mj-lt"/>
                <a:cs typeface="Calibri Light" panose="020F0302020204030204" pitchFamily="34" charset="0"/>
              </a:rPr>
              <a:t>Schools frequently appear to offer many interventions to year 11 students</a:t>
            </a:r>
            <a:r>
              <a:rPr lang="en-GB" sz="1200" dirty="0">
                <a:latin typeface="+mj-lt"/>
                <a:cs typeface="Calibri Light" panose="020F0302020204030204" pitchFamily="34" charset="0"/>
              </a:rPr>
              <a:t>, particularly around core subjects.</a:t>
            </a:r>
          </a:p>
          <a:p>
            <a:pPr marL="285750" indent="-285750">
              <a:spcAft>
                <a:spcPts val="1000"/>
              </a:spcAft>
              <a:buFont typeface="Arial" panose="020B0604020202020204" pitchFamily="34" charset="0"/>
              <a:buChar char="•"/>
            </a:pPr>
            <a:r>
              <a:rPr lang="en-GB" sz="1200" b="1" dirty="0">
                <a:latin typeface="+mj-lt"/>
                <a:cs typeface="Calibri Light" panose="020F0302020204030204" pitchFamily="34" charset="0"/>
              </a:rPr>
              <a:t>Knowing predicted grades is valued and helpful. </a:t>
            </a:r>
            <a:r>
              <a:rPr lang="en-GB" sz="1200" dirty="0">
                <a:latin typeface="+mj-lt"/>
                <a:cs typeface="Calibri Light" panose="020F0302020204030204" pitchFamily="34" charset="0"/>
              </a:rPr>
              <a:t>Most students appeared to have at least an indication of what they may be, however </a:t>
            </a:r>
            <a:r>
              <a:rPr lang="en-GB" sz="1200" b="1" dirty="0">
                <a:latin typeface="+mj-lt"/>
                <a:cs typeface="Calibri Light" panose="020F0302020204030204" pitchFamily="34" charset="0"/>
              </a:rPr>
              <a:t>increased conversations in this area (including on how to improve) could be valuable.</a:t>
            </a:r>
          </a:p>
          <a:p>
            <a:pPr marL="285750" indent="-285750">
              <a:spcAft>
                <a:spcPts val="1000"/>
              </a:spcAft>
              <a:buFont typeface="Arial" panose="020B0604020202020204" pitchFamily="34" charset="0"/>
              <a:buChar char="•"/>
            </a:pPr>
            <a:r>
              <a:rPr lang="en-GB" sz="1200" b="1" dirty="0">
                <a:latin typeface="+mj-lt"/>
                <a:cs typeface="Calibri Light" panose="020F0302020204030204" pitchFamily="34" charset="0"/>
              </a:rPr>
              <a:t>Students have clear needs in terms of building their wider skill set and wider personal development. </a:t>
            </a:r>
            <a:r>
              <a:rPr lang="en-GB" sz="1200" dirty="0">
                <a:latin typeface="+mj-lt"/>
                <a:cs typeface="Calibri Light" panose="020F0302020204030204" pitchFamily="34" charset="0"/>
              </a:rPr>
              <a:t>This is particularly in terms of confidence, understanding their learning style and understanding how to approach revision and exam preparation.</a:t>
            </a:r>
          </a:p>
          <a:p>
            <a:pPr>
              <a:spcAft>
                <a:spcPts val="1000"/>
              </a:spcAft>
            </a:pPr>
            <a:r>
              <a:rPr lang="en-GB" sz="1200" b="1" dirty="0">
                <a:solidFill>
                  <a:srgbClr val="002060"/>
                </a:solidFill>
                <a:latin typeface="+mj-lt"/>
                <a:cs typeface="Calibri Light" panose="020F0302020204030204" pitchFamily="34" charset="0"/>
              </a:rPr>
              <a:t>Support</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This sample of students report being </a:t>
            </a:r>
            <a:r>
              <a:rPr lang="en-GB" sz="1200" b="1" dirty="0">
                <a:latin typeface="+mj-lt"/>
                <a:cs typeface="Calibri Light" panose="020F0302020204030204" pitchFamily="34" charset="0"/>
              </a:rPr>
              <a:t>relatively well supported via parents, siblings and key workers. </a:t>
            </a:r>
            <a:r>
              <a:rPr lang="en-GB" sz="1200" dirty="0">
                <a:latin typeface="+mj-lt"/>
                <a:cs typeface="Calibri Light" panose="020F0302020204030204" pitchFamily="34" charset="0"/>
              </a:rPr>
              <a:t>There are also reports of schools being supportive via specific teachers, form tutors and specific interventions.</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points of the student perspective can be summarised as follows: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In summary… (1)</a:t>
            </a:r>
            <a:endParaRPr lang="en-US" sz="3200">
              <a:solidFill>
                <a:prstClr val="white"/>
              </a:solidFill>
              <a:latin typeface="Arial Rounded MT Bold"/>
              <a:cs typeface="Arial Rounded MT Bold"/>
            </a:endParaRPr>
          </a:p>
        </p:txBody>
      </p:sp>
      <p:pic>
        <p:nvPicPr>
          <p:cNvPr id="7" name="Picture Placeholder 18" descr="A picture containing person, indoor&#10;&#10;Description automatically generated">
            <a:extLst>
              <a:ext uri="{FF2B5EF4-FFF2-40B4-BE49-F238E27FC236}">
                <a16:creationId xmlns:a16="http://schemas.microsoft.com/office/drawing/2014/main" id="{C7FC5508-4C55-A8BF-2CDC-602E661A541B}"/>
              </a:ext>
            </a:extLst>
          </p:cNvPr>
          <p:cNvPicPr>
            <a:picLocks noGrp="1" noChangeAspect="1"/>
          </p:cNvPicPr>
          <p:nvPr>
            <p:ph type="pic" sz="quarter" idx="13"/>
          </p:nvPr>
        </p:nvPicPr>
        <p:blipFill>
          <a:blip r:embed="rId2" cstate="screen">
            <a:alphaModFix amt="48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5" name="Footer Placeholder 1">
            <a:extLst>
              <a:ext uri="{FF2B5EF4-FFF2-40B4-BE49-F238E27FC236}">
                <a16:creationId xmlns:a16="http://schemas.microsoft.com/office/drawing/2014/main" id="{502EF1A9-7FDC-2246-A680-A7601419445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626846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1886416"/>
            <a:ext cx="7930571" cy="4401205"/>
          </a:xfrm>
          <a:prstGeom prst="rect">
            <a:avLst/>
          </a:prstGeom>
          <a:noFill/>
        </p:spPr>
        <p:txBody>
          <a:bodyPr wrap="square" rtlCol="0">
            <a:spAutoFit/>
          </a:bodyPr>
          <a:lstStyle/>
          <a:p>
            <a:pPr>
              <a:spcAft>
                <a:spcPts val="1000"/>
              </a:spcAft>
            </a:pPr>
            <a:r>
              <a:rPr lang="en-GB" sz="1200" b="1" dirty="0">
                <a:solidFill>
                  <a:srgbClr val="002060"/>
                </a:solidFill>
                <a:latin typeface="+mj-lt"/>
                <a:cs typeface="Calibri Light" panose="020F0302020204030204" pitchFamily="34" charset="0"/>
              </a:rPr>
              <a:t>Future Goals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Many </a:t>
            </a:r>
            <a:r>
              <a:rPr lang="en-GB" sz="1200" b="1" dirty="0">
                <a:latin typeface="+mj-lt"/>
                <a:cs typeface="Calibri Light" panose="020F0302020204030204" pitchFamily="34" charset="0"/>
              </a:rPr>
              <a:t>students have an idea of their future goals and possible direction but there is a significant gap </a:t>
            </a:r>
            <a:r>
              <a:rPr lang="en-GB" sz="1200" dirty="0">
                <a:latin typeface="+mj-lt"/>
                <a:cs typeface="Calibri Light" panose="020F0302020204030204" pitchFamily="34" charset="0"/>
              </a:rPr>
              <a:t>in terms of understanding the specific steps /requirements to achieve these goals.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There appears to be </a:t>
            </a:r>
            <a:r>
              <a:rPr lang="en-GB" sz="1200" b="1" dirty="0">
                <a:latin typeface="+mj-lt"/>
                <a:cs typeface="Calibri Light" panose="020F0302020204030204" pitchFamily="34" charset="0"/>
              </a:rPr>
              <a:t>more uncertainty from girls vs boys</a:t>
            </a:r>
            <a:r>
              <a:rPr lang="en-GB" sz="1200" dirty="0">
                <a:latin typeface="+mj-lt"/>
                <a:cs typeface="Calibri Light" panose="020F0302020204030204" pitchFamily="34" charset="0"/>
              </a:rPr>
              <a:t>.</a:t>
            </a:r>
          </a:p>
          <a:p>
            <a:pPr marL="285750" indent="-285750">
              <a:spcAft>
                <a:spcPts val="1000"/>
              </a:spcAft>
              <a:buFont typeface="Arial" panose="020B0604020202020204" pitchFamily="34" charset="0"/>
              <a:buChar char="•"/>
            </a:pPr>
            <a:endParaRPr lang="en-GB" sz="1200" dirty="0">
              <a:latin typeface="+mj-lt"/>
              <a:cs typeface="Calibri Light" panose="020F0302020204030204" pitchFamily="34" charset="0"/>
            </a:endParaRPr>
          </a:p>
          <a:p>
            <a:pPr>
              <a:spcAft>
                <a:spcPts val="1000"/>
              </a:spcAft>
            </a:pPr>
            <a:r>
              <a:rPr lang="en-GB" sz="1200" b="1" dirty="0">
                <a:solidFill>
                  <a:srgbClr val="002060"/>
                </a:solidFill>
                <a:latin typeface="+mj-lt"/>
                <a:cs typeface="Calibri Light" panose="020F0302020204030204" pitchFamily="34" charset="0"/>
              </a:rPr>
              <a:t>Further Education / Higher Education</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There is </a:t>
            </a:r>
            <a:r>
              <a:rPr lang="en-GB" sz="1200" b="1" dirty="0">
                <a:latin typeface="+mj-lt"/>
                <a:cs typeface="Calibri Light" panose="020F0302020204030204" pitchFamily="34" charset="0"/>
              </a:rPr>
              <a:t>interest in FE and HE</a:t>
            </a:r>
            <a:r>
              <a:rPr lang="en-GB" sz="1200" dirty="0">
                <a:latin typeface="+mj-lt"/>
                <a:cs typeface="Calibri Light" panose="020F0302020204030204" pitchFamily="34" charset="0"/>
              </a:rPr>
              <a:t>, and students can cite many possible positives of progressing to university (e.g. meet like-minded people, new experiences, broaden horizons, focus on subjects of interest, improved employment/wages.) </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The key envisaged </a:t>
            </a:r>
            <a:r>
              <a:rPr lang="en-GB" sz="1200" b="1" dirty="0">
                <a:latin typeface="+mj-lt"/>
                <a:cs typeface="Calibri Light" panose="020F0302020204030204" pitchFamily="34" charset="0"/>
              </a:rPr>
              <a:t>negatives are cost/debt and moving from home</a:t>
            </a:r>
            <a:r>
              <a:rPr lang="en-GB" sz="1200" dirty="0">
                <a:latin typeface="+mj-lt"/>
                <a:cs typeface="Calibri Light" panose="020F0302020204030204" pitchFamily="34" charset="0"/>
              </a:rPr>
              <a:t>.</a:t>
            </a:r>
          </a:p>
          <a:p>
            <a:pPr marL="171450" indent="-171450">
              <a:spcAft>
                <a:spcPts val="1000"/>
              </a:spcAft>
              <a:buFont typeface="Arial" panose="020B0604020202020204" pitchFamily="34" charset="0"/>
              <a:buChar char="•"/>
            </a:pPr>
            <a:r>
              <a:rPr lang="en-GB" sz="1200" b="1" dirty="0">
                <a:latin typeface="+mj-lt"/>
                <a:cs typeface="Calibri Light" panose="020F0302020204030204" pitchFamily="34" charset="0"/>
              </a:rPr>
              <a:t>Schools are reported to undertake some activity </a:t>
            </a:r>
            <a:r>
              <a:rPr lang="en-GB" sz="1200" dirty="0">
                <a:latin typeface="+mj-lt"/>
                <a:cs typeface="Calibri Light" panose="020F0302020204030204" pitchFamily="34" charset="0"/>
              </a:rPr>
              <a:t>to help students with choices about their futures.</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However, </a:t>
            </a:r>
            <a:r>
              <a:rPr lang="en-GB" sz="1200" b="1" dirty="0">
                <a:latin typeface="+mj-lt"/>
                <a:cs typeface="Calibri Light" panose="020F0302020204030204" pitchFamily="34" charset="0"/>
              </a:rPr>
              <a:t>knowledge levels with regard to FE and HE remain very low. </a:t>
            </a:r>
            <a:r>
              <a:rPr lang="en-GB" sz="1200" dirty="0">
                <a:latin typeface="+mj-lt"/>
                <a:cs typeface="Calibri Light" panose="020F0302020204030204" pitchFamily="34" charset="0"/>
              </a:rPr>
              <a:t>Specifically,</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Limited knowledge of how to write a personal statement and how to apply</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Uncertainty regarding choices available and requirements</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Uncertainty regarding how to assess colleges/universities</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Uncertainty regarding how to weigh up options and decide what is right for them and their goals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In summary… (2)</a:t>
            </a:r>
            <a:endParaRPr lang="en-US" sz="3200">
              <a:solidFill>
                <a:prstClr val="white"/>
              </a:solidFill>
              <a:latin typeface="Arial Rounded MT Bold"/>
              <a:cs typeface="Arial Rounded MT Bold"/>
            </a:endParaRPr>
          </a:p>
        </p:txBody>
      </p:sp>
      <p:pic>
        <p:nvPicPr>
          <p:cNvPr id="11" name="Picture Placeholder 7">
            <a:extLst>
              <a:ext uri="{FF2B5EF4-FFF2-40B4-BE49-F238E27FC236}">
                <a16:creationId xmlns:a16="http://schemas.microsoft.com/office/drawing/2014/main" id="{6E68BED3-A8BA-93CD-CDD0-10836B589179}"/>
              </a:ext>
            </a:extLst>
          </p:cNvPr>
          <p:cNvPicPr>
            <a:picLocks noGrp="1" noChangeAspect="1"/>
          </p:cNvPicPr>
          <p:nvPr>
            <p:ph type="pic" sz="quarter" idx="13"/>
          </p:nvPr>
        </p:nvPicPr>
        <p:blipFill rotWithShape="1">
          <a:blip r:embed="rId2" cstate="screen">
            <a:alphaModFix amt="51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636752D2-5996-65D6-3972-E269372DA9D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782258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2288394"/>
            <a:ext cx="7930571" cy="3390672"/>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There is potentially a </a:t>
            </a:r>
            <a:r>
              <a:rPr lang="en-GB" sz="1200" b="1" dirty="0">
                <a:latin typeface="+mj-lt"/>
                <a:cs typeface="Calibri Light" panose="020F0302020204030204" pitchFamily="34" charset="0"/>
              </a:rPr>
              <a:t>greater need for external interventions for subject specific work in earlier years. </a:t>
            </a:r>
            <a:r>
              <a:rPr lang="en-GB" sz="1200" dirty="0">
                <a:latin typeface="+mj-lt"/>
                <a:cs typeface="Calibri Light" panose="020F0302020204030204" pitchFamily="34" charset="0"/>
              </a:rPr>
              <a:t>Once students reach year 11, there appears to often be many school-initiated interventions for raising attainment in core subjects.</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Beyond subject specific needs, there are </a:t>
            </a:r>
            <a:r>
              <a:rPr lang="en-GB" sz="1200" b="1" dirty="0">
                <a:latin typeface="+mj-lt"/>
                <a:cs typeface="Calibri Light" panose="020F0302020204030204" pitchFamily="34" charset="0"/>
              </a:rPr>
              <a:t>significant gaps in terms of building skills and increasing knowledge of future options. </a:t>
            </a:r>
            <a:r>
              <a:rPr lang="en-GB" sz="1200" dirty="0">
                <a:latin typeface="+mj-lt"/>
                <a:cs typeface="Calibri Light" panose="020F0302020204030204" pitchFamily="34" charset="0"/>
              </a:rPr>
              <a:t>For example:</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Confidence building and communication</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Understanding of future options and requirements to achieve goals</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Understanding of options for FE and HE</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Understanding of how to start and complete applications</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These are areas which schools appear to try to cover but which require much more time and focus. Interventions for older years focussed on these areas could be useful.</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Students often express interest in FE/HE but support is needed to cement and develop this curiosity. Most report that this doesn’t come from parents. Therefore, there could be a role for an intervention in this area (aimed at delivering information and inspiration.)</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take outs from the student perspective can be summarised as follows: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Key Take Outs</a:t>
            </a:r>
            <a:endParaRPr lang="en-US" sz="3200">
              <a:solidFill>
                <a:prstClr val="white"/>
              </a:solidFill>
              <a:latin typeface="Arial Rounded MT Bold"/>
              <a:cs typeface="Arial Rounded MT Bold"/>
            </a:endParaRPr>
          </a:p>
        </p:txBody>
      </p:sp>
      <p:pic>
        <p:nvPicPr>
          <p:cNvPr id="11" name="Picture Placeholder 7">
            <a:extLst>
              <a:ext uri="{FF2B5EF4-FFF2-40B4-BE49-F238E27FC236}">
                <a16:creationId xmlns:a16="http://schemas.microsoft.com/office/drawing/2014/main" id="{6E68BED3-A8BA-93CD-CDD0-10836B589179}"/>
              </a:ext>
            </a:extLst>
          </p:cNvPr>
          <p:cNvPicPr>
            <a:picLocks noGrp="1" noChangeAspect="1"/>
          </p:cNvPicPr>
          <p:nvPr>
            <p:ph type="pic" sz="quarter" idx="13"/>
          </p:nvPr>
        </p:nvPicPr>
        <p:blipFill>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5DE0861-0ED1-E053-6489-046283EC4BE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81590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a:alphaModFix amt="78000"/>
          </a:blip>
          <a:srcRect l="11212" r="6646" b="1410"/>
          <a:stretch/>
        </p:blipFill>
        <p:spPr>
          <a:xfrm>
            <a:off x="8124825" y="1543050"/>
            <a:ext cx="4064000" cy="5120468"/>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Attainment levels: Key Take Outs</a:t>
            </a:r>
            <a:endParaRPr lang="en-US" sz="3200" dirty="0">
              <a:solidFill>
                <a:prstClr val="white"/>
              </a:solidFill>
              <a:latin typeface="Arial Rounded MT Bold"/>
              <a:cs typeface="Arial Rounded MT Bold"/>
            </a:endParaRPr>
          </a:p>
        </p:txBody>
      </p:sp>
      <p:sp>
        <p:nvSpPr>
          <p:cNvPr id="19" name="TextBox 18">
            <a:extLst>
              <a:ext uri="{FF2B5EF4-FFF2-40B4-BE49-F238E27FC236}">
                <a16:creationId xmlns:a16="http://schemas.microsoft.com/office/drawing/2014/main" id="{F33EF7A8-3786-5FCA-9575-464F8B5A597D}"/>
              </a:ext>
            </a:extLst>
          </p:cNvPr>
          <p:cNvSpPr txBox="1"/>
          <p:nvPr/>
        </p:nvSpPr>
        <p:spPr>
          <a:xfrm>
            <a:off x="165475" y="1659243"/>
            <a:ext cx="7797050" cy="5155257"/>
          </a:xfrm>
          <a:prstGeom prst="rect">
            <a:avLst/>
          </a:prstGeom>
          <a:noFill/>
        </p:spPr>
        <p:txBody>
          <a:bodyPr wrap="square" rtlCol="0">
            <a:spAutoFit/>
          </a:bodyPr>
          <a:lstStyle/>
          <a:p>
            <a:pPr defTabSz="660417">
              <a:spcAft>
                <a:spcPts val="1000"/>
              </a:spcAft>
            </a:pPr>
            <a:r>
              <a:rPr lang="en-GB" sz="1200" b="1" dirty="0">
                <a:solidFill>
                  <a:srgbClr val="2A5160"/>
                </a:solidFill>
                <a:latin typeface="+mj-lt"/>
                <a:cs typeface="Calibri Light" panose="020F0302020204030204" pitchFamily="34" charset="0"/>
              </a:rPr>
              <a:t>Analysis of needs by attainment level indicates the following:</a:t>
            </a:r>
          </a:p>
          <a:p>
            <a:pPr defTabSz="660417">
              <a:spcAft>
                <a:spcPts val="1000"/>
              </a:spcAft>
            </a:pPr>
            <a:r>
              <a:rPr lang="en-GB" sz="1200" b="1" dirty="0">
                <a:solidFill>
                  <a:srgbClr val="76B19A"/>
                </a:solidFill>
                <a:latin typeface="+mj-lt"/>
                <a:cs typeface="Calibri Light" panose="020F0302020204030204" pitchFamily="34" charset="0"/>
              </a:rPr>
              <a:t>Year 9/10</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generally report being well supported regardless of attainment level.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Across all attainment levels there can be interest in/confidence in progressing to HE.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Those requiring additional support feel that they are receiving it.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Differences between attainment levels and the level of support from home environments were not notable</a:t>
            </a:r>
          </a:p>
          <a:p>
            <a:pPr defTabSz="660417">
              <a:spcAft>
                <a:spcPts val="1000"/>
              </a:spcAft>
            </a:pPr>
            <a:r>
              <a:rPr lang="en-GB" sz="1200" b="1" dirty="0">
                <a:solidFill>
                  <a:srgbClr val="76B19A"/>
                </a:solidFill>
                <a:latin typeface="+mj-lt"/>
                <a:cs typeface="Calibri Light" panose="020F0302020204030204" pitchFamily="34" charset="0"/>
              </a:rPr>
              <a:t>Year 11</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 year 11, support needs become more evident.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‘Requires extra’ – </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These students often report to be receiving useful subject specific interventions and assistance from teachers.</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Interest in HE is mixed but some do aspire to apply and are confident they can achieve a degree.</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Home support is evident.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‘Meeting/exceeding’ –  students still have support needs and can have frustrations. They can request support in terms of</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Subject specific help: particularly if they have had a poor teacher, an absent teacher</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Non subject specific: building confidence, building knowledge about future choices</a:t>
            </a: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79901" y="6672135"/>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38708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29756" y="2098151"/>
            <a:ext cx="7870535" cy="4016484"/>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Parents recognise that there are a </a:t>
            </a:r>
            <a:r>
              <a:rPr lang="en-GB" sz="1200" b="1" dirty="0">
                <a:solidFill>
                  <a:prstClr val="black"/>
                </a:solidFill>
                <a:latin typeface="+mj-lt"/>
                <a:cs typeface="Calibri Light" panose="020F0302020204030204" pitchFamily="34" charset="0"/>
              </a:rPr>
              <a:t>number of educational challenges facing their children</a:t>
            </a:r>
            <a:r>
              <a:rPr lang="en-GB" sz="1200" dirty="0">
                <a:solidFill>
                  <a:prstClr val="black"/>
                </a:solidFill>
                <a:latin typeface="+mj-lt"/>
                <a:cs typeface="Calibri Light" panose="020F0302020204030204" pitchFamily="34" charset="0"/>
              </a:rPr>
              <a:t> e.g. gaps in subject knowledge, partly due to Covid; parents’ inability to assist their children; limited awareness of future options;  low aspirations of the school, significant pressure during year 11.</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accept that the </a:t>
            </a:r>
            <a:r>
              <a:rPr lang="en-GB" sz="1200" b="1" dirty="0">
                <a:solidFill>
                  <a:prstClr val="black"/>
                </a:solidFill>
                <a:latin typeface="+mj-lt"/>
                <a:cs typeface="Calibri Light" panose="020F0302020204030204" pitchFamily="34" charset="0"/>
              </a:rPr>
              <a:t>responsibility for educational success is three way: </a:t>
            </a:r>
            <a:r>
              <a:rPr lang="en-GB" sz="1200" dirty="0">
                <a:solidFill>
                  <a:prstClr val="black"/>
                </a:solidFill>
                <a:latin typeface="+mj-lt"/>
                <a:cs typeface="Calibri Light" panose="020F0302020204030204" pitchFamily="34" charset="0"/>
              </a:rPr>
              <a:t>child, school, parent. </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often feel as though they are already providing additional support to their child. </a:t>
            </a:r>
            <a:r>
              <a:rPr lang="en-GB" sz="1200" b="1" dirty="0">
                <a:solidFill>
                  <a:prstClr val="black"/>
                </a:solidFill>
                <a:latin typeface="+mj-lt"/>
                <a:cs typeface="Calibri Light" panose="020F0302020204030204" pitchFamily="34" charset="0"/>
              </a:rPr>
              <a:t>However, they frequently feel that they are not well placed to provide the required support and guidance.</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This is particularly in terms of:</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Subject specific support when complexity of learning increases</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Navigating future choices and FE/HE options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There are a number of areas which they would like to receive additional support and information on – particularly around future choices.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often feel that communication from school/teachers is poor, particularly pre-year 11.</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Knowledge of HE is sometimes low and perceptions towards it vary: some parents are unconvinced of the benefits and very wary of the cost/debt and of their child moving from Cumbria.</a:t>
            </a:r>
          </a:p>
          <a:p>
            <a:pPr>
              <a:spcAft>
                <a:spcPts val="1000"/>
              </a:spcAft>
            </a:pPr>
            <a:endParaRPr lang="en-GB" sz="1200" dirty="0">
              <a:solidFill>
                <a:schemeClr val="bg1">
                  <a:lumMod val="50000"/>
                </a:schemeClr>
              </a:solidFill>
              <a:latin typeface="+mj-lt"/>
              <a:cs typeface="Calibri Light" panose="020F0302020204030204" pitchFamily="34" charset="0"/>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26</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Parent Perspective: In summary… </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6000"/>
            <a:extLst>
              <a:ext uri="{28A0092B-C50C-407E-A947-70E740481C1C}">
                <a14:useLocalDpi xmlns:a14="http://schemas.microsoft.com/office/drawing/2010/main"/>
              </a:ext>
            </a:extLst>
          </a:blip>
          <a:srcRect/>
          <a:stretch/>
        </p:blipFill>
        <p:spPr>
          <a:xfrm>
            <a:off x="8178273" y="1524000"/>
            <a:ext cx="4010551" cy="5139518"/>
          </a:xfrm>
        </p:spPr>
      </p:pic>
      <p:sp>
        <p:nvSpPr>
          <p:cNvPr id="5" name="TextBox 4">
            <a:extLst>
              <a:ext uri="{FF2B5EF4-FFF2-40B4-BE49-F238E27FC236}">
                <a16:creationId xmlns:a16="http://schemas.microsoft.com/office/drawing/2014/main" id="{5C1787DA-3CDF-FA22-315E-A2C86C14D5C2}"/>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points of the parent perspective can be summarised as follows:</a:t>
            </a:r>
          </a:p>
        </p:txBody>
      </p:sp>
      <p:sp>
        <p:nvSpPr>
          <p:cNvPr id="4" name="Footer Placeholder 1">
            <a:extLst>
              <a:ext uri="{FF2B5EF4-FFF2-40B4-BE49-F238E27FC236}">
                <a16:creationId xmlns:a16="http://schemas.microsoft.com/office/drawing/2014/main" id="{46CEFB3E-D776-950B-78C0-D2B0C01B070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442899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341409"/>
            <a:ext cx="7930571" cy="1087477"/>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Picture clearly emerges </a:t>
            </a:r>
            <a:r>
              <a:rPr lang="en-GB" sz="1200" b="1" dirty="0">
                <a:latin typeface="+mj-lt"/>
                <a:cs typeface="Calibri Light" panose="020F0302020204030204" pitchFamily="34" charset="0"/>
              </a:rPr>
              <a:t>that students do need additional help/support to reach their potential…  </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…and that (even willing /engaged) </a:t>
            </a:r>
            <a:r>
              <a:rPr lang="en-GB" sz="1200" b="1" dirty="0">
                <a:latin typeface="+mj-lt"/>
                <a:cs typeface="Calibri Light" panose="020F0302020204030204" pitchFamily="34" charset="0"/>
              </a:rPr>
              <a:t>parents are often not optimally placed to provide this.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Potentially </a:t>
            </a:r>
            <a:r>
              <a:rPr lang="en-GB" sz="1200" b="1" dirty="0">
                <a:latin typeface="+mj-lt"/>
                <a:cs typeface="Calibri Light" panose="020F0302020204030204" pitchFamily="34" charset="0"/>
              </a:rPr>
              <a:t>addressing some of the parental needs could aid progression to HE </a:t>
            </a:r>
            <a:r>
              <a:rPr lang="en-GB" sz="1200" dirty="0">
                <a:latin typeface="+mj-lt"/>
                <a:cs typeface="Calibri Light" panose="020F0302020204030204" pitchFamily="34" charset="0"/>
              </a:rPr>
              <a:t>(via making them feel more informed regarding options and confident to assist child in decision-making)</a:t>
            </a:r>
            <a:endParaRPr lang="en-GB" sz="1200" dirty="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38554"/>
          </a:xfrm>
          <a:prstGeom prst="rect">
            <a:avLst/>
          </a:prstGeom>
          <a:noFill/>
        </p:spPr>
        <p:txBody>
          <a:bodyPr wrap="square" rtlCol="0">
            <a:spAutoFit/>
          </a:bodyPr>
          <a:lstStyle/>
          <a:p>
            <a:r>
              <a:rPr lang="en-US" sz="1600">
                <a:solidFill>
                  <a:srgbClr val="77C4E5"/>
                </a:solidFill>
                <a:latin typeface="Arial Rounded MT Bold"/>
                <a:cs typeface="Arial Rounded MT Bold"/>
              </a:rPr>
              <a:t>Parental feedback points to the following key take outs: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Parent Perspective: Key Take Outs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0000"/>
            <a:extLst>
              <a:ext uri="{28A0092B-C50C-407E-A947-70E740481C1C}">
                <a14:useLocalDpi xmlns:a14="http://schemas.microsoft.com/office/drawing/2010/main"/>
              </a:ext>
            </a:extLst>
          </a:blip>
          <a:srcRect/>
          <a:stretch/>
        </p:blipFill>
        <p:spPr>
          <a:xfrm>
            <a:off x="8533205" y="1554163"/>
            <a:ext cx="3655619" cy="5065712"/>
          </a:xfrm>
        </p:spPr>
      </p:pic>
      <p:sp>
        <p:nvSpPr>
          <p:cNvPr id="5" name="Footer Placeholder 1">
            <a:extLst>
              <a:ext uri="{FF2B5EF4-FFF2-40B4-BE49-F238E27FC236}">
                <a16:creationId xmlns:a16="http://schemas.microsoft.com/office/drawing/2014/main" id="{F6FDB8AB-B223-3F6A-1209-FB28BAB7F813}"/>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781995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29756" y="2098151"/>
            <a:ext cx="7870535" cy="2893100"/>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Among the teachers who took part in this research there were </a:t>
            </a:r>
            <a:r>
              <a:rPr lang="en-GB" sz="1200" b="1" dirty="0">
                <a:solidFill>
                  <a:prstClr val="black"/>
                </a:solidFill>
                <a:latin typeface="+mj-lt"/>
                <a:cs typeface="Calibri Light" panose="020F0302020204030204" pitchFamily="34" charset="0"/>
              </a:rPr>
              <a:t>polarised views.</a:t>
            </a:r>
          </a:p>
          <a:p>
            <a:pPr marL="285750" indent="-2857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Support and assistance needs are acknowledged </a:t>
            </a:r>
            <a:r>
              <a:rPr lang="en-GB" sz="1200" dirty="0">
                <a:solidFill>
                  <a:prstClr val="black"/>
                </a:solidFill>
                <a:latin typeface="+mj-lt"/>
                <a:cs typeface="Calibri Light" panose="020F0302020204030204" pitchFamily="34" charset="0"/>
              </a:rPr>
              <a:t>and there is a strong desire to raise attainment.</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But, care must be taken for </a:t>
            </a:r>
            <a:r>
              <a:rPr lang="en-GB" sz="1200" b="1" dirty="0">
                <a:solidFill>
                  <a:prstClr val="black"/>
                </a:solidFill>
                <a:latin typeface="+mj-lt"/>
                <a:cs typeface="Calibri Light" panose="020F0302020204030204" pitchFamily="34" charset="0"/>
              </a:rPr>
              <a:t>Hello Future’s support to be focussed where schools require it. Consultation will be required.</a:t>
            </a:r>
          </a:p>
          <a:p>
            <a:pPr marL="285750" indent="-2857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Literacy/support on other core subjects are needed, </a:t>
            </a:r>
            <a:r>
              <a:rPr lang="en-GB" sz="1200" dirty="0">
                <a:solidFill>
                  <a:prstClr val="black"/>
                </a:solidFill>
                <a:latin typeface="+mj-lt"/>
                <a:cs typeface="Calibri Light" panose="020F0302020204030204" pitchFamily="34" charset="0"/>
              </a:rPr>
              <a:t>but are potentially areas schools are more well-equipped to deal with via their teaching teams.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There are also </a:t>
            </a:r>
            <a:r>
              <a:rPr lang="en-GB" sz="1200" b="1" dirty="0">
                <a:solidFill>
                  <a:prstClr val="black"/>
                </a:solidFill>
                <a:latin typeface="+mj-lt"/>
                <a:cs typeface="Calibri Light" panose="020F0302020204030204" pitchFamily="34" charset="0"/>
              </a:rPr>
              <a:t>key gaps to address </a:t>
            </a:r>
            <a:r>
              <a:rPr lang="en-GB" sz="1200" dirty="0">
                <a:solidFill>
                  <a:prstClr val="black"/>
                </a:solidFill>
                <a:latin typeface="+mj-lt"/>
                <a:cs typeface="Calibri Light" panose="020F0302020204030204" pitchFamily="34" charset="0"/>
              </a:rPr>
              <a:t>in terms of providing inspiration, increasing aspirations/ helping students understand how to achieve their aspirations, driving engagement more generally and the provision of information regarding FE/HE.</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Teachers </a:t>
            </a:r>
            <a:r>
              <a:rPr lang="en-GB" sz="1200" b="1" dirty="0">
                <a:solidFill>
                  <a:prstClr val="black"/>
                </a:solidFill>
                <a:latin typeface="+mj-lt"/>
                <a:cs typeface="Calibri Light" panose="020F0302020204030204" pitchFamily="34" charset="0"/>
              </a:rPr>
              <a:t>stress that adequately trained, experienced and consistent personnel</a:t>
            </a:r>
            <a:r>
              <a:rPr lang="en-GB" sz="1200" dirty="0">
                <a:solidFill>
                  <a:prstClr val="black"/>
                </a:solidFill>
                <a:latin typeface="+mj-lt"/>
                <a:cs typeface="Calibri Light" panose="020F0302020204030204" pitchFamily="34" charset="0"/>
              </a:rPr>
              <a:t> for any or all interventions will be key.</a:t>
            </a:r>
          </a:p>
          <a:p>
            <a:pPr>
              <a:spcAft>
                <a:spcPts val="1000"/>
              </a:spcAft>
            </a:pPr>
            <a:endParaRPr lang="en-GB" sz="1200" dirty="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188191" y="1642377"/>
            <a:ext cx="7727372" cy="338554"/>
          </a:xfrm>
          <a:prstGeom prst="rect">
            <a:avLst/>
          </a:prstGeom>
          <a:noFill/>
        </p:spPr>
        <p:txBody>
          <a:bodyPr wrap="square" rtlCol="0">
            <a:spAutoFit/>
          </a:bodyPr>
          <a:lstStyle/>
          <a:p>
            <a:r>
              <a:rPr lang="en-US" sz="1600">
                <a:solidFill>
                  <a:srgbClr val="77C4E5"/>
                </a:solidFill>
                <a:latin typeface="Arial Rounded MT Bold"/>
                <a:cs typeface="Arial Rounded MT Bold"/>
              </a:rPr>
              <a:t>The Teacher Perspective emerges as follows: </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Teacher perspective: In summary… </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1000"/>
            <a:extLst>
              <a:ext uri="{28A0092B-C50C-407E-A947-70E740481C1C}">
                <a14:useLocalDpi xmlns:a14="http://schemas.microsoft.com/office/drawing/2010/main"/>
              </a:ext>
            </a:extLst>
          </a:blip>
          <a:srcRect/>
          <a:stretch/>
        </p:blipFill>
        <p:spPr>
          <a:xfrm>
            <a:off x="8811337" y="1554163"/>
            <a:ext cx="3377488" cy="5065712"/>
          </a:xfrm>
        </p:spPr>
      </p:pic>
      <p:sp>
        <p:nvSpPr>
          <p:cNvPr id="5" name="Footer Placeholder 1">
            <a:extLst>
              <a:ext uri="{FF2B5EF4-FFF2-40B4-BE49-F238E27FC236}">
                <a16:creationId xmlns:a16="http://schemas.microsoft.com/office/drawing/2014/main" id="{744FBA7B-C831-8BC6-DB6A-A9187EC8286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975967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67356"/>
            <a:ext cx="7524172" cy="2949525"/>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It is key to </a:t>
            </a:r>
            <a:r>
              <a:rPr lang="en-GB" sz="1200" b="1">
                <a:latin typeface="+mj-lt"/>
                <a:cs typeface="Calibri Light" panose="020F0302020204030204" pitchFamily="34" charset="0"/>
              </a:rPr>
              <a:t>have consultation with schools prior to ‘launching’ an intervention</a:t>
            </a:r>
            <a:r>
              <a:rPr lang="en-GB" sz="1200">
                <a:latin typeface="+mj-lt"/>
                <a:cs typeface="Calibri Light" panose="020F0302020204030204" pitchFamily="34" charset="0"/>
              </a:rPr>
              <a:t>: identify the gaps/ where the school requires help.</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Literacy emerges as important but is often not the sole challenge</a:t>
            </a:r>
            <a:r>
              <a:rPr lang="en-GB" sz="1200">
                <a:latin typeface="+mj-lt"/>
                <a:cs typeface="Calibri Light" panose="020F0302020204030204" pitchFamily="34" charset="0"/>
              </a:rPr>
              <a:t>. Plus, literacy is sometimes an area which schools have already designed interventions for. Some schools may require greater support in other areas.</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Hello Future interventions </a:t>
            </a:r>
            <a:r>
              <a:rPr lang="en-GB" sz="1200">
                <a:latin typeface="+mj-lt"/>
                <a:cs typeface="Calibri Light" panose="020F0302020204030204" pitchFamily="34" charset="0"/>
              </a:rPr>
              <a:t>focussed on </a:t>
            </a:r>
            <a:r>
              <a:rPr lang="en-GB" sz="1200" b="1">
                <a:latin typeface="+mj-lt"/>
                <a:cs typeface="Calibri Light" panose="020F0302020204030204" pitchFamily="34" charset="0"/>
              </a:rPr>
              <a:t>building aspirations /confidence / understanding of future pathways</a:t>
            </a:r>
            <a:r>
              <a:rPr lang="en-GB" sz="1200">
                <a:latin typeface="+mj-lt"/>
                <a:cs typeface="Calibri Light" panose="020F0302020204030204" pitchFamily="34" charset="0"/>
              </a:rPr>
              <a:t> may also be welcomed.</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Interventions for Years 7-9 feel important: </a:t>
            </a:r>
            <a:r>
              <a:rPr lang="en-GB" sz="1200">
                <a:latin typeface="+mj-lt"/>
                <a:cs typeface="Calibri Light" panose="020F0302020204030204" pitchFamily="34" charset="0"/>
              </a:rPr>
              <a:t>to build the link between focus in earlier years and success in GCSE years.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It will be important for Hello Future’s interventions to be </a:t>
            </a:r>
            <a:r>
              <a:rPr lang="en-GB" sz="1200" b="1">
                <a:latin typeface="+mj-lt"/>
                <a:cs typeface="Calibri Light" panose="020F0302020204030204" pitchFamily="34" charset="0"/>
              </a:rPr>
              <a:t>delivered by appropriate personnel: </a:t>
            </a:r>
            <a:r>
              <a:rPr lang="en-GB" sz="1200">
                <a:latin typeface="+mj-lt"/>
                <a:cs typeface="Calibri Light" panose="020F0302020204030204" pitchFamily="34" charset="0"/>
              </a:rPr>
              <a:t>adequate and ‘proper’ training, be relatable to students (i.e. similar background) and a consistent presence for rapport building.</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Face to face/ at school premises </a:t>
            </a:r>
            <a:r>
              <a:rPr lang="en-GB" sz="1200">
                <a:latin typeface="+mj-lt"/>
                <a:cs typeface="Calibri Light" panose="020F0302020204030204" pitchFamily="34" charset="0"/>
              </a:rPr>
              <a:t>interventions are likely to be required: issues with online engagement are expected.</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84390" cy="338554"/>
          </a:xfrm>
          <a:prstGeom prst="rect">
            <a:avLst/>
          </a:prstGeom>
          <a:noFill/>
        </p:spPr>
        <p:txBody>
          <a:bodyPr wrap="square" rtlCol="0">
            <a:spAutoFit/>
          </a:bodyPr>
          <a:lstStyle/>
          <a:p>
            <a:r>
              <a:rPr lang="en-US" sz="1600">
                <a:solidFill>
                  <a:srgbClr val="77C4E5"/>
                </a:solidFill>
                <a:latin typeface="Arial Rounded MT Bold"/>
                <a:cs typeface="Arial Rounded MT Bold"/>
              </a:rPr>
              <a:t>Teacher feedback points to the following considerations: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29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Teacher Perspective: Key Take Outs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9000"/>
            <a:extLst>
              <a:ext uri="{28A0092B-C50C-407E-A947-70E740481C1C}">
                <a14:useLocalDpi xmlns:a14="http://schemas.microsoft.com/office/drawing/2010/main"/>
              </a:ext>
            </a:extLst>
          </a:blip>
          <a:srcRect/>
          <a:stretch/>
        </p:blipFill>
        <p:spPr>
          <a:xfrm>
            <a:off x="8035636" y="1535344"/>
            <a:ext cx="4153189" cy="5059420"/>
          </a:xfrm>
        </p:spPr>
      </p:pic>
      <p:sp>
        <p:nvSpPr>
          <p:cNvPr id="5" name="Footer Placeholder 1">
            <a:extLst>
              <a:ext uri="{FF2B5EF4-FFF2-40B4-BE49-F238E27FC236}">
                <a16:creationId xmlns:a16="http://schemas.microsoft.com/office/drawing/2014/main" id="{DEBF7D0A-8404-C73D-8771-DCAED4BDFCC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134709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30</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5"/>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The Rapid Reading Activity is broadly endorsed: </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6905984" y="2237465"/>
            <a:ext cx="2262391" cy="2404223"/>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9537351" y="2243790"/>
            <a:ext cx="1994455" cy="2549676"/>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7848102" y="3872631"/>
            <a:ext cx="1532360" cy="2201347"/>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8798709" y="3823470"/>
            <a:ext cx="2506684" cy="2176514"/>
          </a:xfrm>
          <a:prstGeom prst="rect">
            <a:avLst/>
          </a:prstGeom>
        </p:spPr>
      </p:pic>
      <p:sp>
        <p:nvSpPr>
          <p:cNvPr id="12" name="Rectangle: Rounded Corners 11">
            <a:extLst>
              <a:ext uri="{FF2B5EF4-FFF2-40B4-BE49-F238E27FC236}">
                <a16:creationId xmlns:a16="http://schemas.microsoft.com/office/drawing/2014/main" id="{39B3EDDB-8A57-0276-E716-AF2F0B77D1FE}"/>
              </a:ext>
            </a:extLst>
          </p:cNvPr>
          <p:cNvSpPr/>
          <p:nvPr/>
        </p:nvSpPr>
        <p:spPr>
          <a:xfrm>
            <a:off x="374342" y="3191648"/>
            <a:ext cx="5611787" cy="1249372"/>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Students: </a:t>
            </a:r>
          </a:p>
          <a:p>
            <a:r>
              <a:rPr lang="en-GB" sz="1200"/>
              <a:t>Most are positive, although sometimes not overwhelming so. It is perceived as most suited to younger students e.g. year 9. it will be important for Rapid Reading to give a different (more interactive) experience vs class so that fatigue/boredom doesn’t set in. The voucher is motivating.</a:t>
            </a:r>
          </a:p>
        </p:txBody>
      </p:sp>
      <p:sp>
        <p:nvSpPr>
          <p:cNvPr id="13" name="Rectangle: Rounded Corners 12">
            <a:extLst>
              <a:ext uri="{FF2B5EF4-FFF2-40B4-BE49-F238E27FC236}">
                <a16:creationId xmlns:a16="http://schemas.microsoft.com/office/drawing/2014/main" id="{073661BE-3244-B1DB-72C0-E8AB75922604}"/>
              </a:ext>
            </a:extLst>
          </p:cNvPr>
          <p:cNvSpPr/>
          <p:nvPr/>
        </p:nvSpPr>
        <p:spPr>
          <a:xfrm>
            <a:off x="374342" y="4539944"/>
            <a:ext cx="5611787" cy="795043"/>
          </a:xfrm>
          <a:prstGeom prst="round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Parents: </a:t>
            </a:r>
          </a:p>
          <a:p>
            <a:r>
              <a:rPr lang="en-GB" sz="1200"/>
              <a:t>Positive towards additional encouragement to read but they question how motivating the Waterstones voucher would be. The activity was perceived to best fit year 9.</a:t>
            </a:r>
          </a:p>
        </p:txBody>
      </p:sp>
      <p:sp>
        <p:nvSpPr>
          <p:cNvPr id="14" name="Rectangle: Rounded Corners 13">
            <a:extLst>
              <a:ext uri="{FF2B5EF4-FFF2-40B4-BE49-F238E27FC236}">
                <a16:creationId xmlns:a16="http://schemas.microsoft.com/office/drawing/2014/main" id="{E671A039-3B06-3BBC-3CC7-9DE119254126}"/>
              </a:ext>
            </a:extLst>
          </p:cNvPr>
          <p:cNvSpPr/>
          <p:nvPr/>
        </p:nvSpPr>
        <p:spPr>
          <a:xfrm>
            <a:off x="374343" y="5477384"/>
            <a:ext cx="5611787" cy="914180"/>
          </a:xfrm>
          <a:prstGeom prst="roundRect">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Teachers: </a:t>
            </a:r>
          </a:p>
          <a:p>
            <a:r>
              <a:rPr lang="en-GB" sz="1200"/>
              <a:t>Literacy is a key need but care must be taken not to duplicate with programs already in place. It will be important for course leaders/ interns to be fully/ properly trained.</a:t>
            </a:r>
          </a:p>
        </p:txBody>
      </p:sp>
      <p:sp>
        <p:nvSpPr>
          <p:cNvPr id="15" name="Rectangle: Rounded Corners 14">
            <a:extLst>
              <a:ext uri="{FF2B5EF4-FFF2-40B4-BE49-F238E27FC236}">
                <a16:creationId xmlns:a16="http://schemas.microsoft.com/office/drawing/2014/main" id="{E018AAB4-4D53-6E20-3895-6BAA45D1D814}"/>
              </a:ext>
            </a:extLst>
          </p:cNvPr>
          <p:cNvSpPr/>
          <p:nvPr/>
        </p:nvSpPr>
        <p:spPr>
          <a:xfrm>
            <a:off x="374342" y="1797210"/>
            <a:ext cx="5611787" cy="1249371"/>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a:t>Headline Reaction: </a:t>
            </a:r>
          </a:p>
          <a:p>
            <a:endParaRPr lang="en-GB" sz="800" b="1"/>
          </a:p>
          <a:p>
            <a:r>
              <a:rPr lang="en-GB" sz="1400"/>
              <a:t>A positive intervention focussed on a key skill. </a:t>
            </a:r>
          </a:p>
          <a:p>
            <a:r>
              <a:rPr lang="en-GB" sz="1400"/>
              <a:t>Provided that Rapid Reading is delivered well and doesn’t duplicate with programmes already in place, it should be welcomed.</a:t>
            </a:r>
          </a:p>
        </p:txBody>
      </p:sp>
      <p:sp>
        <p:nvSpPr>
          <p:cNvPr id="2" name="Footer Placeholder 1">
            <a:extLst>
              <a:ext uri="{FF2B5EF4-FFF2-40B4-BE49-F238E27FC236}">
                <a16:creationId xmlns:a16="http://schemas.microsoft.com/office/drawing/2014/main" id="{08CB8E90-1E0E-4263-47A4-DBB64BC9E4C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529944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31</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4"/>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Key Pointers for Optimisation </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6542886" y="1903382"/>
            <a:ext cx="2601402" cy="2764487"/>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9283425" y="1833893"/>
            <a:ext cx="2293317" cy="2931736"/>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7582764" y="3574564"/>
            <a:ext cx="1761979" cy="2531211"/>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8798709" y="3823470"/>
            <a:ext cx="2506684" cy="2176514"/>
          </a:xfrm>
          <a:prstGeom prst="rect">
            <a:avLst/>
          </a:prstGeom>
        </p:spPr>
      </p:pic>
      <p:sp>
        <p:nvSpPr>
          <p:cNvPr id="2" name="TextBox 1">
            <a:extLst>
              <a:ext uri="{FF2B5EF4-FFF2-40B4-BE49-F238E27FC236}">
                <a16:creationId xmlns:a16="http://schemas.microsoft.com/office/drawing/2014/main" id="{F18E20A2-A1BD-6BB5-A9D3-D1234602216B}"/>
              </a:ext>
            </a:extLst>
          </p:cNvPr>
          <p:cNvSpPr txBox="1"/>
          <p:nvPr/>
        </p:nvSpPr>
        <p:spPr>
          <a:xfrm>
            <a:off x="471054" y="2047969"/>
            <a:ext cx="5044786" cy="4495654"/>
          </a:xfrm>
          <a:prstGeom prst="rect">
            <a:avLst/>
          </a:prstGeom>
          <a:noFill/>
          <a:ln>
            <a:solidFill>
              <a:schemeClr val="tx1"/>
            </a:solidFill>
          </a:ln>
        </p:spPr>
        <p:txBody>
          <a:bodyPr wrap="square" rtlCol="0">
            <a:spAutoFit/>
          </a:bodyPr>
          <a:lstStyle/>
          <a:p>
            <a:pPr marL="171450" indent="-171450">
              <a:lnSpc>
                <a:spcPct val="150000"/>
              </a:lnSpc>
              <a:buFont typeface="Arial" panose="020B0604020202020204" pitchFamily="34" charset="0"/>
              <a:buChar char="•"/>
            </a:pPr>
            <a:endParaRPr lang="en-GB" sz="1200" dirty="0"/>
          </a:p>
          <a:p>
            <a:pPr marL="171450" indent="-171450">
              <a:lnSpc>
                <a:spcPct val="150000"/>
              </a:lnSpc>
              <a:buFont typeface="Arial" panose="020B0604020202020204" pitchFamily="34" charset="0"/>
              <a:buChar char="•"/>
            </a:pPr>
            <a:r>
              <a:rPr lang="en-GB" sz="1200" b="1" dirty="0"/>
              <a:t>The ideal target is </a:t>
            </a:r>
            <a:r>
              <a:rPr lang="en-GB" sz="1200" dirty="0"/>
              <a:t>younger age groups (e.g., Yr 9)</a:t>
            </a:r>
          </a:p>
          <a:p>
            <a:pPr marL="171450" indent="-171450">
              <a:lnSpc>
                <a:spcPct val="150000"/>
              </a:lnSpc>
              <a:buFont typeface="Arial" panose="020B0604020202020204" pitchFamily="34" charset="0"/>
              <a:buChar char="•"/>
            </a:pPr>
            <a:r>
              <a:rPr lang="en-GB" sz="1200" dirty="0"/>
              <a:t>Hello Future will need to ensure it </a:t>
            </a:r>
            <a:r>
              <a:rPr lang="en-GB" sz="1200" b="1" dirty="0"/>
              <a:t>holds appeal for those that struggle with reading </a:t>
            </a:r>
            <a:r>
              <a:rPr lang="en-GB" sz="1200" dirty="0"/>
              <a:t>– therefore it needs to feel </a:t>
            </a:r>
            <a:r>
              <a:rPr lang="en-GB" sz="1200" b="1" dirty="0"/>
              <a:t>fun/interactive, non-pressured,</a:t>
            </a:r>
            <a:r>
              <a:rPr lang="en-GB" sz="1200" dirty="0"/>
              <a:t> and </a:t>
            </a:r>
            <a:r>
              <a:rPr lang="en-GB" sz="1200" b="1" dirty="0"/>
              <a:t>different to class work.</a:t>
            </a:r>
          </a:p>
          <a:p>
            <a:pPr marL="171450" indent="-171450">
              <a:lnSpc>
                <a:spcPct val="150000"/>
              </a:lnSpc>
              <a:buFont typeface="Arial" panose="020B0604020202020204" pitchFamily="34" charset="0"/>
              <a:buChar char="•"/>
            </a:pPr>
            <a:r>
              <a:rPr lang="en-GB" sz="1200" dirty="0"/>
              <a:t>Remind students that this is a </a:t>
            </a:r>
            <a:r>
              <a:rPr lang="en-GB" sz="1200" b="1" dirty="0"/>
              <a:t>fun and easy way to improve their exam performance</a:t>
            </a:r>
            <a:r>
              <a:rPr lang="en-GB" sz="1200" dirty="0"/>
              <a:t> in later years.</a:t>
            </a:r>
          </a:p>
          <a:p>
            <a:pPr marL="171450" indent="-171450">
              <a:lnSpc>
                <a:spcPct val="150000"/>
              </a:lnSpc>
              <a:buFont typeface="Arial" panose="020B0604020202020204" pitchFamily="34" charset="0"/>
              <a:buChar char="•"/>
            </a:pPr>
            <a:r>
              <a:rPr lang="en-GB" sz="1200" dirty="0"/>
              <a:t>Maintain the </a:t>
            </a:r>
            <a:r>
              <a:rPr lang="en-GB" sz="1200" b="1" dirty="0"/>
              <a:t>voucher reward </a:t>
            </a:r>
            <a:r>
              <a:rPr lang="en-GB" sz="1200" dirty="0"/>
              <a:t>but give consideration to </a:t>
            </a:r>
            <a:r>
              <a:rPr lang="en-GB" sz="1200" b="1" dirty="0"/>
              <a:t>rewards for each attendance or partial attendance</a:t>
            </a:r>
            <a:r>
              <a:rPr lang="en-GB" sz="1200" dirty="0"/>
              <a:t> and consider what type of voucher will be most welcomed.</a:t>
            </a:r>
            <a:endParaRPr lang="en-GB" sz="1200" b="1" dirty="0"/>
          </a:p>
          <a:p>
            <a:pPr marL="171450" indent="-171450">
              <a:lnSpc>
                <a:spcPct val="150000"/>
              </a:lnSpc>
              <a:buFont typeface="Arial" panose="020B0604020202020204" pitchFamily="34" charset="0"/>
              <a:buChar char="•"/>
            </a:pPr>
            <a:r>
              <a:rPr lang="en-GB" sz="1200" dirty="0"/>
              <a:t>Build the activity session </a:t>
            </a:r>
            <a:r>
              <a:rPr lang="en-GB" sz="1200" b="1" dirty="0"/>
              <a:t>into the school day </a:t>
            </a:r>
            <a:r>
              <a:rPr lang="en-GB" sz="1200" dirty="0"/>
              <a:t>or as </a:t>
            </a:r>
            <a:r>
              <a:rPr lang="en-GB" sz="1200" b="1" dirty="0"/>
              <a:t>part of post-school homework clubs</a:t>
            </a:r>
          </a:p>
          <a:p>
            <a:pPr marL="171450" indent="-171450">
              <a:lnSpc>
                <a:spcPct val="150000"/>
              </a:lnSpc>
              <a:buFont typeface="Arial" panose="020B0604020202020204" pitchFamily="34" charset="0"/>
              <a:buChar char="•"/>
            </a:pPr>
            <a:r>
              <a:rPr lang="en-GB" sz="1200" dirty="0"/>
              <a:t>Ensure graduate tutors are </a:t>
            </a:r>
            <a:r>
              <a:rPr lang="en-GB" sz="1200" b="1" dirty="0"/>
              <a:t>consistent </a:t>
            </a:r>
            <a:r>
              <a:rPr lang="en-GB" sz="1200" dirty="0"/>
              <a:t>and</a:t>
            </a:r>
            <a:r>
              <a:rPr lang="en-GB" sz="1200" b="1" dirty="0"/>
              <a:t> well trained.</a:t>
            </a:r>
          </a:p>
          <a:p>
            <a:pPr marL="171450" indent="-171450">
              <a:lnSpc>
                <a:spcPct val="150000"/>
              </a:lnSpc>
              <a:buFont typeface="Arial" panose="020B0604020202020204" pitchFamily="34" charset="0"/>
              <a:buChar char="•"/>
            </a:pPr>
            <a:r>
              <a:rPr lang="en-GB" sz="1200" b="1" dirty="0"/>
              <a:t>Consult schools </a:t>
            </a:r>
            <a:r>
              <a:rPr lang="en-GB" sz="1200" dirty="0"/>
              <a:t>regarding whether this is a needed/welcomed intervention – some schools might have literacy interventions in place and support would be better focussed on different activities.</a:t>
            </a:r>
          </a:p>
        </p:txBody>
      </p:sp>
      <p:sp>
        <p:nvSpPr>
          <p:cNvPr id="16" name="Rectangle: Rounded Corners 15">
            <a:extLst>
              <a:ext uri="{FF2B5EF4-FFF2-40B4-BE49-F238E27FC236}">
                <a16:creationId xmlns:a16="http://schemas.microsoft.com/office/drawing/2014/main" id="{DCD1C372-5311-164F-01A9-E0E3CC416C5E}"/>
              </a:ext>
            </a:extLst>
          </p:cNvPr>
          <p:cNvSpPr/>
          <p:nvPr/>
        </p:nvSpPr>
        <p:spPr>
          <a:xfrm>
            <a:off x="368147" y="1919913"/>
            <a:ext cx="5250601" cy="369332"/>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t>Research points to the following: </a:t>
            </a:r>
          </a:p>
        </p:txBody>
      </p:sp>
      <p:sp>
        <p:nvSpPr>
          <p:cNvPr id="4" name="Footer Placeholder 1">
            <a:extLst>
              <a:ext uri="{FF2B5EF4-FFF2-40B4-BE49-F238E27FC236}">
                <a16:creationId xmlns:a16="http://schemas.microsoft.com/office/drawing/2014/main" id="{EB1537AA-CA49-52A5-14B1-5DEB0A78255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073844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32</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3"/>
            <a:ext cx="8579719"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Co Creation: Attainment-raising Interventions (summary)</a:t>
            </a:r>
            <a:endParaRPr lang="en-US" sz="3200">
              <a:solidFill>
                <a:schemeClr val="bg1"/>
              </a:solidFill>
              <a:latin typeface="Arial Rounded MT Bold"/>
              <a:cs typeface="Arial Rounded MT Bold"/>
            </a:endParaRPr>
          </a:p>
        </p:txBody>
      </p:sp>
      <p:sp>
        <p:nvSpPr>
          <p:cNvPr id="13" name="TextBox 12">
            <a:extLst>
              <a:ext uri="{FF2B5EF4-FFF2-40B4-BE49-F238E27FC236}">
                <a16:creationId xmlns:a16="http://schemas.microsoft.com/office/drawing/2014/main" id="{00281B86-BCBF-4136-90D3-D9D3C94CD7AC}"/>
              </a:ext>
            </a:extLst>
          </p:cNvPr>
          <p:cNvSpPr txBox="1"/>
          <p:nvPr/>
        </p:nvSpPr>
        <p:spPr>
          <a:xfrm>
            <a:off x="271319" y="1738599"/>
            <a:ext cx="5676720" cy="307777"/>
          </a:xfrm>
          <a:prstGeom prst="rect">
            <a:avLst/>
          </a:prstGeom>
          <a:noFill/>
        </p:spPr>
        <p:txBody>
          <a:bodyPr wrap="square" rtlCol="0">
            <a:spAutoFit/>
          </a:bodyPr>
          <a:lstStyle/>
          <a:p>
            <a:r>
              <a:rPr lang="en-GB" sz="1400" b="1">
                <a:solidFill>
                  <a:srgbClr val="76B19A"/>
                </a:solidFill>
              </a:rPr>
              <a:t>Key Take Outs</a:t>
            </a:r>
          </a:p>
        </p:txBody>
      </p:sp>
      <p:pic>
        <p:nvPicPr>
          <p:cNvPr id="10" name="Picture Placeholder 9">
            <a:extLst>
              <a:ext uri="{FF2B5EF4-FFF2-40B4-BE49-F238E27FC236}">
                <a16:creationId xmlns:a16="http://schemas.microsoft.com/office/drawing/2014/main" id="{B11BDFAA-3C92-4FB1-BCCE-90A570B92D94}"/>
              </a:ext>
            </a:extLst>
          </p:cNvPr>
          <p:cNvPicPr>
            <a:picLocks noGrp="1" noChangeAspect="1"/>
          </p:cNvPicPr>
          <p:nvPr>
            <p:ph type="pic" sz="quarter" idx="13"/>
          </p:nvPr>
        </p:nvPicPr>
        <p:blipFill>
          <a:blip r:embed="rId2" cstate="screen">
            <a:alphaModFix amt="65000"/>
            <a:extLst>
              <a:ext uri="{28A0092B-C50C-407E-A947-70E740481C1C}">
                <a14:useLocalDpi xmlns:a14="http://schemas.microsoft.com/office/drawing/2010/main"/>
              </a:ext>
            </a:extLst>
          </a:blip>
          <a:srcRect/>
          <a:stretch/>
        </p:blipFill>
        <p:spPr>
          <a:xfrm>
            <a:off x="6094412" y="1553592"/>
            <a:ext cx="6094413" cy="5066425"/>
          </a:xfrm>
        </p:spPr>
      </p:pic>
      <p:sp>
        <p:nvSpPr>
          <p:cNvPr id="3" name="TextBox 2">
            <a:extLst>
              <a:ext uri="{FF2B5EF4-FFF2-40B4-BE49-F238E27FC236}">
                <a16:creationId xmlns:a16="http://schemas.microsoft.com/office/drawing/2014/main" id="{884DA103-D9C3-D732-4FB9-7730DFF7F2B9}"/>
              </a:ext>
            </a:extLst>
          </p:cNvPr>
          <p:cNvSpPr txBox="1"/>
          <p:nvPr/>
        </p:nvSpPr>
        <p:spPr>
          <a:xfrm>
            <a:off x="271318" y="2198776"/>
            <a:ext cx="5676720" cy="446276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GB" sz="1200" dirty="0"/>
              <a:t>Desired interventions </a:t>
            </a:r>
            <a:r>
              <a:rPr lang="en-GB" sz="1200" b="1" dirty="0"/>
              <a:t>focus on a mixture of content /objectives.</a:t>
            </a:r>
          </a:p>
          <a:p>
            <a:pPr marL="171450" indent="-171450">
              <a:lnSpc>
                <a:spcPct val="150000"/>
              </a:lnSpc>
              <a:buFont typeface="Arial" panose="020B0604020202020204" pitchFamily="34" charset="0"/>
              <a:buChar char="•"/>
            </a:pPr>
            <a:r>
              <a:rPr lang="en-GB" sz="1200" dirty="0"/>
              <a:t>‘Intervention’ terminology shouldn’t be used (negative) – </a:t>
            </a:r>
            <a:r>
              <a:rPr lang="en-GB" sz="1200" b="1" dirty="0"/>
              <a:t>boost, elevate </a:t>
            </a:r>
            <a:r>
              <a:rPr lang="en-GB" sz="1200" dirty="0"/>
              <a:t>(or similar) are more positive ways to describe the sessions.</a:t>
            </a:r>
          </a:p>
          <a:p>
            <a:pPr marL="171450" indent="-171450">
              <a:lnSpc>
                <a:spcPct val="150000"/>
              </a:lnSpc>
              <a:buFont typeface="Arial" panose="020B0604020202020204" pitchFamily="34" charset="0"/>
              <a:buChar char="•"/>
            </a:pPr>
            <a:r>
              <a:rPr lang="en-GB" sz="1200" dirty="0"/>
              <a:t>Key areas of interest include:</a:t>
            </a:r>
          </a:p>
          <a:p>
            <a:pPr marL="628650" lvl="1" indent="-171450">
              <a:lnSpc>
                <a:spcPct val="150000"/>
              </a:lnSpc>
              <a:buFont typeface="Arial" panose="020B0604020202020204" pitchFamily="34" charset="0"/>
              <a:buChar char="•"/>
            </a:pPr>
            <a:r>
              <a:rPr lang="en-GB" sz="1200" dirty="0"/>
              <a:t>Assistance with </a:t>
            </a:r>
            <a:r>
              <a:rPr lang="en-GB" sz="1200" b="1" dirty="0"/>
              <a:t>core subjects</a:t>
            </a:r>
            <a:r>
              <a:rPr lang="en-GB" sz="1200" dirty="0"/>
              <a:t>: Maths, Science, Literacy</a:t>
            </a:r>
          </a:p>
          <a:p>
            <a:pPr marL="628650" lvl="1" indent="-171450">
              <a:lnSpc>
                <a:spcPct val="150000"/>
              </a:lnSpc>
              <a:buFont typeface="Arial" panose="020B0604020202020204" pitchFamily="34" charset="0"/>
              <a:buChar char="•"/>
            </a:pPr>
            <a:r>
              <a:rPr lang="en-GB" sz="1200" b="1" dirty="0"/>
              <a:t>Revision sessions </a:t>
            </a:r>
            <a:r>
              <a:rPr lang="en-GB" sz="1200" dirty="0"/>
              <a:t>to aid memory/recall of what they ‘should’ know from earlier years</a:t>
            </a:r>
          </a:p>
          <a:p>
            <a:pPr marL="628650" lvl="1" indent="-171450">
              <a:lnSpc>
                <a:spcPct val="150000"/>
              </a:lnSpc>
              <a:buFont typeface="Arial" panose="020B0604020202020204" pitchFamily="34" charset="0"/>
              <a:buChar char="•"/>
            </a:pPr>
            <a:r>
              <a:rPr lang="en-GB" sz="1200" b="1" dirty="0"/>
              <a:t>Bringing core subjects ‘to life’ </a:t>
            </a:r>
            <a:r>
              <a:rPr lang="en-GB" sz="1200" dirty="0"/>
              <a:t>in an </a:t>
            </a:r>
            <a:r>
              <a:rPr lang="en-GB" sz="1200" b="1" dirty="0"/>
              <a:t>engaging manner </a:t>
            </a:r>
            <a:r>
              <a:rPr lang="en-GB" sz="1200" dirty="0"/>
              <a:t>e.g. practicals, viewing performances</a:t>
            </a:r>
          </a:p>
          <a:p>
            <a:pPr marL="628650" lvl="1" indent="-171450">
              <a:lnSpc>
                <a:spcPct val="150000"/>
              </a:lnSpc>
              <a:buFont typeface="Arial" panose="020B0604020202020204" pitchFamily="34" charset="0"/>
              <a:buChar char="•"/>
            </a:pPr>
            <a:r>
              <a:rPr lang="en-GB" sz="1200" b="1" dirty="0"/>
              <a:t>Skills-based support: </a:t>
            </a:r>
            <a:r>
              <a:rPr lang="en-GB" sz="1200" dirty="0"/>
              <a:t>how to revise, developing IT skills, building confidence, communication skills</a:t>
            </a:r>
          </a:p>
          <a:p>
            <a:pPr marL="628650" lvl="1" indent="-171450">
              <a:lnSpc>
                <a:spcPct val="150000"/>
              </a:lnSpc>
              <a:buFont typeface="Arial" panose="020B0604020202020204" pitchFamily="34" charset="0"/>
              <a:buChar char="•"/>
            </a:pPr>
            <a:r>
              <a:rPr lang="en-GB" sz="1200" b="1" dirty="0"/>
              <a:t>Information /guidance </a:t>
            </a:r>
            <a:r>
              <a:rPr lang="en-GB" sz="1200" dirty="0"/>
              <a:t>for future pathways e.g. FE/HE next steps</a:t>
            </a:r>
          </a:p>
          <a:p>
            <a:pPr marL="628650" lvl="1" indent="-171450">
              <a:lnSpc>
                <a:spcPct val="150000"/>
              </a:lnSpc>
              <a:buFont typeface="Arial" panose="020B0604020202020204" pitchFamily="34" charset="0"/>
              <a:buChar char="•"/>
            </a:pPr>
            <a:r>
              <a:rPr lang="en-GB" sz="1200" dirty="0"/>
              <a:t>Sessions should be designed to </a:t>
            </a:r>
            <a:r>
              <a:rPr lang="en-GB" sz="1200" b="1" dirty="0"/>
              <a:t>inspire</a:t>
            </a:r>
            <a:r>
              <a:rPr lang="en-GB" sz="1200" dirty="0"/>
              <a:t> and </a:t>
            </a:r>
            <a:r>
              <a:rPr lang="en-GB" sz="1200" b="1" dirty="0"/>
              <a:t>raise aspirations</a:t>
            </a:r>
          </a:p>
          <a:p>
            <a:pPr marL="628650" lvl="1" indent="-171450">
              <a:lnSpc>
                <a:spcPct val="150000"/>
              </a:lnSpc>
              <a:buFont typeface="Arial" panose="020B0604020202020204" pitchFamily="34" charset="0"/>
              <a:buChar char="•"/>
            </a:pPr>
            <a:r>
              <a:rPr lang="en-GB" sz="1200" b="1" dirty="0"/>
              <a:t>Parent focussed sessions </a:t>
            </a:r>
            <a:r>
              <a:rPr lang="en-GB" sz="1200" dirty="0"/>
              <a:t>could help, providing them with</a:t>
            </a:r>
            <a:r>
              <a:rPr lang="en-GB" sz="1200" b="1" dirty="0"/>
              <a:t> </a:t>
            </a:r>
            <a:r>
              <a:rPr lang="en-GB" sz="1200" dirty="0"/>
              <a:t>guidance on </a:t>
            </a:r>
            <a:r>
              <a:rPr lang="en-GB" sz="1200" i="1" dirty="0"/>
              <a:t>how</a:t>
            </a:r>
            <a:r>
              <a:rPr lang="en-GB" sz="1200" dirty="0"/>
              <a:t> to assist their children, guidance on future choices and the timeline for decisions.</a:t>
            </a:r>
          </a:p>
          <a:p>
            <a:endParaRPr lang="en-GB" sz="1400" dirty="0"/>
          </a:p>
        </p:txBody>
      </p:sp>
      <p:sp>
        <p:nvSpPr>
          <p:cNvPr id="4" name="Footer Placeholder 1">
            <a:extLst>
              <a:ext uri="{FF2B5EF4-FFF2-40B4-BE49-F238E27FC236}">
                <a16:creationId xmlns:a16="http://schemas.microsoft.com/office/drawing/2014/main" id="{CBE5C856-A943-30D6-6055-06FC1E6A5F5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806773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9D985074-113E-403E-0939-F0258E5B7031}"/>
              </a:ext>
            </a:extLst>
          </p:cNvPr>
          <p:cNvSpPr/>
          <p:nvPr/>
        </p:nvSpPr>
        <p:spPr>
          <a:xfrm>
            <a:off x="133424" y="1842373"/>
            <a:ext cx="11975500" cy="260177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33</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4"/>
            <a:ext cx="8579719"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of intervention ideas by sample group</a:t>
            </a:r>
            <a:endParaRPr lang="en-US" sz="3200">
              <a:solidFill>
                <a:schemeClr val="bg1"/>
              </a:solidFill>
              <a:latin typeface="Arial Rounded MT Bold"/>
              <a:cs typeface="Arial Rounded MT Bold"/>
            </a:endParaRPr>
          </a:p>
        </p:txBody>
      </p:sp>
      <p:sp>
        <p:nvSpPr>
          <p:cNvPr id="6" name="Oval 5">
            <a:extLst>
              <a:ext uri="{FF2B5EF4-FFF2-40B4-BE49-F238E27FC236}">
                <a16:creationId xmlns:a16="http://schemas.microsoft.com/office/drawing/2014/main" id="{AF34B80C-CB12-68A3-8D62-E96EACBFBAAC}"/>
              </a:ext>
            </a:extLst>
          </p:cNvPr>
          <p:cNvSpPr/>
          <p:nvPr/>
        </p:nvSpPr>
        <p:spPr>
          <a:xfrm>
            <a:off x="1051365" y="2117484"/>
            <a:ext cx="1555422" cy="1224807"/>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Subject Specific</a:t>
            </a:r>
          </a:p>
        </p:txBody>
      </p:sp>
      <p:sp>
        <p:nvSpPr>
          <p:cNvPr id="7" name="Oval 6">
            <a:extLst>
              <a:ext uri="{FF2B5EF4-FFF2-40B4-BE49-F238E27FC236}">
                <a16:creationId xmlns:a16="http://schemas.microsoft.com/office/drawing/2014/main" id="{C07BC6E6-CD88-1AD5-2982-D3E262349C9E}"/>
              </a:ext>
            </a:extLst>
          </p:cNvPr>
          <p:cNvSpPr/>
          <p:nvPr/>
        </p:nvSpPr>
        <p:spPr>
          <a:xfrm>
            <a:off x="7926766" y="5105040"/>
            <a:ext cx="1345536" cy="1214214"/>
          </a:xfrm>
          <a:prstGeom prst="ellipse">
            <a:avLst/>
          </a:prstGeom>
          <a:solidFill>
            <a:schemeClr val="tx2"/>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Interventions to help inspire and increase aspirations</a:t>
            </a:r>
          </a:p>
        </p:txBody>
      </p:sp>
      <p:sp>
        <p:nvSpPr>
          <p:cNvPr id="8" name="Oval 7">
            <a:extLst>
              <a:ext uri="{FF2B5EF4-FFF2-40B4-BE49-F238E27FC236}">
                <a16:creationId xmlns:a16="http://schemas.microsoft.com/office/drawing/2014/main" id="{59D3A062-32F0-524E-5FA8-72408D0C443F}"/>
              </a:ext>
            </a:extLst>
          </p:cNvPr>
          <p:cNvSpPr/>
          <p:nvPr/>
        </p:nvSpPr>
        <p:spPr>
          <a:xfrm>
            <a:off x="9290876" y="5097056"/>
            <a:ext cx="1415860" cy="1209303"/>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Assistance with school trips</a:t>
            </a:r>
          </a:p>
        </p:txBody>
      </p:sp>
      <p:sp>
        <p:nvSpPr>
          <p:cNvPr id="9" name="Oval 8">
            <a:extLst>
              <a:ext uri="{FF2B5EF4-FFF2-40B4-BE49-F238E27FC236}">
                <a16:creationId xmlns:a16="http://schemas.microsoft.com/office/drawing/2014/main" id="{54F798E3-28FF-A4AA-24D8-6329472FCCFC}"/>
              </a:ext>
            </a:extLst>
          </p:cNvPr>
          <p:cNvSpPr/>
          <p:nvPr/>
        </p:nvSpPr>
        <p:spPr>
          <a:xfrm>
            <a:off x="247220" y="4981732"/>
            <a:ext cx="1555422" cy="1319753"/>
          </a:xfrm>
          <a:prstGeom prst="ellipse">
            <a:avLst/>
          </a:prstGeom>
          <a:solidFill>
            <a:schemeClr val="accent5">
              <a:lumMod val="75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t>Future guidance – more understanding of HE/ careers (for parent + child)</a:t>
            </a:r>
          </a:p>
        </p:txBody>
      </p:sp>
      <p:sp>
        <p:nvSpPr>
          <p:cNvPr id="14" name="Rectangle: Rounded Corners 13">
            <a:extLst>
              <a:ext uri="{FF2B5EF4-FFF2-40B4-BE49-F238E27FC236}">
                <a16:creationId xmlns:a16="http://schemas.microsoft.com/office/drawing/2014/main" id="{912BB948-AEA1-DD54-ABA0-1CBEEE824FBA}"/>
              </a:ext>
            </a:extLst>
          </p:cNvPr>
          <p:cNvSpPr/>
          <p:nvPr/>
        </p:nvSpPr>
        <p:spPr>
          <a:xfrm>
            <a:off x="6428194" y="1669971"/>
            <a:ext cx="1263192" cy="295512"/>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Students </a:t>
            </a:r>
          </a:p>
        </p:txBody>
      </p:sp>
      <p:sp>
        <p:nvSpPr>
          <p:cNvPr id="17" name="Oval 16">
            <a:extLst>
              <a:ext uri="{FF2B5EF4-FFF2-40B4-BE49-F238E27FC236}">
                <a16:creationId xmlns:a16="http://schemas.microsoft.com/office/drawing/2014/main" id="{ABF6A000-D499-1830-AC1C-3541C4715AE1}"/>
              </a:ext>
            </a:extLst>
          </p:cNvPr>
          <p:cNvSpPr/>
          <p:nvPr/>
        </p:nvSpPr>
        <p:spPr>
          <a:xfrm>
            <a:off x="2847448" y="2116996"/>
            <a:ext cx="1555422" cy="1150255"/>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Strategies</a:t>
            </a:r>
          </a:p>
        </p:txBody>
      </p:sp>
      <p:sp>
        <p:nvSpPr>
          <p:cNvPr id="18" name="Oval 17">
            <a:extLst>
              <a:ext uri="{FF2B5EF4-FFF2-40B4-BE49-F238E27FC236}">
                <a16:creationId xmlns:a16="http://schemas.microsoft.com/office/drawing/2014/main" id="{D4773DFB-C7F7-220F-AE50-9027B8343B15}"/>
              </a:ext>
            </a:extLst>
          </p:cNvPr>
          <p:cNvSpPr/>
          <p:nvPr/>
        </p:nvSpPr>
        <p:spPr>
          <a:xfrm>
            <a:off x="4578972" y="2089626"/>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Practical sessions (Science, Drama)</a:t>
            </a:r>
          </a:p>
        </p:txBody>
      </p:sp>
      <p:sp>
        <p:nvSpPr>
          <p:cNvPr id="19" name="Oval 18">
            <a:extLst>
              <a:ext uri="{FF2B5EF4-FFF2-40B4-BE49-F238E27FC236}">
                <a16:creationId xmlns:a16="http://schemas.microsoft.com/office/drawing/2014/main" id="{78F34A4E-5FD2-C3FE-4227-C6EC7089E7F4}"/>
              </a:ext>
            </a:extLst>
          </p:cNvPr>
          <p:cNvSpPr/>
          <p:nvPr/>
        </p:nvSpPr>
        <p:spPr>
          <a:xfrm>
            <a:off x="8379867" y="2108386"/>
            <a:ext cx="1555422" cy="1145645"/>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Optimising learning – how to get more from lessons</a:t>
            </a:r>
          </a:p>
        </p:txBody>
      </p:sp>
      <p:sp>
        <p:nvSpPr>
          <p:cNvPr id="20" name="Oval 19">
            <a:extLst>
              <a:ext uri="{FF2B5EF4-FFF2-40B4-BE49-F238E27FC236}">
                <a16:creationId xmlns:a16="http://schemas.microsoft.com/office/drawing/2014/main" id="{9132900A-5B7B-492C-0B92-B26221571427}"/>
              </a:ext>
            </a:extLst>
          </p:cNvPr>
          <p:cNvSpPr/>
          <p:nvPr/>
        </p:nvSpPr>
        <p:spPr>
          <a:xfrm>
            <a:off x="10484034" y="2081157"/>
            <a:ext cx="1555422" cy="1172202"/>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Confidence building</a:t>
            </a:r>
          </a:p>
        </p:txBody>
      </p:sp>
      <p:sp>
        <p:nvSpPr>
          <p:cNvPr id="21" name="Oval 20">
            <a:extLst>
              <a:ext uri="{FF2B5EF4-FFF2-40B4-BE49-F238E27FC236}">
                <a16:creationId xmlns:a16="http://schemas.microsoft.com/office/drawing/2014/main" id="{0D2C7E46-28A7-2BB4-61D2-D7C401CB2894}"/>
              </a:ext>
            </a:extLst>
          </p:cNvPr>
          <p:cNvSpPr/>
          <p:nvPr/>
        </p:nvSpPr>
        <p:spPr>
          <a:xfrm>
            <a:off x="3625159" y="3193085"/>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Subject specific tuition (esp. Science)</a:t>
            </a:r>
          </a:p>
        </p:txBody>
      </p:sp>
      <p:sp>
        <p:nvSpPr>
          <p:cNvPr id="22" name="Oval 21">
            <a:extLst>
              <a:ext uri="{FF2B5EF4-FFF2-40B4-BE49-F238E27FC236}">
                <a16:creationId xmlns:a16="http://schemas.microsoft.com/office/drawing/2014/main" id="{FA3D6736-B34F-EFAD-AAB5-E797572F3A91}"/>
              </a:ext>
            </a:extLst>
          </p:cNvPr>
          <p:cNvSpPr/>
          <p:nvPr/>
        </p:nvSpPr>
        <p:spPr>
          <a:xfrm>
            <a:off x="9787460" y="3211854"/>
            <a:ext cx="1555422"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Improving relationships with teachers</a:t>
            </a:r>
          </a:p>
        </p:txBody>
      </p:sp>
      <p:sp>
        <p:nvSpPr>
          <p:cNvPr id="23" name="Oval 22">
            <a:extLst>
              <a:ext uri="{FF2B5EF4-FFF2-40B4-BE49-F238E27FC236}">
                <a16:creationId xmlns:a16="http://schemas.microsoft.com/office/drawing/2014/main" id="{CC7CD914-7FCF-E1FD-3252-AAFC1DC45EFF}"/>
              </a:ext>
            </a:extLst>
          </p:cNvPr>
          <p:cNvSpPr/>
          <p:nvPr/>
        </p:nvSpPr>
        <p:spPr>
          <a:xfrm>
            <a:off x="5365792" y="3151732"/>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Exam techniques: working through papers with teachers</a:t>
            </a:r>
          </a:p>
        </p:txBody>
      </p:sp>
      <p:sp>
        <p:nvSpPr>
          <p:cNvPr id="24" name="TextBox 23">
            <a:extLst>
              <a:ext uri="{FF2B5EF4-FFF2-40B4-BE49-F238E27FC236}">
                <a16:creationId xmlns:a16="http://schemas.microsoft.com/office/drawing/2014/main" id="{2CF8410B-AA93-340F-AA21-D85BEB084D95}"/>
              </a:ext>
            </a:extLst>
          </p:cNvPr>
          <p:cNvSpPr txBox="1"/>
          <p:nvPr/>
        </p:nvSpPr>
        <p:spPr>
          <a:xfrm>
            <a:off x="9431846" y="1917019"/>
            <a:ext cx="1790788" cy="246221"/>
          </a:xfrm>
          <a:prstGeom prst="rect">
            <a:avLst/>
          </a:prstGeom>
          <a:noFill/>
        </p:spPr>
        <p:txBody>
          <a:bodyPr wrap="square" rtlCol="0">
            <a:spAutoFit/>
          </a:bodyPr>
          <a:lstStyle/>
          <a:p>
            <a:r>
              <a:rPr lang="en-GB" sz="1000" b="1"/>
              <a:t>Non subject specific skills</a:t>
            </a:r>
          </a:p>
        </p:txBody>
      </p:sp>
      <p:sp>
        <p:nvSpPr>
          <p:cNvPr id="25" name="TextBox 24">
            <a:extLst>
              <a:ext uri="{FF2B5EF4-FFF2-40B4-BE49-F238E27FC236}">
                <a16:creationId xmlns:a16="http://schemas.microsoft.com/office/drawing/2014/main" id="{D0A45150-558A-BA6B-7ECD-03E882040CCD}"/>
              </a:ext>
            </a:extLst>
          </p:cNvPr>
          <p:cNvSpPr txBox="1"/>
          <p:nvPr/>
        </p:nvSpPr>
        <p:spPr>
          <a:xfrm>
            <a:off x="2896946" y="1850843"/>
            <a:ext cx="1790788" cy="246221"/>
          </a:xfrm>
          <a:prstGeom prst="rect">
            <a:avLst/>
          </a:prstGeom>
          <a:noFill/>
        </p:spPr>
        <p:txBody>
          <a:bodyPr wrap="square" rtlCol="0">
            <a:spAutoFit/>
          </a:bodyPr>
          <a:lstStyle/>
          <a:p>
            <a:r>
              <a:rPr lang="en-GB" sz="1000" b="1"/>
              <a:t>Subject/Exam Specific Focus</a:t>
            </a:r>
          </a:p>
        </p:txBody>
      </p:sp>
      <p:sp>
        <p:nvSpPr>
          <p:cNvPr id="26" name="Oval 25">
            <a:extLst>
              <a:ext uri="{FF2B5EF4-FFF2-40B4-BE49-F238E27FC236}">
                <a16:creationId xmlns:a16="http://schemas.microsoft.com/office/drawing/2014/main" id="{3596AEBF-6A83-75E3-1970-CA6A79B70585}"/>
              </a:ext>
            </a:extLst>
          </p:cNvPr>
          <p:cNvSpPr/>
          <p:nvPr/>
        </p:nvSpPr>
        <p:spPr>
          <a:xfrm>
            <a:off x="1879580" y="3226284"/>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Homework sessions: do homework at school /assisted</a:t>
            </a:r>
          </a:p>
        </p:txBody>
      </p:sp>
      <p:sp>
        <p:nvSpPr>
          <p:cNvPr id="27" name="Oval 26">
            <a:extLst>
              <a:ext uri="{FF2B5EF4-FFF2-40B4-BE49-F238E27FC236}">
                <a16:creationId xmlns:a16="http://schemas.microsoft.com/office/drawing/2014/main" id="{F2039F87-550C-033A-7CFF-382F59DC3866}"/>
              </a:ext>
            </a:extLst>
          </p:cNvPr>
          <p:cNvSpPr/>
          <p:nvPr/>
        </p:nvSpPr>
        <p:spPr>
          <a:xfrm>
            <a:off x="1745235" y="5033773"/>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tips and techniques for revision (so parents can help)</a:t>
            </a:r>
          </a:p>
        </p:txBody>
      </p:sp>
      <p:sp>
        <p:nvSpPr>
          <p:cNvPr id="28" name="Oval 27">
            <a:extLst>
              <a:ext uri="{FF2B5EF4-FFF2-40B4-BE49-F238E27FC236}">
                <a16:creationId xmlns:a16="http://schemas.microsoft.com/office/drawing/2014/main" id="{7067DACC-1BF2-CE9C-3421-80730AE9614E}"/>
              </a:ext>
            </a:extLst>
          </p:cNvPr>
          <p:cNvSpPr/>
          <p:nvPr/>
        </p:nvSpPr>
        <p:spPr>
          <a:xfrm>
            <a:off x="4672393" y="5053079"/>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Sessions for younger years (before yr 11 overload)</a:t>
            </a:r>
          </a:p>
        </p:txBody>
      </p:sp>
      <p:sp>
        <p:nvSpPr>
          <p:cNvPr id="29" name="Oval 28">
            <a:extLst>
              <a:ext uri="{FF2B5EF4-FFF2-40B4-BE49-F238E27FC236}">
                <a16:creationId xmlns:a16="http://schemas.microsoft.com/office/drawing/2014/main" id="{49389B97-75D6-3E14-9FFD-EF60C6941D49}"/>
              </a:ext>
            </a:extLst>
          </p:cNvPr>
          <p:cNvSpPr/>
          <p:nvPr/>
        </p:nvSpPr>
        <p:spPr>
          <a:xfrm>
            <a:off x="6033692" y="5025709"/>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Subject specific ‘top up’ sessions – especially for yr 11</a:t>
            </a:r>
          </a:p>
        </p:txBody>
      </p:sp>
      <p:sp>
        <p:nvSpPr>
          <p:cNvPr id="30" name="Oval 29">
            <a:extLst>
              <a:ext uri="{FF2B5EF4-FFF2-40B4-BE49-F238E27FC236}">
                <a16:creationId xmlns:a16="http://schemas.microsoft.com/office/drawing/2014/main" id="{D61C37A2-B2F7-C974-5A53-2136222424BA}"/>
              </a:ext>
            </a:extLst>
          </p:cNvPr>
          <p:cNvSpPr/>
          <p:nvPr/>
        </p:nvSpPr>
        <p:spPr>
          <a:xfrm>
            <a:off x="3234638" y="5029411"/>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how parents can support with homework</a:t>
            </a:r>
          </a:p>
        </p:txBody>
      </p:sp>
      <p:sp>
        <p:nvSpPr>
          <p:cNvPr id="3" name="Star: 5 Points 2">
            <a:extLst>
              <a:ext uri="{FF2B5EF4-FFF2-40B4-BE49-F238E27FC236}">
                <a16:creationId xmlns:a16="http://schemas.microsoft.com/office/drawing/2014/main" id="{F33C6DE6-C00D-DC2D-2497-A0E23DC7D063}"/>
              </a:ext>
            </a:extLst>
          </p:cNvPr>
          <p:cNvSpPr/>
          <p:nvPr/>
        </p:nvSpPr>
        <p:spPr>
          <a:xfrm>
            <a:off x="1344777" y="5033568"/>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631038A9-1CBE-B9B4-A071-9B18FB6C5315}"/>
              </a:ext>
            </a:extLst>
          </p:cNvPr>
          <p:cNvSpPr/>
          <p:nvPr/>
        </p:nvSpPr>
        <p:spPr>
          <a:xfrm>
            <a:off x="10667582" y="5092182"/>
            <a:ext cx="1371874" cy="1209303"/>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Subject support</a:t>
            </a:r>
          </a:p>
        </p:txBody>
      </p:sp>
      <p:sp>
        <p:nvSpPr>
          <p:cNvPr id="5" name="Star: 5 Points 4">
            <a:extLst>
              <a:ext uri="{FF2B5EF4-FFF2-40B4-BE49-F238E27FC236}">
                <a16:creationId xmlns:a16="http://schemas.microsoft.com/office/drawing/2014/main" id="{C36FB00E-80E7-5A8C-0E84-F9032A9DF881}"/>
              </a:ext>
            </a:extLst>
          </p:cNvPr>
          <p:cNvSpPr/>
          <p:nvPr/>
        </p:nvSpPr>
        <p:spPr>
          <a:xfrm>
            <a:off x="2008009" y="2089626"/>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Star: 5 Points 9">
            <a:extLst>
              <a:ext uri="{FF2B5EF4-FFF2-40B4-BE49-F238E27FC236}">
                <a16:creationId xmlns:a16="http://schemas.microsoft.com/office/drawing/2014/main" id="{CA876FE6-8F0E-ED65-7ACE-D71DD9C0F9F5}"/>
              </a:ext>
            </a:extLst>
          </p:cNvPr>
          <p:cNvSpPr/>
          <p:nvPr/>
        </p:nvSpPr>
        <p:spPr>
          <a:xfrm>
            <a:off x="3966231" y="2105534"/>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Star: 5 Points 12">
            <a:extLst>
              <a:ext uri="{FF2B5EF4-FFF2-40B4-BE49-F238E27FC236}">
                <a16:creationId xmlns:a16="http://schemas.microsoft.com/office/drawing/2014/main" id="{8042AB4F-3155-979B-EE13-4FEAD630E607}"/>
              </a:ext>
            </a:extLst>
          </p:cNvPr>
          <p:cNvSpPr/>
          <p:nvPr/>
        </p:nvSpPr>
        <p:spPr>
          <a:xfrm>
            <a:off x="8825889" y="5044133"/>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823364C-46E4-7C6F-1D39-1F11DC11CCE1}"/>
              </a:ext>
            </a:extLst>
          </p:cNvPr>
          <p:cNvSpPr/>
          <p:nvPr/>
        </p:nvSpPr>
        <p:spPr>
          <a:xfrm>
            <a:off x="7926766" y="3253358"/>
            <a:ext cx="1555422"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Helping with HE applications</a:t>
            </a:r>
          </a:p>
        </p:txBody>
      </p:sp>
      <p:sp>
        <p:nvSpPr>
          <p:cNvPr id="33" name="Rectangle: Rounded Corners 32">
            <a:extLst>
              <a:ext uri="{FF2B5EF4-FFF2-40B4-BE49-F238E27FC236}">
                <a16:creationId xmlns:a16="http://schemas.microsoft.com/office/drawing/2014/main" id="{857AF7DC-E861-6C1D-F860-CD72D8D98193}"/>
              </a:ext>
            </a:extLst>
          </p:cNvPr>
          <p:cNvSpPr/>
          <p:nvPr/>
        </p:nvSpPr>
        <p:spPr>
          <a:xfrm>
            <a:off x="133423" y="4695736"/>
            <a:ext cx="7557963" cy="1795980"/>
          </a:xfrm>
          <a:prstGeom prst="roundRect">
            <a:avLst/>
          </a:prstGeom>
          <a:no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BD41443E-E140-0619-B91C-EB5C776DB72D}"/>
              </a:ext>
            </a:extLst>
          </p:cNvPr>
          <p:cNvSpPr/>
          <p:nvPr/>
        </p:nvSpPr>
        <p:spPr>
          <a:xfrm>
            <a:off x="3110599" y="4638599"/>
            <a:ext cx="1263192" cy="223822"/>
          </a:xfrm>
          <a:prstGeom prst="round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Parents</a:t>
            </a:r>
          </a:p>
        </p:txBody>
      </p:sp>
      <p:sp>
        <p:nvSpPr>
          <p:cNvPr id="34" name="Rectangle: Rounded Corners 33">
            <a:extLst>
              <a:ext uri="{FF2B5EF4-FFF2-40B4-BE49-F238E27FC236}">
                <a16:creationId xmlns:a16="http://schemas.microsoft.com/office/drawing/2014/main" id="{87CB3D79-2F5C-02A7-8D3F-864B844F15C7}"/>
              </a:ext>
            </a:extLst>
          </p:cNvPr>
          <p:cNvSpPr/>
          <p:nvPr/>
        </p:nvSpPr>
        <p:spPr>
          <a:xfrm>
            <a:off x="7837620" y="4699830"/>
            <a:ext cx="4271303" cy="1795980"/>
          </a:xfrm>
          <a:prstGeom prst="roundRect">
            <a:avLst/>
          </a:prstGeom>
          <a:no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E2551B5D-5A16-A3EB-E457-25BB686BF320}"/>
              </a:ext>
            </a:extLst>
          </p:cNvPr>
          <p:cNvSpPr/>
          <p:nvPr/>
        </p:nvSpPr>
        <p:spPr>
          <a:xfrm>
            <a:off x="9213964" y="4613413"/>
            <a:ext cx="1263192" cy="22382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Teachers</a:t>
            </a:r>
          </a:p>
        </p:txBody>
      </p:sp>
      <p:sp>
        <p:nvSpPr>
          <p:cNvPr id="35" name="Footer Placeholder 1">
            <a:extLst>
              <a:ext uri="{FF2B5EF4-FFF2-40B4-BE49-F238E27FC236}">
                <a16:creationId xmlns:a16="http://schemas.microsoft.com/office/drawing/2014/main" id="{B5B95B17-5573-02BE-67DD-45046E13C85D}"/>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289382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34</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3"/>
            <a:ext cx="8579719"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Delivering Attainment-Raising Interventions</a:t>
            </a:r>
            <a:endParaRPr lang="en-US" sz="3200">
              <a:solidFill>
                <a:schemeClr val="bg1"/>
              </a:solidFill>
              <a:latin typeface="Arial Rounded MT Bold"/>
              <a:cs typeface="Arial Rounded MT Bold"/>
            </a:endParaRPr>
          </a:p>
        </p:txBody>
      </p:sp>
      <p:sp>
        <p:nvSpPr>
          <p:cNvPr id="13" name="TextBox 12">
            <a:extLst>
              <a:ext uri="{FF2B5EF4-FFF2-40B4-BE49-F238E27FC236}">
                <a16:creationId xmlns:a16="http://schemas.microsoft.com/office/drawing/2014/main" id="{00281B86-BCBF-4136-90D3-D9D3C94CD7AC}"/>
              </a:ext>
            </a:extLst>
          </p:cNvPr>
          <p:cNvSpPr txBox="1"/>
          <p:nvPr/>
        </p:nvSpPr>
        <p:spPr>
          <a:xfrm>
            <a:off x="271318" y="1738599"/>
            <a:ext cx="5676720" cy="307777"/>
          </a:xfrm>
          <a:prstGeom prst="rect">
            <a:avLst/>
          </a:prstGeom>
          <a:noFill/>
        </p:spPr>
        <p:txBody>
          <a:bodyPr wrap="square" rtlCol="0">
            <a:spAutoFit/>
          </a:bodyPr>
          <a:lstStyle/>
          <a:p>
            <a:r>
              <a:rPr lang="en-GB" sz="1400" b="1">
                <a:solidFill>
                  <a:srgbClr val="76B19A"/>
                </a:solidFill>
              </a:rPr>
              <a:t>Summary of Ideals /Expectations</a:t>
            </a:r>
          </a:p>
        </p:txBody>
      </p:sp>
      <p:pic>
        <p:nvPicPr>
          <p:cNvPr id="10" name="Picture Placeholder 9">
            <a:extLst>
              <a:ext uri="{FF2B5EF4-FFF2-40B4-BE49-F238E27FC236}">
                <a16:creationId xmlns:a16="http://schemas.microsoft.com/office/drawing/2014/main" id="{B11BDFAA-3C92-4FB1-BCCE-90A570B92D94}"/>
              </a:ext>
            </a:extLst>
          </p:cNvPr>
          <p:cNvPicPr>
            <a:picLocks noGrp="1" noChangeAspect="1"/>
          </p:cNvPicPr>
          <p:nvPr>
            <p:ph type="pic" sz="quarter" idx="13"/>
          </p:nvPr>
        </p:nvPicPr>
        <p:blipFill>
          <a:blip r:embed="rId2" cstate="screen">
            <a:alphaModFix amt="78000"/>
            <a:extLst>
              <a:ext uri="{28A0092B-C50C-407E-A947-70E740481C1C}">
                <a14:useLocalDpi xmlns:a14="http://schemas.microsoft.com/office/drawing/2010/main"/>
              </a:ext>
            </a:extLst>
          </a:blip>
          <a:srcRect/>
          <a:stretch/>
        </p:blipFill>
        <p:spPr>
          <a:xfrm>
            <a:off x="6094412" y="1553592"/>
            <a:ext cx="6094413" cy="5066425"/>
          </a:xfrm>
        </p:spPr>
      </p:pic>
      <p:sp>
        <p:nvSpPr>
          <p:cNvPr id="3" name="TextBox 2">
            <a:extLst>
              <a:ext uri="{FF2B5EF4-FFF2-40B4-BE49-F238E27FC236}">
                <a16:creationId xmlns:a16="http://schemas.microsoft.com/office/drawing/2014/main" id="{65F5B586-0BB8-54C5-33E0-1BB2B408BE11}"/>
              </a:ext>
            </a:extLst>
          </p:cNvPr>
          <p:cNvSpPr txBox="1"/>
          <p:nvPr/>
        </p:nvSpPr>
        <p:spPr>
          <a:xfrm>
            <a:off x="271318" y="2217770"/>
            <a:ext cx="5676720" cy="36646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200"/>
              <a:t>Teachers, parents and students are all open to external personnel delivering interventions if they are adequately trained, have a good knowledge of the subject, and have appropriate authority</a:t>
            </a:r>
          </a:p>
          <a:p>
            <a:pPr marL="285750" indent="-285750">
              <a:lnSpc>
                <a:spcPct val="150000"/>
              </a:lnSpc>
              <a:buFont typeface="Arial" panose="020B0604020202020204" pitchFamily="34" charset="0"/>
              <a:buChar char="•"/>
            </a:pPr>
            <a:r>
              <a:rPr lang="en-GB" sz="1200"/>
              <a:t>There is a desire for a mixture of subject-specific sessions, skills-based sessions and provision of information regarding future pathway options.</a:t>
            </a:r>
          </a:p>
          <a:p>
            <a:pPr marL="285750" indent="-285750">
              <a:lnSpc>
                <a:spcPct val="150000"/>
              </a:lnSpc>
              <a:buFont typeface="Arial" panose="020B0604020202020204" pitchFamily="34" charset="0"/>
              <a:buChar char="•"/>
            </a:pPr>
            <a:r>
              <a:rPr lang="en-GB" sz="1200"/>
              <a:t>Students and Parents suggest that no additional preparation pre-session should be required.</a:t>
            </a:r>
          </a:p>
          <a:p>
            <a:pPr marL="285750" indent="-285750">
              <a:lnSpc>
                <a:spcPct val="150000"/>
              </a:lnSpc>
              <a:buFont typeface="Arial" panose="020B0604020202020204" pitchFamily="34" charset="0"/>
              <a:buChar char="•"/>
            </a:pPr>
            <a:r>
              <a:rPr lang="en-GB" sz="1200"/>
              <a:t>30-60min sessions are the ideal, either solo or as a group</a:t>
            </a:r>
          </a:p>
          <a:p>
            <a:pPr marL="285750" indent="-285750">
              <a:lnSpc>
                <a:spcPct val="150000"/>
              </a:lnSpc>
              <a:buFont typeface="Arial" panose="020B0604020202020204" pitchFamily="34" charset="0"/>
              <a:buChar char="•"/>
            </a:pPr>
            <a:r>
              <a:rPr lang="en-GB" sz="1200"/>
              <a:t>Opt-in (by students) is important – securing their buy-in to the process</a:t>
            </a:r>
          </a:p>
          <a:p>
            <a:pPr marL="285750" indent="-285750">
              <a:lnSpc>
                <a:spcPct val="150000"/>
              </a:lnSpc>
              <a:buFont typeface="Arial" panose="020B0604020202020204" pitchFamily="34" charset="0"/>
              <a:buChar char="•"/>
            </a:pPr>
            <a:r>
              <a:rPr lang="en-GB" sz="1200"/>
              <a:t>The sessions should have a different tone to ‘normal’ lessons</a:t>
            </a:r>
          </a:p>
          <a:p>
            <a:pPr marL="285750" indent="-285750">
              <a:lnSpc>
                <a:spcPct val="150000"/>
              </a:lnSpc>
              <a:buFont typeface="Arial" panose="020B0604020202020204" pitchFamily="34" charset="0"/>
              <a:buChar char="•"/>
            </a:pPr>
            <a:r>
              <a:rPr lang="en-GB" sz="1200"/>
              <a:t>Ideally these sessions would be delivered in-person, at school, tied to school day</a:t>
            </a:r>
          </a:p>
          <a:p>
            <a:pPr marL="285750" indent="-285750">
              <a:lnSpc>
                <a:spcPct val="150000"/>
              </a:lnSpc>
              <a:buFont typeface="Arial" panose="020B0604020202020204" pitchFamily="34" charset="0"/>
              <a:buChar char="•"/>
            </a:pPr>
            <a:r>
              <a:rPr lang="en-GB" sz="1200"/>
              <a:t>Reasons to attend are most motivating when focussed on improved future prospects and grades.</a:t>
            </a:r>
          </a:p>
        </p:txBody>
      </p:sp>
      <p:sp>
        <p:nvSpPr>
          <p:cNvPr id="4" name="Footer Placeholder 1">
            <a:extLst>
              <a:ext uri="{FF2B5EF4-FFF2-40B4-BE49-F238E27FC236}">
                <a16:creationId xmlns:a16="http://schemas.microsoft.com/office/drawing/2014/main" id="{9FB8A49D-825F-9DCC-E03E-C0421B8BCC2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823117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582210" y="2644170"/>
            <a:ext cx="4516232" cy="1569660"/>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4800" b="1" dirty="0">
                <a:solidFill>
                  <a:srgbClr val="14AEBD"/>
                </a:solidFill>
              </a:rPr>
              <a:t>MAIN FINDINGS</a:t>
            </a:r>
          </a:p>
        </p:txBody>
      </p:sp>
    </p:spTree>
    <p:extLst>
      <p:ext uri="{BB962C8B-B14F-4D97-AF65-F5344CB8AC3E}">
        <p14:creationId xmlns:p14="http://schemas.microsoft.com/office/powerpoint/2010/main" val="2835305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582210" y="2551837"/>
            <a:ext cx="4516232" cy="1754326"/>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600" dirty="0">
                <a:solidFill>
                  <a:srgbClr val="14AEBD"/>
                </a:solidFill>
              </a:rPr>
              <a:t>SECTION TWO:</a:t>
            </a:r>
          </a:p>
          <a:p>
            <a:endParaRPr lang="en-US" sz="3600" dirty="0">
              <a:solidFill>
                <a:srgbClr val="14AEBD"/>
              </a:solidFill>
            </a:endParaRPr>
          </a:p>
          <a:p>
            <a:r>
              <a:rPr lang="en-US" sz="3600" dirty="0">
                <a:solidFill>
                  <a:srgbClr val="14AEBD"/>
                </a:solidFill>
              </a:rPr>
              <a:t>CONTEXT</a:t>
            </a:r>
          </a:p>
        </p:txBody>
      </p:sp>
    </p:spTree>
    <p:extLst>
      <p:ext uri="{BB962C8B-B14F-4D97-AF65-F5344CB8AC3E}">
        <p14:creationId xmlns:p14="http://schemas.microsoft.com/office/powerpoint/2010/main" val="29243378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151728"/>
            <a:ext cx="4516232" cy="2554545"/>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The STUDENT perspective:</a:t>
            </a:r>
          </a:p>
          <a:p>
            <a:endParaRPr lang="en-US" sz="3200"/>
          </a:p>
          <a:p>
            <a:r>
              <a:rPr lang="en-US" sz="3200"/>
              <a:t> education experiences</a:t>
            </a:r>
          </a:p>
        </p:txBody>
      </p:sp>
    </p:spTree>
    <p:extLst>
      <p:ext uri="{BB962C8B-B14F-4D97-AF65-F5344CB8AC3E}">
        <p14:creationId xmlns:p14="http://schemas.microsoft.com/office/powerpoint/2010/main" val="3382904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640773" y="2415902"/>
            <a:ext cx="7542644" cy="2369880"/>
          </a:xfrm>
          <a:prstGeom prst="rect">
            <a:avLst/>
          </a:prstGeom>
          <a:noFill/>
        </p:spPr>
        <p:txBody>
          <a:bodyPr wrap="square" rtlCol="0">
            <a:spAutoFit/>
          </a:bodyPr>
          <a:lstStyle/>
          <a:p>
            <a:pPr>
              <a:spcAft>
                <a:spcPts val="1000"/>
              </a:spcAft>
            </a:pPr>
            <a:r>
              <a:rPr lang="en-GB" sz="1400" b="1" dirty="0">
                <a:latin typeface="+mj-lt"/>
                <a:cs typeface="Calibri Light" panose="020F0302020204030204" pitchFamily="34" charset="0"/>
              </a:rPr>
              <a:t>TOPIC										CHART</a:t>
            </a:r>
          </a:p>
          <a:p>
            <a:pPr>
              <a:spcAft>
                <a:spcPts val="1000"/>
              </a:spcAft>
            </a:pPr>
            <a:r>
              <a:rPr lang="en-GB" sz="1400" dirty="0">
                <a:latin typeface="+mj-lt"/>
                <a:cs typeface="Calibri Light" panose="020F0302020204030204" pitchFamily="34" charset="0"/>
              </a:rPr>
              <a:t>Experiences of education and levels of support available    	</a:t>
            </a:r>
            <a:r>
              <a:rPr lang="en-GB" sz="1400" dirty="0">
                <a:solidFill>
                  <a:schemeClr val="bg1">
                    <a:lumMod val="50000"/>
                  </a:schemeClr>
                </a:solidFill>
                <a:latin typeface="+mj-lt"/>
                <a:cs typeface="Calibri Light" panose="020F0302020204030204" pitchFamily="34" charset="0"/>
              </a:rPr>
              <a:t>39-42</a:t>
            </a:r>
          </a:p>
          <a:p>
            <a:pPr>
              <a:spcAft>
                <a:spcPts val="1000"/>
              </a:spcAft>
            </a:pPr>
            <a:r>
              <a:rPr lang="en-GB" sz="1400" dirty="0">
                <a:latin typeface="+mj-lt"/>
                <a:cs typeface="Calibri Light" panose="020F0302020204030204" pitchFamily="34" charset="0"/>
              </a:rPr>
              <a:t>Impact of Covid								</a:t>
            </a:r>
            <a:r>
              <a:rPr lang="en-GB" sz="1400" dirty="0">
                <a:solidFill>
                  <a:schemeClr val="bg1">
                    <a:lumMod val="50000"/>
                  </a:schemeClr>
                </a:solidFill>
                <a:latin typeface="+mj-lt"/>
                <a:cs typeface="Calibri Light" panose="020F0302020204030204" pitchFamily="34" charset="0"/>
              </a:rPr>
              <a:t>43</a:t>
            </a:r>
          </a:p>
          <a:p>
            <a:pPr>
              <a:spcAft>
                <a:spcPts val="1000"/>
              </a:spcAft>
            </a:pPr>
            <a:r>
              <a:rPr lang="en-GB" sz="1400" dirty="0">
                <a:latin typeface="+mj-lt"/>
                <a:cs typeface="Calibri Light" panose="020F0302020204030204" pitchFamily="34" charset="0"/>
              </a:rPr>
              <a:t>Predicted Grades 								</a:t>
            </a:r>
            <a:r>
              <a:rPr lang="en-GB" sz="1400" dirty="0">
                <a:solidFill>
                  <a:schemeClr val="bg1">
                    <a:lumMod val="50000"/>
                  </a:schemeClr>
                </a:solidFill>
                <a:latin typeface="+mj-lt"/>
                <a:cs typeface="Calibri Light" panose="020F0302020204030204" pitchFamily="34" charset="0"/>
              </a:rPr>
              <a:t>44</a:t>
            </a:r>
          </a:p>
          <a:p>
            <a:pPr>
              <a:spcAft>
                <a:spcPts val="1000"/>
              </a:spcAft>
            </a:pPr>
            <a:r>
              <a:rPr lang="en-GB" sz="1400" dirty="0">
                <a:latin typeface="+mj-lt"/>
                <a:cs typeface="Calibri Light" panose="020F0302020204030204" pitchFamily="34" charset="0"/>
              </a:rPr>
              <a:t>Building Skills 								</a:t>
            </a:r>
            <a:r>
              <a:rPr lang="en-GB" sz="1400" dirty="0">
                <a:solidFill>
                  <a:schemeClr val="bg1">
                    <a:lumMod val="50000"/>
                  </a:schemeClr>
                </a:solidFill>
                <a:latin typeface="+mj-lt"/>
                <a:cs typeface="Calibri Light" panose="020F0302020204030204" pitchFamily="34" charset="0"/>
              </a:rPr>
              <a:t>45-46</a:t>
            </a:r>
          </a:p>
          <a:p>
            <a:pPr>
              <a:spcAft>
                <a:spcPts val="1000"/>
              </a:spcAft>
            </a:pPr>
            <a:r>
              <a:rPr lang="en-GB" sz="1400" dirty="0">
                <a:latin typeface="+mj-lt"/>
                <a:cs typeface="Calibri Light" panose="020F0302020204030204" pitchFamily="34" charset="0"/>
              </a:rPr>
              <a:t>Current Performance 							</a:t>
            </a:r>
            <a:r>
              <a:rPr lang="en-GB" sz="1400" dirty="0">
                <a:solidFill>
                  <a:schemeClr val="bg1">
                    <a:lumMod val="50000"/>
                  </a:schemeClr>
                </a:solidFill>
                <a:latin typeface="+mj-lt"/>
                <a:cs typeface="Calibri Light" panose="020F0302020204030204" pitchFamily="34" charset="0"/>
              </a:rPr>
              <a:t>47-49</a:t>
            </a:r>
          </a:p>
          <a:p>
            <a:pPr>
              <a:spcAft>
                <a:spcPts val="1000"/>
              </a:spcAft>
            </a:pPr>
            <a:r>
              <a:rPr lang="en-GB" sz="1400" dirty="0">
                <a:latin typeface="+mj-lt"/>
                <a:cs typeface="Calibri Light" panose="020F0302020204030204" pitchFamily="34" charset="0"/>
              </a:rPr>
              <a:t>Future Goals 	</a:t>
            </a:r>
            <a:r>
              <a:rPr lang="en-GB" sz="1400" b="1" dirty="0">
                <a:latin typeface="+mj-lt"/>
                <a:cs typeface="Calibri Light" panose="020F0302020204030204" pitchFamily="34" charset="0"/>
              </a:rPr>
              <a:t>							</a:t>
            </a:r>
            <a:r>
              <a:rPr lang="en-GB" sz="1400" dirty="0">
                <a:solidFill>
                  <a:schemeClr val="bg1">
                    <a:lumMod val="50000"/>
                  </a:schemeClr>
                </a:solidFill>
                <a:latin typeface="+mj-lt"/>
                <a:cs typeface="Calibri Light" panose="020F0302020204030204" pitchFamily="34" charset="0"/>
              </a:rPr>
              <a:t>50</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38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47078"/>
            <a:ext cx="8579719" cy="646331"/>
          </a:xfrm>
          <a:prstGeom prst="rect">
            <a:avLst/>
          </a:prstGeom>
          <a:noFill/>
        </p:spPr>
        <p:txBody>
          <a:bodyPr wrap="square" rtlCol="0" anchor="ctr">
            <a:spAutoFit/>
          </a:bodyPr>
          <a:lstStyle/>
          <a:p>
            <a:pPr lvl="0"/>
            <a:r>
              <a:rPr lang="en-US" sz="3600" b="1">
                <a:solidFill>
                  <a:prstClr val="white"/>
                </a:solidFill>
                <a:latin typeface="Arial Rounded MT Bold"/>
                <a:cs typeface="Arial Rounded MT Bold"/>
              </a:rPr>
              <a:t>In this section</a:t>
            </a:r>
            <a:endParaRPr lang="en-US" sz="36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83000"/>
            <a:extLst>
              <a:ext uri="{28A0092B-C50C-407E-A947-70E740481C1C}">
                <a14:useLocalDpi xmlns:a14="http://schemas.microsoft.com/office/drawing/2010/main"/>
              </a:ext>
            </a:extLst>
          </a:blip>
          <a:srcRect/>
          <a:stretch/>
        </p:blipFill>
        <p:spPr>
          <a:xfrm>
            <a:off x="8289827" y="1554163"/>
            <a:ext cx="3898998" cy="5065712"/>
          </a:xfrm>
        </p:spPr>
      </p:pic>
      <p:sp>
        <p:nvSpPr>
          <p:cNvPr id="4" name="Footer Placeholder 1">
            <a:extLst>
              <a:ext uri="{FF2B5EF4-FFF2-40B4-BE49-F238E27FC236}">
                <a16:creationId xmlns:a16="http://schemas.microsoft.com/office/drawing/2014/main" id="{3772F90A-6FE1-69EB-9F34-93304891C8AA}"/>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246209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rrow: Right 15">
            <a:extLst>
              <a:ext uri="{FF2B5EF4-FFF2-40B4-BE49-F238E27FC236}">
                <a16:creationId xmlns:a16="http://schemas.microsoft.com/office/drawing/2014/main" id="{0FDB4067-7590-3F4F-AF0F-2FC48980AD3A}"/>
              </a:ext>
            </a:extLst>
          </p:cNvPr>
          <p:cNvSpPr/>
          <p:nvPr/>
        </p:nvSpPr>
        <p:spPr>
          <a:xfrm>
            <a:off x="139626" y="2454185"/>
            <a:ext cx="7988374" cy="631315"/>
          </a:xfrm>
          <a:prstGeom prst="rightArrow">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349664B3-22C8-4D0F-8451-BA84ED74B5C1}"/>
              </a:ext>
            </a:extLst>
          </p:cNvPr>
          <p:cNvSpPr txBox="1"/>
          <p:nvPr/>
        </p:nvSpPr>
        <p:spPr>
          <a:xfrm>
            <a:off x="213443" y="3807330"/>
            <a:ext cx="3529882" cy="646331"/>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often report positive experiences with additional support offered when needed (see detail on following chart)</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738664"/>
          </a:xfrm>
          <a:prstGeom prst="rect">
            <a:avLst/>
          </a:prstGeom>
          <a:noFill/>
        </p:spPr>
        <p:txBody>
          <a:bodyPr wrap="square" rtlCol="0">
            <a:spAutoFit/>
          </a:bodyPr>
          <a:lstStyle/>
          <a:p>
            <a:r>
              <a:rPr lang="en-US" sz="1400">
                <a:solidFill>
                  <a:srgbClr val="77C4E5"/>
                </a:solidFill>
                <a:latin typeface="Arial Rounded MT Bold"/>
                <a:cs typeface="Arial Rounded MT Bold"/>
              </a:rPr>
              <a:t>Years 9 and 10 are often very positive, but there are consistent reports of pressure mounting quickly in Year 11</a:t>
            </a:r>
          </a:p>
          <a:p>
            <a:endParaRPr lang="en-US" sz="1400">
              <a:solidFill>
                <a:srgbClr val="77C4E5"/>
              </a:solidFill>
              <a:latin typeface="Arial Rounded MT Bold"/>
              <a:cs typeface="Arial Rounded MT Bold"/>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39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Student experiences vary by year group</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5000"/>
            <a:extLst>
              <a:ext uri="{28A0092B-C50C-407E-A947-70E740481C1C}">
                <a14:useLocalDpi xmlns:a14="http://schemas.microsoft.com/office/drawing/2010/main"/>
              </a:ext>
            </a:extLst>
          </a:blip>
          <a:srcRect/>
          <a:stretch/>
        </p:blipFill>
        <p:spPr>
          <a:xfrm>
            <a:off x="8346388" y="1537530"/>
            <a:ext cx="3842438" cy="5125988"/>
          </a:xfrm>
        </p:spPr>
      </p:pic>
      <p:sp>
        <p:nvSpPr>
          <p:cNvPr id="5" name="TextBox 4">
            <a:extLst>
              <a:ext uri="{FF2B5EF4-FFF2-40B4-BE49-F238E27FC236}">
                <a16:creationId xmlns:a16="http://schemas.microsoft.com/office/drawing/2014/main" id="{19AD7A03-911E-1F88-6D25-124B7A07B101}"/>
              </a:ext>
            </a:extLst>
          </p:cNvPr>
          <p:cNvSpPr txBox="1"/>
          <p:nvPr/>
        </p:nvSpPr>
        <p:spPr>
          <a:xfrm>
            <a:off x="3194964" y="5286971"/>
            <a:ext cx="1872267" cy="938719"/>
          </a:xfrm>
          <a:prstGeom prst="rect">
            <a:avLst/>
          </a:prstGeom>
          <a:noFill/>
        </p:spPr>
        <p:txBody>
          <a:bodyPr wrap="square" rtlCol="0">
            <a:spAutoFit/>
          </a:bodyPr>
          <a:lstStyle/>
          <a:p>
            <a:pPr algn="just"/>
            <a:r>
              <a:rPr lang="en-GB" sz="1100" i="1" dirty="0"/>
              <a:t>When you get to year 11 it starts to get more serious, way more stressful.</a:t>
            </a:r>
          </a:p>
          <a:p>
            <a:pPr algn="just"/>
            <a:endParaRPr lang="en-GB" sz="1100" i="1" dirty="0"/>
          </a:p>
          <a:p>
            <a:pPr algn="just"/>
            <a:r>
              <a:rPr lang="en-GB" sz="1100" i="1" dirty="0"/>
              <a:t>(Male, Yr 11, Carlisle &amp; Eden)</a:t>
            </a:r>
          </a:p>
        </p:txBody>
      </p:sp>
      <p:sp>
        <p:nvSpPr>
          <p:cNvPr id="7" name="TextBox 6">
            <a:extLst>
              <a:ext uri="{FF2B5EF4-FFF2-40B4-BE49-F238E27FC236}">
                <a16:creationId xmlns:a16="http://schemas.microsoft.com/office/drawing/2014/main" id="{A3C0B9D0-D1E0-0E29-1F17-926F9FB72E88}"/>
              </a:ext>
            </a:extLst>
          </p:cNvPr>
          <p:cNvSpPr txBox="1"/>
          <p:nvPr/>
        </p:nvSpPr>
        <p:spPr>
          <a:xfrm>
            <a:off x="396264" y="5272880"/>
            <a:ext cx="2096210" cy="1107996"/>
          </a:xfrm>
          <a:prstGeom prst="rect">
            <a:avLst/>
          </a:prstGeom>
          <a:noFill/>
        </p:spPr>
        <p:txBody>
          <a:bodyPr wrap="square" rtlCol="0">
            <a:spAutoFit/>
          </a:bodyPr>
          <a:lstStyle/>
          <a:p>
            <a:pPr algn="just"/>
            <a:r>
              <a:rPr lang="en-GB" sz="1100" i="1" dirty="0"/>
              <a:t>Up to year 10, school was alright and then it was just terrible. School tries to push you too much.</a:t>
            </a:r>
          </a:p>
          <a:p>
            <a:pPr algn="just"/>
            <a:endParaRPr lang="en-GB" sz="1100" i="1" dirty="0"/>
          </a:p>
          <a:p>
            <a:pPr algn="just"/>
            <a:r>
              <a:rPr lang="en-GB" sz="1100" i="1" dirty="0"/>
              <a:t>(Female, Yr 11, Furness)</a:t>
            </a:r>
          </a:p>
        </p:txBody>
      </p:sp>
      <p:sp>
        <p:nvSpPr>
          <p:cNvPr id="9" name="TextBox 8">
            <a:extLst>
              <a:ext uri="{FF2B5EF4-FFF2-40B4-BE49-F238E27FC236}">
                <a16:creationId xmlns:a16="http://schemas.microsoft.com/office/drawing/2014/main" id="{6E282888-D96A-62B2-207F-441E75D5178D}"/>
              </a:ext>
            </a:extLst>
          </p:cNvPr>
          <p:cNvSpPr txBox="1"/>
          <p:nvPr/>
        </p:nvSpPr>
        <p:spPr>
          <a:xfrm>
            <a:off x="4611282" y="3770410"/>
            <a:ext cx="3335744" cy="1272143"/>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Realisation of the significance of the year</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Challenges intensify: volume of work, difficulty in core subjects (esp. Science)</a:t>
            </a:r>
          </a:p>
          <a:p>
            <a:pPr marL="171450" indent="-1714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Pressure, mental health and anxiety are frequently mentioned</a:t>
            </a:r>
          </a:p>
        </p:txBody>
      </p:sp>
      <p:sp>
        <p:nvSpPr>
          <p:cNvPr id="14" name="TextBox 13">
            <a:extLst>
              <a:ext uri="{FF2B5EF4-FFF2-40B4-BE49-F238E27FC236}">
                <a16:creationId xmlns:a16="http://schemas.microsoft.com/office/drawing/2014/main" id="{B7CC3FA0-E300-603B-B9A2-55170567F280}"/>
              </a:ext>
            </a:extLst>
          </p:cNvPr>
          <p:cNvSpPr txBox="1"/>
          <p:nvPr/>
        </p:nvSpPr>
        <p:spPr>
          <a:xfrm>
            <a:off x="5523468" y="5268372"/>
            <a:ext cx="2718544" cy="1446550"/>
          </a:xfrm>
          <a:prstGeom prst="rect">
            <a:avLst/>
          </a:prstGeom>
          <a:noFill/>
        </p:spPr>
        <p:txBody>
          <a:bodyPr wrap="square">
            <a:spAutoFit/>
          </a:bodyPr>
          <a:lstStyle/>
          <a:p>
            <a:pPr algn="just"/>
            <a:r>
              <a:rPr lang="en-GB" sz="1100" i="1" dirty="0">
                <a:ea typeface="Times New Roman" panose="02020603050405020304" pitchFamily="18" charset="0"/>
              </a:rPr>
              <a:t>You don’t realise when you first get to Year 11 how close your exams actually are …you haven't got long left, so I realise now, now’s the time to start knuckling down and trying your best to get what you need.</a:t>
            </a:r>
          </a:p>
          <a:p>
            <a:pPr algn="just"/>
            <a:endParaRPr lang="en-GB" sz="1100" i="1" dirty="0">
              <a:ea typeface="Times New Roman" panose="02020603050405020304" pitchFamily="18" charset="0"/>
            </a:endParaRPr>
          </a:p>
          <a:p>
            <a:pPr algn="just"/>
            <a:r>
              <a:rPr lang="en-GB" sz="1100" i="1" dirty="0"/>
              <a:t>(Male, Yr 11, Carlisle &amp; Eden)</a:t>
            </a:r>
          </a:p>
          <a:p>
            <a:pPr algn="just"/>
            <a:endParaRPr lang="en-GB" sz="1100" i="1" dirty="0"/>
          </a:p>
        </p:txBody>
      </p:sp>
      <p:sp>
        <p:nvSpPr>
          <p:cNvPr id="22" name="TextBox 21">
            <a:extLst>
              <a:ext uri="{FF2B5EF4-FFF2-40B4-BE49-F238E27FC236}">
                <a16:creationId xmlns:a16="http://schemas.microsoft.com/office/drawing/2014/main" id="{8470BF59-D534-5AB2-09F8-C83F734F454F}"/>
              </a:ext>
            </a:extLst>
          </p:cNvPr>
          <p:cNvSpPr txBox="1"/>
          <p:nvPr/>
        </p:nvSpPr>
        <p:spPr>
          <a:xfrm>
            <a:off x="1416202" y="2640777"/>
            <a:ext cx="1150437" cy="276999"/>
          </a:xfrm>
          <a:prstGeom prst="rect">
            <a:avLst/>
          </a:prstGeom>
          <a:noFill/>
        </p:spPr>
        <p:txBody>
          <a:bodyPr wrap="square">
            <a:spAutoFit/>
          </a:bodyPr>
          <a:lstStyle/>
          <a:p>
            <a:pPr algn="ctr">
              <a:spcAft>
                <a:spcPts val="1000"/>
              </a:spcAft>
            </a:pPr>
            <a:r>
              <a:rPr lang="en-GB" sz="1200" b="1">
                <a:solidFill>
                  <a:schemeClr val="bg1"/>
                </a:solidFill>
                <a:latin typeface="+mj-lt"/>
                <a:cs typeface="Calibri Light" panose="020F0302020204030204" pitchFamily="34" charset="0"/>
              </a:rPr>
              <a:t>Years 9 and 10</a:t>
            </a:r>
          </a:p>
        </p:txBody>
      </p:sp>
      <p:sp>
        <p:nvSpPr>
          <p:cNvPr id="24" name="TextBox 23">
            <a:extLst>
              <a:ext uri="{FF2B5EF4-FFF2-40B4-BE49-F238E27FC236}">
                <a16:creationId xmlns:a16="http://schemas.microsoft.com/office/drawing/2014/main" id="{A8B012EE-E428-5787-2569-391C753929AC}"/>
              </a:ext>
            </a:extLst>
          </p:cNvPr>
          <p:cNvSpPr txBox="1"/>
          <p:nvPr/>
        </p:nvSpPr>
        <p:spPr>
          <a:xfrm>
            <a:off x="5605438" y="2625387"/>
            <a:ext cx="1013397" cy="276999"/>
          </a:xfrm>
          <a:prstGeom prst="rect">
            <a:avLst/>
          </a:prstGeom>
          <a:noFill/>
        </p:spPr>
        <p:txBody>
          <a:bodyPr wrap="square">
            <a:spAutoFit/>
          </a:bodyPr>
          <a:lstStyle/>
          <a:p>
            <a:pPr algn="ctr">
              <a:spcAft>
                <a:spcPts val="1000"/>
              </a:spcAft>
            </a:pPr>
            <a:r>
              <a:rPr lang="en-GB" sz="1200" b="1">
                <a:solidFill>
                  <a:schemeClr val="bg1"/>
                </a:solidFill>
                <a:latin typeface="+mj-lt"/>
                <a:cs typeface="Calibri Light" panose="020F0302020204030204" pitchFamily="34" charset="0"/>
              </a:rPr>
              <a:t>Year 11</a:t>
            </a:r>
          </a:p>
        </p:txBody>
      </p:sp>
      <p:sp>
        <p:nvSpPr>
          <p:cNvPr id="25" name="Rectangle 24">
            <a:extLst>
              <a:ext uri="{FF2B5EF4-FFF2-40B4-BE49-F238E27FC236}">
                <a16:creationId xmlns:a16="http://schemas.microsoft.com/office/drawing/2014/main" id="{FAF438BB-05DF-A401-79F1-10F385067217}"/>
              </a:ext>
            </a:extLst>
          </p:cNvPr>
          <p:cNvSpPr/>
          <p:nvPr/>
        </p:nvSpPr>
        <p:spPr>
          <a:xfrm>
            <a:off x="2845082" y="5227420"/>
            <a:ext cx="385042" cy="646331"/>
          </a:xfrm>
          <a:prstGeom prst="rect">
            <a:avLst/>
          </a:prstGeom>
        </p:spPr>
        <p:txBody>
          <a:bodyPr wrap="none">
            <a:spAutoFit/>
          </a:bodyPr>
          <a:lstStyle/>
          <a:p>
            <a:r>
              <a:rPr lang="en-GB" sz="3600" b="1" dirty="0">
                <a:solidFill>
                  <a:srgbClr val="4F8B74"/>
                </a:solidFill>
              </a:rPr>
              <a:t>“</a:t>
            </a:r>
          </a:p>
        </p:txBody>
      </p:sp>
      <p:sp>
        <p:nvSpPr>
          <p:cNvPr id="26" name="TextBox 25">
            <a:extLst>
              <a:ext uri="{FF2B5EF4-FFF2-40B4-BE49-F238E27FC236}">
                <a16:creationId xmlns:a16="http://schemas.microsoft.com/office/drawing/2014/main" id="{12448894-FEE9-33BC-AEEE-0F14FC980F2F}"/>
              </a:ext>
            </a:extLst>
          </p:cNvPr>
          <p:cNvSpPr txBox="1"/>
          <p:nvPr/>
        </p:nvSpPr>
        <p:spPr>
          <a:xfrm>
            <a:off x="4786565" y="5600386"/>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dirty="0">
                <a:solidFill>
                  <a:srgbClr val="4F8B74"/>
                </a:solidFill>
              </a:rPr>
              <a:t>”</a:t>
            </a:r>
          </a:p>
        </p:txBody>
      </p:sp>
      <p:sp>
        <p:nvSpPr>
          <p:cNvPr id="27" name="Rectangle 26">
            <a:extLst>
              <a:ext uri="{FF2B5EF4-FFF2-40B4-BE49-F238E27FC236}">
                <a16:creationId xmlns:a16="http://schemas.microsoft.com/office/drawing/2014/main" id="{209A7CA8-695A-7D03-9DF6-AD031265D754}"/>
              </a:ext>
            </a:extLst>
          </p:cNvPr>
          <p:cNvSpPr/>
          <p:nvPr/>
        </p:nvSpPr>
        <p:spPr>
          <a:xfrm>
            <a:off x="92407" y="5191315"/>
            <a:ext cx="456961" cy="646331"/>
          </a:xfrm>
          <a:prstGeom prst="rect">
            <a:avLst/>
          </a:prstGeom>
        </p:spPr>
        <p:txBody>
          <a:bodyPr wrap="square">
            <a:spAutoFit/>
          </a:bodyPr>
          <a:lstStyle/>
          <a:p>
            <a:r>
              <a:rPr lang="en-GB" sz="3600" b="1" dirty="0">
                <a:solidFill>
                  <a:srgbClr val="4F8B74"/>
                </a:solidFill>
              </a:rPr>
              <a:t>“</a:t>
            </a:r>
          </a:p>
        </p:txBody>
      </p:sp>
      <p:sp>
        <p:nvSpPr>
          <p:cNvPr id="28" name="TextBox 27">
            <a:extLst>
              <a:ext uri="{FF2B5EF4-FFF2-40B4-BE49-F238E27FC236}">
                <a16:creationId xmlns:a16="http://schemas.microsoft.com/office/drawing/2014/main" id="{B4614AEE-1126-9643-450C-44D57AA11FEA}"/>
              </a:ext>
            </a:extLst>
          </p:cNvPr>
          <p:cNvSpPr txBox="1"/>
          <p:nvPr/>
        </p:nvSpPr>
        <p:spPr>
          <a:xfrm>
            <a:off x="2196324" y="5811571"/>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dirty="0">
                <a:solidFill>
                  <a:srgbClr val="4F8B74"/>
                </a:solidFill>
              </a:rPr>
              <a:t>”</a:t>
            </a:r>
          </a:p>
        </p:txBody>
      </p:sp>
      <p:sp>
        <p:nvSpPr>
          <p:cNvPr id="29" name="Rectangle 28">
            <a:extLst>
              <a:ext uri="{FF2B5EF4-FFF2-40B4-BE49-F238E27FC236}">
                <a16:creationId xmlns:a16="http://schemas.microsoft.com/office/drawing/2014/main" id="{36BBDDD1-8E62-2BE1-8A4C-6A66B0371D68}"/>
              </a:ext>
            </a:extLst>
          </p:cNvPr>
          <p:cNvSpPr/>
          <p:nvPr/>
        </p:nvSpPr>
        <p:spPr>
          <a:xfrm>
            <a:off x="5251937" y="5164033"/>
            <a:ext cx="519694" cy="646331"/>
          </a:xfrm>
          <a:prstGeom prst="rect">
            <a:avLst/>
          </a:prstGeom>
        </p:spPr>
        <p:txBody>
          <a:bodyPr wrap="square">
            <a:spAutoFit/>
          </a:bodyPr>
          <a:lstStyle/>
          <a:p>
            <a:r>
              <a:rPr lang="en-GB" sz="3600" b="1" dirty="0">
                <a:solidFill>
                  <a:srgbClr val="4F8B74"/>
                </a:solidFill>
              </a:rPr>
              <a:t>“</a:t>
            </a:r>
          </a:p>
        </p:txBody>
      </p:sp>
      <p:sp>
        <p:nvSpPr>
          <p:cNvPr id="30" name="TextBox 29">
            <a:extLst>
              <a:ext uri="{FF2B5EF4-FFF2-40B4-BE49-F238E27FC236}">
                <a16:creationId xmlns:a16="http://schemas.microsoft.com/office/drawing/2014/main" id="{D76BCC49-CBE4-2DCF-5CA5-93CE2CF31202}"/>
              </a:ext>
            </a:extLst>
          </p:cNvPr>
          <p:cNvSpPr txBox="1"/>
          <p:nvPr/>
        </p:nvSpPr>
        <p:spPr>
          <a:xfrm>
            <a:off x="7947026" y="5910797"/>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dirty="0">
                <a:solidFill>
                  <a:srgbClr val="4F8B74"/>
                </a:solidFill>
              </a:rPr>
              <a:t>”</a:t>
            </a:r>
          </a:p>
        </p:txBody>
      </p:sp>
      <p:sp>
        <p:nvSpPr>
          <p:cNvPr id="6" name="Oval 5">
            <a:extLst>
              <a:ext uri="{FF2B5EF4-FFF2-40B4-BE49-F238E27FC236}">
                <a16:creationId xmlns:a16="http://schemas.microsoft.com/office/drawing/2014/main" id="{DA932528-8E9C-0A27-2EFD-3C0A9795C4C5}"/>
              </a:ext>
            </a:extLst>
          </p:cNvPr>
          <p:cNvSpPr/>
          <p:nvPr/>
        </p:nvSpPr>
        <p:spPr>
          <a:xfrm>
            <a:off x="1603134" y="2976384"/>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51B06C47-6A86-9B77-96C3-2613951F4246}"/>
              </a:ext>
            </a:extLst>
          </p:cNvPr>
          <p:cNvSpPr/>
          <p:nvPr/>
        </p:nvSpPr>
        <p:spPr>
          <a:xfrm>
            <a:off x="5755112" y="299073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Footer Placeholder 1">
            <a:extLst>
              <a:ext uri="{FF2B5EF4-FFF2-40B4-BE49-F238E27FC236}">
                <a16:creationId xmlns:a16="http://schemas.microsoft.com/office/drawing/2014/main" id="{382CE61D-2A24-2087-D39C-E50801A7DA50}"/>
              </a:ext>
            </a:extLst>
          </p:cNvPr>
          <p:cNvSpPr>
            <a:spLocks noGrp="1"/>
          </p:cNvSpPr>
          <p:nvPr>
            <p:ph type="ftr" sz="quarter" idx="11"/>
          </p:nvPr>
        </p:nvSpPr>
        <p:spPr>
          <a:xfrm>
            <a:off x="0" y="6492064"/>
            <a:ext cx="3860800" cy="151999"/>
          </a:xfrm>
        </p:spPr>
        <p:txBody>
          <a:bodyPr/>
          <a:lstStyle/>
          <a:p>
            <a:r>
              <a:rPr lang="en-US"/>
              <a:t>Cosmos| Hello Future Co-Creation| December 2022</a:t>
            </a:r>
          </a:p>
        </p:txBody>
      </p:sp>
      <p:pic>
        <p:nvPicPr>
          <p:cNvPr id="18" name="Picture 17">
            <a:extLst>
              <a:ext uri="{FF2B5EF4-FFF2-40B4-BE49-F238E27FC236}">
                <a16:creationId xmlns:a16="http://schemas.microsoft.com/office/drawing/2014/main" id="{424CCD38-5BC5-6244-AE75-AA3474977FD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706906" y="3020279"/>
            <a:ext cx="504000" cy="504000"/>
          </a:xfrm>
          <a:prstGeom prst="rect">
            <a:avLst/>
          </a:prstGeom>
        </p:spPr>
      </p:pic>
      <p:pic>
        <p:nvPicPr>
          <p:cNvPr id="19" name="Picture 18">
            <a:extLst>
              <a:ext uri="{FF2B5EF4-FFF2-40B4-BE49-F238E27FC236}">
                <a16:creationId xmlns:a16="http://schemas.microsoft.com/office/drawing/2014/main" id="{BAC203F0-D9B1-052A-5D82-25E35BED572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5854986" y="3085500"/>
            <a:ext cx="504000" cy="504000"/>
          </a:xfrm>
          <a:prstGeom prst="rect">
            <a:avLst/>
          </a:prstGeom>
        </p:spPr>
      </p:pic>
    </p:spTree>
    <p:extLst>
      <p:ext uri="{BB962C8B-B14F-4D97-AF65-F5344CB8AC3E}">
        <p14:creationId xmlns:p14="http://schemas.microsoft.com/office/powerpoint/2010/main" val="3902259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1142453" y="2501380"/>
            <a:ext cx="6148451" cy="1272143"/>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Form tutor: made students aware they could help if required; reminds of homework deadlines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General teaching support: breaking down the tasks and requirements to aid learnings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Additional support from PE teacher with areas of difficulty. Students often report positive experiences with additional support offered when needed e.g.</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Additional help included the following:</a:t>
            </a:r>
          </a:p>
          <a:p>
            <a:endParaRPr lang="en-US" sz="1400" dirty="0">
              <a:solidFill>
                <a:srgbClr val="77C4E5"/>
              </a:solidFill>
              <a:latin typeface="Arial Rounded MT Bold"/>
              <a:cs typeface="Arial Rounded MT Bold"/>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Examples of additional support</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5000"/>
            <a:extLst>
              <a:ext uri="{28A0092B-C50C-407E-A947-70E740481C1C}">
                <a14:useLocalDpi xmlns:a14="http://schemas.microsoft.com/office/drawing/2010/main"/>
              </a:ext>
            </a:extLst>
          </a:blip>
          <a:srcRect/>
          <a:stretch/>
        </p:blipFill>
        <p:spPr>
          <a:xfrm>
            <a:off x="8346388" y="1537530"/>
            <a:ext cx="3842438" cy="5125988"/>
          </a:xfrm>
        </p:spPr>
      </p:pic>
      <p:sp>
        <p:nvSpPr>
          <p:cNvPr id="7" name="TextBox 6">
            <a:extLst>
              <a:ext uri="{FF2B5EF4-FFF2-40B4-BE49-F238E27FC236}">
                <a16:creationId xmlns:a16="http://schemas.microsoft.com/office/drawing/2014/main" id="{A3C0B9D0-D1E0-0E29-1F17-926F9FB72E88}"/>
              </a:ext>
            </a:extLst>
          </p:cNvPr>
          <p:cNvSpPr txBox="1"/>
          <p:nvPr/>
        </p:nvSpPr>
        <p:spPr>
          <a:xfrm>
            <a:off x="1142452" y="5309105"/>
            <a:ext cx="2176819" cy="938719"/>
          </a:xfrm>
          <a:prstGeom prst="rect">
            <a:avLst/>
          </a:prstGeom>
          <a:noFill/>
        </p:spPr>
        <p:txBody>
          <a:bodyPr wrap="square" rtlCol="0">
            <a:spAutoFit/>
          </a:bodyPr>
          <a:lstStyle/>
          <a:p>
            <a:pPr algn="just"/>
            <a:r>
              <a:rPr lang="en-GB" sz="1100" i="1" dirty="0">
                <a:latin typeface="+mj-lt"/>
                <a:cs typeface="Calibri Light" panose="020F0302020204030204" pitchFamily="34" charset="0"/>
              </a:rPr>
              <a:t>They pull you out of lessons or just come over and understand a bit of question you are struggling on.</a:t>
            </a:r>
          </a:p>
          <a:p>
            <a:pPr algn="just"/>
            <a:endParaRPr lang="en-GB" sz="1100" i="1" dirty="0"/>
          </a:p>
          <a:p>
            <a:pPr algn="just"/>
            <a:r>
              <a:rPr lang="en-GB" sz="1100" i="1" dirty="0"/>
              <a:t>(Male, </a:t>
            </a:r>
            <a:r>
              <a:rPr lang="en-GB" sz="1100" i="1" dirty="0" err="1"/>
              <a:t>Yr</a:t>
            </a:r>
            <a:r>
              <a:rPr lang="en-GB" sz="1100" i="1" dirty="0"/>
              <a:t> 9, West Cumbria)</a:t>
            </a:r>
          </a:p>
        </p:txBody>
      </p:sp>
      <p:sp>
        <p:nvSpPr>
          <p:cNvPr id="14" name="TextBox 13">
            <a:extLst>
              <a:ext uri="{FF2B5EF4-FFF2-40B4-BE49-F238E27FC236}">
                <a16:creationId xmlns:a16="http://schemas.microsoft.com/office/drawing/2014/main" id="{B7CC3FA0-E300-603B-B9A2-55170567F280}"/>
              </a:ext>
            </a:extLst>
          </p:cNvPr>
          <p:cNvSpPr txBox="1"/>
          <p:nvPr/>
        </p:nvSpPr>
        <p:spPr>
          <a:xfrm>
            <a:off x="4980665" y="5271310"/>
            <a:ext cx="2838220" cy="1446550"/>
          </a:xfrm>
          <a:prstGeom prst="rect">
            <a:avLst/>
          </a:prstGeom>
          <a:noFill/>
        </p:spPr>
        <p:txBody>
          <a:bodyPr wrap="square">
            <a:spAutoFit/>
          </a:bodyPr>
          <a:lstStyle/>
          <a:p>
            <a:pPr algn="just"/>
            <a:r>
              <a:rPr lang="en-GB" sz="1100" i="1" dirty="0">
                <a:ea typeface="Times New Roman" panose="02020603050405020304" pitchFamily="18" charset="0"/>
              </a:rPr>
              <a:t>So they’ll like come up to and they’ll just like take it down, they’ll break it like step by step so it's like you know what you're actually supposed to do for something, so it makes it easier.</a:t>
            </a:r>
          </a:p>
          <a:p>
            <a:pPr algn="just"/>
            <a:endParaRPr lang="en-GB" sz="1100" i="1" dirty="0">
              <a:ea typeface="Times New Roman" panose="02020603050405020304" pitchFamily="18" charset="0"/>
            </a:endParaRPr>
          </a:p>
          <a:p>
            <a:pPr algn="just"/>
            <a:r>
              <a:rPr lang="en-GB" sz="1100" i="1" dirty="0">
                <a:ea typeface="Times New Roman" panose="02020603050405020304" pitchFamily="18" charset="0"/>
              </a:rPr>
              <a:t> </a:t>
            </a:r>
            <a:r>
              <a:rPr lang="en-GB" sz="1100" i="1" dirty="0"/>
              <a:t>(Male, </a:t>
            </a:r>
            <a:r>
              <a:rPr lang="en-GB" sz="1100" i="1" dirty="0" err="1"/>
              <a:t>Yr</a:t>
            </a:r>
            <a:r>
              <a:rPr lang="en-GB" sz="1100" i="1" dirty="0"/>
              <a:t> 9, Carlisle &amp; Eden)</a:t>
            </a:r>
          </a:p>
          <a:p>
            <a:pPr algn="just"/>
            <a:endParaRPr lang="en-GB" sz="1100" i="1" dirty="0"/>
          </a:p>
        </p:txBody>
      </p:sp>
      <p:sp>
        <p:nvSpPr>
          <p:cNvPr id="22" name="TextBox 21">
            <a:extLst>
              <a:ext uri="{FF2B5EF4-FFF2-40B4-BE49-F238E27FC236}">
                <a16:creationId xmlns:a16="http://schemas.microsoft.com/office/drawing/2014/main" id="{8470BF59-D534-5AB2-09F8-C83F734F454F}"/>
              </a:ext>
            </a:extLst>
          </p:cNvPr>
          <p:cNvSpPr txBox="1"/>
          <p:nvPr/>
        </p:nvSpPr>
        <p:spPr>
          <a:xfrm>
            <a:off x="1229070" y="2179283"/>
            <a:ext cx="1150437" cy="276999"/>
          </a:xfrm>
          <a:prstGeom prst="rect">
            <a:avLst/>
          </a:prstGeom>
          <a:noFill/>
        </p:spPr>
        <p:txBody>
          <a:bodyPr wrap="square">
            <a:spAutoFit/>
          </a:bodyPr>
          <a:lstStyle/>
          <a:p>
            <a:pPr algn="ctr">
              <a:spcAft>
                <a:spcPts val="1000"/>
              </a:spcAft>
            </a:pPr>
            <a:r>
              <a:rPr lang="en-GB" sz="1200" b="1" dirty="0">
                <a:solidFill>
                  <a:schemeClr val="tx2"/>
                </a:solidFill>
                <a:latin typeface="+mj-lt"/>
                <a:cs typeface="Calibri Light" panose="020F0302020204030204" pitchFamily="34" charset="0"/>
              </a:rPr>
              <a:t>Years 9 and 10</a:t>
            </a:r>
          </a:p>
        </p:txBody>
      </p:sp>
      <p:sp>
        <p:nvSpPr>
          <p:cNvPr id="27" name="Rectangle 26">
            <a:extLst>
              <a:ext uri="{FF2B5EF4-FFF2-40B4-BE49-F238E27FC236}">
                <a16:creationId xmlns:a16="http://schemas.microsoft.com/office/drawing/2014/main" id="{209A7CA8-695A-7D03-9DF6-AD031265D754}"/>
              </a:ext>
            </a:extLst>
          </p:cNvPr>
          <p:cNvSpPr/>
          <p:nvPr/>
        </p:nvSpPr>
        <p:spPr>
          <a:xfrm>
            <a:off x="838596" y="5199296"/>
            <a:ext cx="456961" cy="646331"/>
          </a:xfrm>
          <a:prstGeom prst="rect">
            <a:avLst/>
          </a:prstGeom>
        </p:spPr>
        <p:txBody>
          <a:bodyPr wrap="square">
            <a:spAutoFit/>
          </a:bodyPr>
          <a:lstStyle/>
          <a:p>
            <a:r>
              <a:rPr lang="en-GB" sz="3600" b="1" dirty="0">
                <a:solidFill>
                  <a:srgbClr val="4F8B74"/>
                </a:solidFill>
              </a:rPr>
              <a:t>“</a:t>
            </a:r>
          </a:p>
        </p:txBody>
      </p:sp>
      <p:sp>
        <p:nvSpPr>
          <p:cNvPr id="28" name="TextBox 27">
            <a:extLst>
              <a:ext uri="{FF2B5EF4-FFF2-40B4-BE49-F238E27FC236}">
                <a16:creationId xmlns:a16="http://schemas.microsoft.com/office/drawing/2014/main" id="{B4614AEE-1126-9643-450C-44D57AA11FEA}"/>
              </a:ext>
            </a:extLst>
          </p:cNvPr>
          <p:cNvSpPr txBox="1"/>
          <p:nvPr/>
        </p:nvSpPr>
        <p:spPr>
          <a:xfrm>
            <a:off x="3153385" y="5734762"/>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dirty="0">
                <a:solidFill>
                  <a:srgbClr val="4F8B74"/>
                </a:solidFill>
              </a:rPr>
              <a:t>”</a:t>
            </a:r>
          </a:p>
        </p:txBody>
      </p:sp>
      <p:sp>
        <p:nvSpPr>
          <p:cNvPr id="29" name="Rectangle 28">
            <a:extLst>
              <a:ext uri="{FF2B5EF4-FFF2-40B4-BE49-F238E27FC236}">
                <a16:creationId xmlns:a16="http://schemas.microsoft.com/office/drawing/2014/main" id="{36BBDDD1-8E62-2BE1-8A4C-6A66B0371D68}"/>
              </a:ext>
            </a:extLst>
          </p:cNvPr>
          <p:cNvSpPr/>
          <p:nvPr/>
        </p:nvSpPr>
        <p:spPr>
          <a:xfrm>
            <a:off x="4670830" y="5160105"/>
            <a:ext cx="519694" cy="646331"/>
          </a:xfrm>
          <a:prstGeom prst="rect">
            <a:avLst/>
          </a:prstGeom>
        </p:spPr>
        <p:txBody>
          <a:bodyPr wrap="square">
            <a:spAutoFit/>
          </a:bodyPr>
          <a:lstStyle/>
          <a:p>
            <a:r>
              <a:rPr lang="en-GB" sz="3600" b="1" dirty="0">
                <a:solidFill>
                  <a:srgbClr val="4F8B74"/>
                </a:solidFill>
              </a:rPr>
              <a:t>“</a:t>
            </a:r>
          </a:p>
        </p:txBody>
      </p:sp>
      <p:sp>
        <p:nvSpPr>
          <p:cNvPr id="30" name="TextBox 29">
            <a:extLst>
              <a:ext uri="{FF2B5EF4-FFF2-40B4-BE49-F238E27FC236}">
                <a16:creationId xmlns:a16="http://schemas.microsoft.com/office/drawing/2014/main" id="{D76BCC49-CBE4-2DCF-5CA5-93CE2CF31202}"/>
              </a:ext>
            </a:extLst>
          </p:cNvPr>
          <p:cNvSpPr txBox="1"/>
          <p:nvPr/>
        </p:nvSpPr>
        <p:spPr>
          <a:xfrm>
            <a:off x="7638679" y="5921430"/>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dirty="0">
                <a:solidFill>
                  <a:srgbClr val="4F8B74"/>
                </a:solidFill>
              </a:rPr>
              <a:t>”</a:t>
            </a:r>
          </a:p>
        </p:txBody>
      </p:sp>
      <p:sp>
        <p:nvSpPr>
          <p:cNvPr id="6" name="Oval 5">
            <a:extLst>
              <a:ext uri="{FF2B5EF4-FFF2-40B4-BE49-F238E27FC236}">
                <a16:creationId xmlns:a16="http://schemas.microsoft.com/office/drawing/2014/main" id="{DA932528-8E9C-0A27-2EFD-3C0A9795C4C5}"/>
              </a:ext>
            </a:extLst>
          </p:cNvPr>
          <p:cNvSpPr/>
          <p:nvPr/>
        </p:nvSpPr>
        <p:spPr>
          <a:xfrm>
            <a:off x="417919" y="2230171"/>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Footer Placeholder 1">
            <a:extLst>
              <a:ext uri="{FF2B5EF4-FFF2-40B4-BE49-F238E27FC236}">
                <a16:creationId xmlns:a16="http://schemas.microsoft.com/office/drawing/2014/main" id="{382CE61D-2A24-2087-D39C-E50801A7DA50}"/>
              </a:ext>
            </a:extLst>
          </p:cNvPr>
          <p:cNvSpPr>
            <a:spLocks noGrp="1"/>
          </p:cNvSpPr>
          <p:nvPr>
            <p:ph type="ftr" sz="quarter" idx="11"/>
          </p:nvPr>
        </p:nvSpPr>
        <p:spPr>
          <a:xfrm>
            <a:off x="116762" y="6663518"/>
            <a:ext cx="3860800" cy="151999"/>
          </a:xfrm>
        </p:spPr>
        <p:txBody>
          <a:bodyPr/>
          <a:lstStyle/>
          <a:p>
            <a:r>
              <a:rPr lang="en-US"/>
              <a:t>Cosmos| Hello Future Co-Creation| December 2022</a:t>
            </a:r>
          </a:p>
        </p:txBody>
      </p:sp>
      <p:pic>
        <p:nvPicPr>
          <p:cNvPr id="18" name="Picture 17">
            <a:extLst>
              <a:ext uri="{FF2B5EF4-FFF2-40B4-BE49-F238E27FC236}">
                <a16:creationId xmlns:a16="http://schemas.microsoft.com/office/drawing/2014/main" id="{424CCD38-5BC5-6244-AE75-AA3474977FD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521691" y="2274066"/>
            <a:ext cx="504000" cy="504000"/>
          </a:xfrm>
          <a:prstGeom prst="rect">
            <a:avLst/>
          </a:prstGeom>
        </p:spPr>
      </p:pic>
      <p:sp>
        <p:nvSpPr>
          <p:cNvPr id="2" name="TextBox 1">
            <a:extLst>
              <a:ext uri="{FF2B5EF4-FFF2-40B4-BE49-F238E27FC236}">
                <a16:creationId xmlns:a16="http://schemas.microsoft.com/office/drawing/2014/main" id="{497BF5AF-E1BA-7E5D-3679-D212B16893F5}"/>
              </a:ext>
            </a:extLst>
          </p:cNvPr>
          <p:cNvSpPr txBox="1"/>
          <p:nvPr/>
        </p:nvSpPr>
        <p:spPr>
          <a:xfrm>
            <a:off x="1194561" y="4205834"/>
            <a:ext cx="6148451" cy="589905"/>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Intervention sessions throughout school day</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Mentor in SLT provided for assistance with science</a:t>
            </a:r>
          </a:p>
        </p:txBody>
      </p:sp>
      <p:sp>
        <p:nvSpPr>
          <p:cNvPr id="8" name="TextBox 7">
            <a:extLst>
              <a:ext uri="{FF2B5EF4-FFF2-40B4-BE49-F238E27FC236}">
                <a16:creationId xmlns:a16="http://schemas.microsoft.com/office/drawing/2014/main" id="{020BCD76-D061-72D1-3C88-2C01E6D3CB7B}"/>
              </a:ext>
            </a:extLst>
          </p:cNvPr>
          <p:cNvSpPr txBox="1"/>
          <p:nvPr/>
        </p:nvSpPr>
        <p:spPr>
          <a:xfrm>
            <a:off x="896725" y="3892463"/>
            <a:ext cx="1150437" cy="276999"/>
          </a:xfrm>
          <a:prstGeom prst="rect">
            <a:avLst/>
          </a:prstGeom>
          <a:noFill/>
        </p:spPr>
        <p:txBody>
          <a:bodyPr wrap="square">
            <a:spAutoFit/>
          </a:bodyPr>
          <a:lstStyle/>
          <a:p>
            <a:pPr algn="ctr">
              <a:spcAft>
                <a:spcPts val="1000"/>
              </a:spcAft>
            </a:pPr>
            <a:r>
              <a:rPr lang="en-GB" sz="1200" b="1" dirty="0">
                <a:solidFill>
                  <a:schemeClr val="tx2"/>
                </a:solidFill>
                <a:latin typeface="+mj-lt"/>
                <a:cs typeface="Calibri Light" panose="020F0302020204030204" pitchFamily="34" charset="0"/>
              </a:rPr>
              <a:t>Year 11</a:t>
            </a:r>
          </a:p>
        </p:txBody>
      </p:sp>
    </p:spTree>
    <p:extLst>
      <p:ext uri="{BB962C8B-B14F-4D97-AF65-F5344CB8AC3E}">
        <p14:creationId xmlns:p14="http://schemas.microsoft.com/office/powerpoint/2010/main" val="1738574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398014" y="2507273"/>
            <a:ext cx="3675566" cy="3139321"/>
          </a:xfrm>
          <a:prstGeom prst="rect">
            <a:avLst/>
          </a:prstGeom>
          <a:noFill/>
        </p:spPr>
        <p:txBody>
          <a:bodyPr wrap="square" rtlCol="0">
            <a:spAutoFit/>
          </a:bodyPr>
          <a:lstStyle/>
          <a:p>
            <a:pPr>
              <a:spcAft>
                <a:spcPts val="1000"/>
              </a:spcAft>
            </a:pPr>
            <a:r>
              <a:rPr lang="en-GB" sz="1400" b="1" dirty="0">
                <a:solidFill>
                  <a:schemeClr val="accent3"/>
                </a:solidFill>
                <a:latin typeface="+mj-lt"/>
                <a:cs typeface="Calibri Light" panose="020F0302020204030204" pitchFamily="34" charset="0"/>
              </a:rPr>
              <a:t>Positively</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Yr 9  suggest there is less need for help but report that form tutors are often supportive</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More specific additional support is apparent during yr 10/11. For example:</a:t>
            </a:r>
          </a:p>
          <a:p>
            <a:pPr marL="742950" lvl="1" indent="-285750" defTabSz="660417">
              <a:spcAft>
                <a:spcPts val="1000"/>
              </a:spcAft>
              <a:buFont typeface="Arial" panose="020B0604020202020204" pitchFamily="34" charset="0"/>
              <a:buChar char="•"/>
            </a:pPr>
            <a:r>
              <a:rPr lang="en-GB" sz="1100" dirty="0">
                <a:solidFill>
                  <a:srgbClr val="373545"/>
                </a:solidFill>
                <a:latin typeface="+mj-lt"/>
                <a:cs typeface="Calibri Light" panose="020F0302020204030204" pitchFamily="34" charset="0"/>
              </a:rPr>
              <a:t>Additional assistance post-school on core subjects</a:t>
            </a:r>
          </a:p>
          <a:p>
            <a:pPr marL="742950" lvl="1" indent="-285750" defTabSz="660417">
              <a:spcAft>
                <a:spcPts val="1000"/>
              </a:spcAft>
              <a:buFont typeface="Arial" panose="020B0604020202020204" pitchFamily="34" charset="0"/>
              <a:buChar char="•"/>
            </a:pPr>
            <a:r>
              <a:rPr lang="en-GB" sz="1100" dirty="0">
                <a:solidFill>
                  <a:srgbClr val="373545"/>
                </a:solidFill>
                <a:latin typeface="+mj-lt"/>
                <a:cs typeface="Calibri Light" panose="020F0302020204030204" pitchFamily="34" charset="0"/>
              </a:rPr>
              <a:t>Support with dyslexia</a:t>
            </a:r>
          </a:p>
          <a:p>
            <a:pPr marL="742950" lvl="1" indent="-285750" defTabSz="660417">
              <a:spcAft>
                <a:spcPts val="1000"/>
              </a:spcAft>
              <a:buFont typeface="Arial" panose="020B0604020202020204" pitchFamily="34" charset="0"/>
              <a:buChar char="•"/>
            </a:pPr>
            <a:r>
              <a:rPr lang="en-GB" sz="1100" dirty="0">
                <a:solidFill>
                  <a:srgbClr val="373545"/>
                </a:solidFill>
                <a:latin typeface="+mj-lt"/>
                <a:cs typeface="Calibri Light" panose="020F0302020204030204" pitchFamily="34" charset="0"/>
              </a:rPr>
              <a:t>Teachers working in an assessment specific manner (i.e. how to interpret question / how to chunk info / how to structure answers)</a:t>
            </a:r>
          </a:p>
          <a:p>
            <a:pPr marL="285750" indent="-285750">
              <a:spcAft>
                <a:spcPts val="1000"/>
              </a:spcAft>
              <a:buFont typeface="Arial" panose="020B0604020202020204" pitchFamily="34" charset="0"/>
              <a:buChar char="•"/>
            </a:pPr>
            <a:endParaRPr lang="en-GB" sz="1400" dirty="0">
              <a:solidFill>
                <a:prstClr val="black"/>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64825" y="1660886"/>
            <a:ext cx="7856681" cy="738664"/>
          </a:xfrm>
          <a:prstGeom prst="rect">
            <a:avLst/>
          </a:prstGeom>
          <a:noFill/>
        </p:spPr>
        <p:txBody>
          <a:bodyPr wrap="square" rtlCol="0">
            <a:spAutoFit/>
          </a:bodyPr>
          <a:lstStyle/>
          <a:p>
            <a:r>
              <a:rPr lang="en-US" sz="1400" dirty="0">
                <a:solidFill>
                  <a:srgbClr val="77C4E5"/>
                </a:solidFill>
                <a:latin typeface="Arial Rounded MT Bold"/>
                <a:cs typeface="Arial Rounded MT Bold"/>
              </a:rPr>
              <a:t>Whilst support within schools does appear to be available, there are still unmet needs. Availability of support appears to increase in years 10/11 </a:t>
            </a:r>
          </a:p>
          <a:p>
            <a:endParaRPr lang="en-US" sz="1400" dirty="0">
              <a:solidFill>
                <a:srgbClr val="77C4E5"/>
              </a:solidFill>
              <a:latin typeface="Arial Rounded MT Bold"/>
              <a:cs typeface="Arial Rounded MT Bold"/>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Support is reportedly available, but gaps are evident</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40000"/>
            <a:extLst>
              <a:ext uri="{28A0092B-C50C-407E-A947-70E740481C1C}">
                <a14:useLocalDpi xmlns:a14="http://schemas.microsoft.com/office/drawing/2010/main"/>
              </a:ext>
            </a:extLst>
          </a:blip>
          <a:srcRect/>
          <a:stretch/>
        </p:blipFill>
        <p:spPr>
          <a:xfrm>
            <a:off x="8323857" y="1554163"/>
            <a:ext cx="3864967" cy="5065712"/>
          </a:xfrm>
        </p:spPr>
      </p:pic>
      <p:sp>
        <p:nvSpPr>
          <p:cNvPr id="8" name="TextBox 7">
            <a:extLst>
              <a:ext uri="{FF2B5EF4-FFF2-40B4-BE49-F238E27FC236}">
                <a16:creationId xmlns:a16="http://schemas.microsoft.com/office/drawing/2014/main" id="{0E7A95B8-4029-D043-E9AC-0C6055F17FFF}"/>
              </a:ext>
            </a:extLst>
          </p:cNvPr>
          <p:cNvSpPr txBox="1"/>
          <p:nvPr/>
        </p:nvSpPr>
        <p:spPr>
          <a:xfrm>
            <a:off x="4465820" y="2579725"/>
            <a:ext cx="3275444" cy="1431161"/>
          </a:xfrm>
          <a:prstGeom prst="rect">
            <a:avLst/>
          </a:prstGeom>
          <a:noFill/>
        </p:spPr>
        <p:txBody>
          <a:bodyPr wrap="square" rtlCol="0">
            <a:spAutoFit/>
          </a:bodyPr>
          <a:lstStyle/>
          <a:p>
            <a:pPr>
              <a:spcAft>
                <a:spcPts val="1000"/>
              </a:spcAft>
            </a:pPr>
            <a:r>
              <a:rPr lang="en-GB" sz="1400" b="1" dirty="0">
                <a:solidFill>
                  <a:schemeClr val="accent6"/>
                </a:solidFill>
                <a:latin typeface="+mj-lt"/>
                <a:cs typeface="Calibri Light" panose="020F0302020204030204" pitchFamily="34" charset="0"/>
              </a:rPr>
              <a:t>Problematic areas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Gaps from not being on track in earlier years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Struggling to understand/ learn quickly enough</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Covid gaps</a:t>
            </a:r>
          </a:p>
        </p:txBody>
      </p:sp>
      <p:sp>
        <p:nvSpPr>
          <p:cNvPr id="11" name="TextBox 10">
            <a:extLst>
              <a:ext uri="{FF2B5EF4-FFF2-40B4-BE49-F238E27FC236}">
                <a16:creationId xmlns:a16="http://schemas.microsoft.com/office/drawing/2014/main" id="{1846521F-577E-4228-365A-B307AFB7E36C}"/>
              </a:ext>
            </a:extLst>
          </p:cNvPr>
          <p:cNvSpPr txBox="1"/>
          <p:nvPr/>
        </p:nvSpPr>
        <p:spPr>
          <a:xfrm>
            <a:off x="165055" y="5527268"/>
            <a:ext cx="3823788" cy="109260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It's been pretty good, all the teachers are quite nice and they always give you support </a:t>
            </a:r>
            <a:r>
              <a:rPr lang="en-GB" sz="1100" i="1" dirty="0">
                <a:ea typeface="Times New Roman" panose="02020603050405020304" pitchFamily="18" charset="0"/>
                <a:cs typeface="Arial" panose="020B0604020202020204" pitchFamily="34" charset="0"/>
              </a:rPr>
              <a:t>- </a:t>
            </a:r>
            <a:r>
              <a:rPr lang="en-GB" sz="1100" i="1" dirty="0">
                <a:effectLst/>
                <a:ea typeface="Times New Roman" panose="02020603050405020304" pitchFamily="18" charset="0"/>
                <a:cs typeface="Arial" panose="020B0604020202020204" pitchFamily="34" charset="0"/>
              </a:rPr>
              <a:t>they’ll come up to and they’ll break it step by step so you know what you're actually supposed to do, it makes it easier. </a:t>
            </a:r>
          </a:p>
          <a:p>
            <a:pPr algn="r"/>
            <a:r>
              <a:rPr lang="en-GB" sz="1100" i="1" dirty="0">
                <a:ea typeface="Times New Roman" panose="02020603050405020304" pitchFamily="18" charset="0"/>
              </a:rPr>
              <a:t>(</a:t>
            </a:r>
            <a:r>
              <a:rPr lang="it-IT" sz="1100" i="1" dirty="0">
                <a:ea typeface="Times New Roman" panose="02020603050405020304" pitchFamily="18" charset="0"/>
              </a:rPr>
              <a:t>Male, </a:t>
            </a:r>
            <a:r>
              <a:rPr lang="it-IT" sz="1100" i="1" dirty="0" err="1">
                <a:ea typeface="Times New Roman" panose="02020603050405020304" pitchFamily="18" charset="0"/>
              </a:rPr>
              <a:t>Yr</a:t>
            </a:r>
            <a:r>
              <a:rPr lang="it-IT" sz="1100" i="1" dirty="0">
                <a:ea typeface="Times New Roman" panose="02020603050405020304" pitchFamily="18" charset="0"/>
              </a:rPr>
              <a:t> 9, Carlisle &amp; Eden</a:t>
            </a:r>
            <a:r>
              <a:rPr lang="en-GB" sz="1100" i="1" dirty="0">
                <a:ea typeface="Times New Roman" panose="02020603050405020304" pitchFamily="18" charset="0"/>
              </a:rPr>
              <a:t>)</a:t>
            </a:r>
            <a:endParaRPr lang="en-GB" sz="1100" i="1" dirty="0"/>
          </a:p>
        </p:txBody>
      </p:sp>
      <p:sp>
        <p:nvSpPr>
          <p:cNvPr id="14" name="TextBox 13">
            <a:extLst>
              <a:ext uri="{FF2B5EF4-FFF2-40B4-BE49-F238E27FC236}">
                <a16:creationId xmlns:a16="http://schemas.microsoft.com/office/drawing/2014/main" id="{E6E41CC8-4EEE-0479-9728-58410C14D6DC}"/>
              </a:ext>
            </a:extLst>
          </p:cNvPr>
          <p:cNvSpPr txBox="1"/>
          <p:nvPr/>
        </p:nvSpPr>
        <p:spPr>
          <a:xfrm>
            <a:off x="4639807" y="4761040"/>
            <a:ext cx="3330746" cy="938719"/>
          </a:xfrm>
          <a:prstGeom prst="rect">
            <a:avLst/>
          </a:prstGeom>
          <a:noFill/>
        </p:spPr>
        <p:txBody>
          <a:bodyPr wrap="square">
            <a:spAutoFit/>
          </a:bodyPr>
          <a:lstStyle/>
          <a:p>
            <a:r>
              <a:rPr lang="en-GB" sz="1100" i="1">
                <a:ea typeface="Times New Roman" panose="02020603050405020304" pitchFamily="18" charset="0"/>
              </a:rPr>
              <a:t>I'd say like the first two years of school probably I was struggling a little bit, but since I'm learning at home I've been improving a lot and moved up a few classes.</a:t>
            </a:r>
          </a:p>
          <a:p>
            <a:endParaRPr lang="en-GB" sz="1100" i="1">
              <a:ea typeface="Times New Roman" panose="02020603050405020304" pitchFamily="18" charset="0"/>
            </a:endParaRPr>
          </a:p>
          <a:p>
            <a:pPr algn="r"/>
            <a:r>
              <a:rPr lang="en-GB" sz="1100" i="1">
                <a:ea typeface="Times New Roman" panose="02020603050405020304" pitchFamily="18" charset="0"/>
              </a:rPr>
              <a:t>(</a:t>
            </a:r>
            <a:r>
              <a:rPr lang="it-IT" sz="1100" i="1">
                <a:ea typeface="Times New Roman" panose="02020603050405020304" pitchFamily="18" charset="0"/>
              </a:rPr>
              <a:t>Male, Yr 9, Carlisle &amp; Eden</a:t>
            </a:r>
            <a:r>
              <a:rPr lang="en-GB" sz="1100" i="1">
                <a:ea typeface="Times New Roman" panose="02020603050405020304" pitchFamily="18" charset="0"/>
              </a:rPr>
              <a:t>)</a:t>
            </a:r>
            <a:endParaRPr lang="en-GB" sz="1100" i="1"/>
          </a:p>
        </p:txBody>
      </p:sp>
      <p:sp>
        <p:nvSpPr>
          <p:cNvPr id="15" name="Rectangle 14">
            <a:extLst>
              <a:ext uri="{FF2B5EF4-FFF2-40B4-BE49-F238E27FC236}">
                <a16:creationId xmlns:a16="http://schemas.microsoft.com/office/drawing/2014/main" id="{0F3C4024-CACA-F321-F908-785DC55080FB}"/>
              </a:ext>
            </a:extLst>
          </p:cNvPr>
          <p:cNvSpPr/>
          <p:nvPr/>
        </p:nvSpPr>
        <p:spPr>
          <a:xfrm>
            <a:off x="280050" y="5446789"/>
            <a:ext cx="407484" cy="707886"/>
          </a:xfrm>
          <a:prstGeom prst="rect">
            <a:avLst/>
          </a:prstGeom>
        </p:spPr>
        <p:txBody>
          <a:bodyPr wrap="none">
            <a:spAutoFit/>
          </a:bodyPr>
          <a:lstStyle/>
          <a:p>
            <a:r>
              <a:rPr lang="en-GB" sz="4000" b="1" dirty="0">
                <a:solidFill>
                  <a:srgbClr val="4F8B74"/>
                </a:solidFill>
              </a:rPr>
              <a:t>“</a:t>
            </a:r>
          </a:p>
        </p:txBody>
      </p:sp>
      <p:sp>
        <p:nvSpPr>
          <p:cNvPr id="16" name="TextBox 15">
            <a:extLst>
              <a:ext uri="{FF2B5EF4-FFF2-40B4-BE49-F238E27FC236}">
                <a16:creationId xmlns:a16="http://schemas.microsoft.com/office/drawing/2014/main" id="{E82607BF-69A4-09C5-4EC9-723DF8064C45}"/>
              </a:ext>
            </a:extLst>
          </p:cNvPr>
          <p:cNvSpPr txBox="1"/>
          <p:nvPr/>
        </p:nvSpPr>
        <p:spPr>
          <a:xfrm>
            <a:off x="3884650" y="600933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17" name="Rectangle 16">
            <a:extLst>
              <a:ext uri="{FF2B5EF4-FFF2-40B4-BE49-F238E27FC236}">
                <a16:creationId xmlns:a16="http://schemas.microsoft.com/office/drawing/2014/main" id="{5B3A54BC-C6C3-E5D1-0935-19083F299057}"/>
              </a:ext>
            </a:extLst>
          </p:cNvPr>
          <p:cNvSpPr/>
          <p:nvPr/>
        </p:nvSpPr>
        <p:spPr>
          <a:xfrm>
            <a:off x="4319321" y="4680033"/>
            <a:ext cx="407484" cy="707886"/>
          </a:xfrm>
          <a:prstGeom prst="rect">
            <a:avLst/>
          </a:prstGeom>
        </p:spPr>
        <p:txBody>
          <a:bodyPr wrap="square">
            <a:spAutoFit/>
          </a:bodyPr>
          <a:lstStyle/>
          <a:p>
            <a:r>
              <a:rPr lang="en-GB" sz="4000" b="1" dirty="0">
                <a:solidFill>
                  <a:srgbClr val="4F8B74"/>
                </a:solidFill>
              </a:rPr>
              <a:t>“</a:t>
            </a:r>
          </a:p>
        </p:txBody>
      </p:sp>
      <p:sp>
        <p:nvSpPr>
          <p:cNvPr id="18" name="TextBox 17">
            <a:extLst>
              <a:ext uri="{FF2B5EF4-FFF2-40B4-BE49-F238E27FC236}">
                <a16:creationId xmlns:a16="http://schemas.microsoft.com/office/drawing/2014/main" id="{7ECB67F4-E86E-6B23-F2EF-3FAA58A07422}"/>
              </a:ext>
            </a:extLst>
          </p:cNvPr>
          <p:cNvSpPr txBox="1"/>
          <p:nvPr/>
        </p:nvSpPr>
        <p:spPr>
          <a:xfrm>
            <a:off x="7806453" y="503397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Rectangle: Rounded Corners 18">
            <a:extLst>
              <a:ext uri="{FF2B5EF4-FFF2-40B4-BE49-F238E27FC236}">
                <a16:creationId xmlns:a16="http://schemas.microsoft.com/office/drawing/2014/main" id="{850C72A0-D2C3-C3EA-76C8-B60B42357C61}"/>
              </a:ext>
            </a:extLst>
          </p:cNvPr>
          <p:cNvSpPr/>
          <p:nvPr/>
        </p:nvSpPr>
        <p:spPr>
          <a:xfrm>
            <a:off x="4316865" y="2386354"/>
            <a:ext cx="3804641" cy="1945774"/>
          </a:xfrm>
          <a:prstGeom prst="roundRect">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90AFEA61-0D97-2BA9-56CB-CD90C8A40300}"/>
              </a:ext>
            </a:extLst>
          </p:cNvPr>
          <p:cNvSpPr/>
          <p:nvPr/>
        </p:nvSpPr>
        <p:spPr>
          <a:xfrm>
            <a:off x="314899" y="2362501"/>
            <a:ext cx="3829984" cy="3045660"/>
          </a:xfrm>
          <a:prstGeom prst="roundRect">
            <a:avLst/>
          </a:prstGeom>
          <a:noFill/>
          <a:ln w="381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347F7B2E-2423-D76D-184C-64D3CF1F2FBC}"/>
              </a:ext>
            </a:extLst>
          </p:cNvPr>
          <p:cNvSpPr/>
          <p:nvPr/>
        </p:nvSpPr>
        <p:spPr>
          <a:xfrm>
            <a:off x="7503723" y="213174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49F0EC76-103F-9217-E9C9-7B31AC26B412}"/>
              </a:ext>
            </a:extLst>
          </p:cNvPr>
          <p:cNvSpPr/>
          <p:nvPr/>
        </p:nvSpPr>
        <p:spPr>
          <a:xfrm>
            <a:off x="3496731" y="2113811"/>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A24519FA-E840-C0C9-788B-0495285B443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7588830" y="2216855"/>
            <a:ext cx="540000" cy="540000"/>
          </a:xfrm>
          <a:prstGeom prst="rect">
            <a:avLst/>
          </a:prstGeom>
        </p:spPr>
      </p:pic>
      <p:pic>
        <p:nvPicPr>
          <p:cNvPr id="22" name="Picture 21">
            <a:extLst>
              <a:ext uri="{FF2B5EF4-FFF2-40B4-BE49-F238E27FC236}">
                <a16:creationId xmlns:a16="http://schemas.microsoft.com/office/drawing/2014/main" id="{7E1D28DD-7985-745D-FB2B-3B3F88F8D2C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3599838" y="2178137"/>
            <a:ext cx="504000" cy="504000"/>
          </a:xfrm>
          <a:prstGeom prst="rect">
            <a:avLst/>
          </a:prstGeom>
        </p:spPr>
      </p:pic>
      <p:sp>
        <p:nvSpPr>
          <p:cNvPr id="23" name="Footer Placeholder 1">
            <a:extLst>
              <a:ext uri="{FF2B5EF4-FFF2-40B4-BE49-F238E27FC236}">
                <a16:creationId xmlns:a16="http://schemas.microsoft.com/office/drawing/2014/main" id="{784F4A34-E384-266F-CF72-BEFA54A548DA}"/>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2539417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Availability of support and guidance increases in year 11</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3000"/>
            <a:extLst>
              <a:ext uri="{28A0092B-C50C-407E-A947-70E740481C1C}">
                <a14:useLocalDpi xmlns:a14="http://schemas.microsoft.com/office/drawing/2010/main"/>
              </a:ext>
            </a:extLst>
          </a:blip>
          <a:srcRect/>
          <a:stretch/>
        </p:blipFill>
        <p:spPr>
          <a:xfrm>
            <a:off x="8534723" y="1554163"/>
            <a:ext cx="3654102" cy="5065712"/>
          </a:xfrm>
        </p:spPr>
      </p:pic>
      <p:sp>
        <p:nvSpPr>
          <p:cNvPr id="5" name="TextBox 4">
            <a:extLst>
              <a:ext uri="{FF2B5EF4-FFF2-40B4-BE49-F238E27FC236}">
                <a16:creationId xmlns:a16="http://schemas.microsoft.com/office/drawing/2014/main" id="{137B3A6A-E9A7-0EA0-1E5C-B8E58EB2E62E}"/>
              </a:ext>
            </a:extLst>
          </p:cNvPr>
          <p:cNvSpPr txBox="1"/>
          <p:nvPr/>
        </p:nvSpPr>
        <p:spPr>
          <a:xfrm>
            <a:off x="2971834" y="3429000"/>
            <a:ext cx="2386494" cy="3323987"/>
          </a:xfrm>
          <a:prstGeom prst="rect">
            <a:avLst/>
          </a:prstGeom>
          <a:noFill/>
        </p:spPr>
        <p:txBody>
          <a:bodyPr wrap="square">
            <a:spAutoFit/>
          </a:bodyPr>
          <a:lstStyle/>
          <a:p>
            <a:pPr marL="457200" indent="-457200" algn="just">
              <a:spcAft>
                <a:spcPts val="1200"/>
              </a:spcAft>
            </a:pPr>
            <a:r>
              <a:rPr lang="en-GB" sz="1200" i="1" dirty="0">
                <a:ea typeface="Times New Roman" panose="02020603050405020304" pitchFamily="18" charset="0"/>
                <a:cs typeface="Arial" panose="020B0604020202020204" pitchFamily="34" charset="0"/>
              </a:rPr>
              <a:t>	We’re getting a good amount of support because we’re in Year 11 and they’ve got the set compulsory things you've got to go after school.</a:t>
            </a:r>
          </a:p>
          <a:p>
            <a:pPr marL="457200" indent="-457200" algn="just">
              <a:spcAft>
                <a:spcPts val="1200"/>
              </a:spcAft>
            </a:pPr>
            <a:r>
              <a:rPr lang="en-GB" sz="1200" i="1" dirty="0">
                <a:ea typeface="Times New Roman" panose="02020603050405020304" pitchFamily="18" charset="0"/>
                <a:cs typeface="Arial" panose="020B0604020202020204" pitchFamily="34" charset="0"/>
              </a:rPr>
              <a:t>	 English, maths and science you've got to go to, and there's some like optional ones like your option subjects your Spanish, your history them kind of subjects. </a:t>
            </a:r>
          </a:p>
          <a:p>
            <a:pPr marL="457200" indent="-457200" algn="r">
              <a:spcAft>
                <a:spcPts val="1200"/>
              </a:spcAft>
            </a:pPr>
            <a:r>
              <a:rPr lang="en-GB" sz="1200" i="1" dirty="0">
                <a:ea typeface="Times New Roman" panose="02020603050405020304" pitchFamily="18" charset="0"/>
                <a:cs typeface="Arial" panose="020B0604020202020204" pitchFamily="34" charset="0"/>
              </a:rPr>
              <a:t>(Male, Yr 11, Carlisle &amp; Eden)</a:t>
            </a:r>
            <a:endParaRPr lang="en-GB" sz="1200" i="1" dirty="0">
              <a:ea typeface="Times New Roman" panose="02020603050405020304" pitchFamily="18" charset="0"/>
              <a:cs typeface="Times New Roman" panose="02020603050405020304" pitchFamily="18" charset="0"/>
            </a:endParaRPr>
          </a:p>
          <a:p>
            <a:pPr marL="457200" indent="-457200">
              <a:spcAft>
                <a:spcPts val="1200"/>
              </a:spcAft>
            </a:pPr>
            <a:endParaRPr lang="en-GB" sz="1200" i="1" dirty="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4C31F71-639C-79AC-E43C-DE052B5FB6E9}"/>
              </a:ext>
            </a:extLst>
          </p:cNvPr>
          <p:cNvSpPr txBox="1"/>
          <p:nvPr/>
        </p:nvSpPr>
        <p:spPr>
          <a:xfrm>
            <a:off x="79901" y="3480547"/>
            <a:ext cx="2443022" cy="1846659"/>
          </a:xfrm>
          <a:prstGeom prst="rect">
            <a:avLst/>
          </a:prstGeom>
          <a:noFill/>
        </p:spPr>
        <p:txBody>
          <a:bodyPr wrap="square">
            <a:spAutoFit/>
          </a:bodyPr>
          <a:lstStyle/>
          <a:p>
            <a:pPr marL="457200" indent="-457200" algn="just">
              <a:spcAft>
                <a:spcPts val="1200"/>
              </a:spcAft>
            </a:pPr>
            <a:r>
              <a:rPr lang="en-GB" sz="1200" i="1" dirty="0">
                <a:ea typeface="Times New Roman" panose="02020603050405020304" pitchFamily="18" charset="0"/>
                <a:cs typeface="Arial" panose="020B0604020202020204" pitchFamily="34" charset="0"/>
              </a:rPr>
              <a:t>	We had a meeting with a careers advisor at school.</a:t>
            </a:r>
          </a:p>
          <a:p>
            <a:pPr marL="457200" indent="-457200" algn="just">
              <a:spcAft>
                <a:spcPts val="1200"/>
              </a:spcAft>
            </a:pPr>
            <a:r>
              <a:rPr lang="en-GB" sz="1200" i="1" dirty="0">
                <a:ea typeface="Times New Roman" panose="02020603050405020304" pitchFamily="18" charset="0"/>
                <a:cs typeface="Arial" panose="020B0604020202020204" pitchFamily="34" charset="0"/>
              </a:rPr>
              <a:t>	I think that helped because there was kind of more degrees than I knew about.</a:t>
            </a:r>
          </a:p>
          <a:p>
            <a:pPr marL="457200" indent="-457200" algn="just">
              <a:spcAft>
                <a:spcPts val="1200"/>
              </a:spcAft>
            </a:pPr>
            <a:endParaRPr lang="en-GB" sz="1200" i="1" dirty="0">
              <a:ea typeface="Times New Roman" panose="02020603050405020304" pitchFamily="18" charset="0"/>
              <a:cs typeface="Arial" panose="020B0604020202020204" pitchFamily="34" charset="0"/>
            </a:endParaRPr>
          </a:p>
          <a:p>
            <a:pPr marL="457200" indent="-457200" algn="r">
              <a:spcAft>
                <a:spcPts val="1200"/>
              </a:spcAft>
            </a:pPr>
            <a:r>
              <a:rPr lang="en-GB" sz="1200" i="1" dirty="0">
                <a:ea typeface="Times New Roman" panose="02020603050405020304" pitchFamily="18" charset="0"/>
                <a:cs typeface="Arial" panose="020B0604020202020204" pitchFamily="34" charset="0"/>
              </a:rPr>
              <a:t>(Male, Yr 11, Carlisle &amp; Eden)</a:t>
            </a:r>
            <a:endParaRPr lang="en-GB" sz="1200" i="1" dirty="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1B64180-A5E4-D65E-7050-AAFFE6799840}"/>
              </a:ext>
            </a:extLst>
          </p:cNvPr>
          <p:cNvSpPr txBox="1"/>
          <p:nvPr/>
        </p:nvSpPr>
        <p:spPr>
          <a:xfrm>
            <a:off x="6183256" y="3413536"/>
            <a:ext cx="2049556" cy="2308324"/>
          </a:xfrm>
          <a:prstGeom prst="rect">
            <a:avLst/>
          </a:prstGeom>
          <a:noFill/>
        </p:spPr>
        <p:txBody>
          <a:bodyPr wrap="square">
            <a:spAutoFit/>
          </a:bodyPr>
          <a:lstStyle/>
          <a:p>
            <a:pPr algn="just"/>
            <a:r>
              <a:rPr lang="en-GB" sz="1200" i="1" dirty="0">
                <a:ea typeface="Times New Roman" panose="02020603050405020304" pitchFamily="18" charset="0"/>
              </a:rPr>
              <a:t>With English, she's started breaking the questions down. </a:t>
            </a:r>
          </a:p>
          <a:p>
            <a:pPr algn="just"/>
            <a:endParaRPr lang="en-GB" sz="1200" i="1" dirty="0">
              <a:ea typeface="Times New Roman" panose="02020603050405020304" pitchFamily="18" charset="0"/>
            </a:endParaRPr>
          </a:p>
          <a:p>
            <a:pPr algn="just"/>
            <a:r>
              <a:rPr lang="en-GB" sz="1200" i="1" dirty="0">
                <a:ea typeface="Times New Roman" panose="02020603050405020304" pitchFamily="18" charset="0"/>
              </a:rPr>
              <a:t>Our exam is in January, so the teachers tried to get lots of like mock exams in, which I think’s helping to put like the sentence structure in for the answers.</a:t>
            </a:r>
          </a:p>
          <a:p>
            <a:pPr algn="just"/>
            <a:endParaRPr lang="en-GB" sz="1200" i="1" dirty="0">
              <a:ea typeface="Times New Roman" panose="02020603050405020304" pitchFamily="18" charset="0"/>
            </a:endParaRPr>
          </a:p>
          <a:p>
            <a:pPr algn="ctr"/>
            <a:r>
              <a:rPr lang="en-GB" sz="1200" i="1" dirty="0">
                <a:ea typeface="Times New Roman" panose="02020603050405020304" pitchFamily="18" charset="0"/>
                <a:cs typeface="Arial" panose="020B0604020202020204" pitchFamily="34" charset="0"/>
              </a:rPr>
              <a:t>(Male, Yr 11, Carlisle &amp; Eden)</a:t>
            </a:r>
            <a:endParaRPr lang="en-GB" sz="1200" i="1" dirty="0">
              <a:ea typeface="Times New Roman" panose="02020603050405020304" pitchFamily="18" charset="0"/>
              <a:cs typeface="Times New Roman" panose="02020603050405020304" pitchFamily="18" charset="0"/>
            </a:endParaRPr>
          </a:p>
          <a:p>
            <a:r>
              <a:rPr lang="en-GB" sz="1200" i="1" dirty="0">
                <a:ea typeface="Times New Roman" panose="02020603050405020304" pitchFamily="18" charset="0"/>
              </a:rPr>
              <a:t> </a:t>
            </a:r>
            <a:endParaRPr lang="en-GB" sz="1200" i="1" dirty="0"/>
          </a:p>
        </p:txBody>
      </p:sp>
      <p:sp>
        <p:nvSpPr>
          <p:cNvPr id="14" name="Rectangle 13">
            <a:extLst>
              <a:ext uri="{FF2B5EF4-FFF2-40B4-BE49-F238E27FC236}">
                <a16:creationId xmlns:a16="http://schemas.microsoft.com/office/drawing/2014/main" id="{F7C29021-7233-CD96-4C7D-320CEA5678C2}"/>
              </a:ext>
            </a:extLst>
          </p:cNvPr>
          <p:cNvSpPr/>
          <p:nvPr/>
        </p:nvSpPr>
        <p:spPr>
          <a:xfrm>
            <a:off x="3064086" y="3275414"/>
            <a:ext cx="429926" cy="769441"/>
          </a:xfrm>
          <a:prstGeom prst="rect">
            <a:avLst/>
          </a:prstGeom>
        </p:spPr>
        <p:txBody>
          <a:bodyPr wrap="none">
            <a:spAutoFit/>
          </a:bodyPr>
          <a:lstStyle/>
          <a:p>
            <a:r>
              <a:rPr lang="en-GB" sz="4400" b="1">
                <a:solidFill>
                  <a:srgbClr val="4F8B74"/>
                </a:solidFill>
              </a:rPr>
              <a:t>“</a:t>
            </a:r>
          </a:p>
        </p:txBody>
      </p:sp>
      <p:sp>
        <p:nvSpPr>
          <p:cNvPr id="15" name="TextBox 14">
            <a:extLst>
              <a:ext uri="{FF2B5EF4-FFF2-40B4-BE49-F238E27FC236}">
                <a16:creationId xmlns:a16="http://schemas.microsoft.com/office/drawing/2014/main" id="{EE37F4B6-63B1-334D-74D5-9850EEA599C4}"/>
              </a:ext>
            </a:extLst>
          </p:cNvPr>
          <p:cNvSpPr txBox="1"/>
          <p:nvPr/>
        </p:nvSpPr>
        <p:spPr>
          <a:xfrm>
            <a:off x="5158311" y="5706471"/>
            <a:ext cx="429926" cy="769441"/>
          </a:xfrm>
          <a:prstGeom prst="rect">
            <a:avLst/>
          </a:prstGeom>
        </p:spPr>
        <p:txBody>
          <a:bodyPr wrap="none">
            <a:spAutoFit/>
          </a:bodyPr>
          <a:lstStyle>
            <a:defPPr>
              <a:defRPr lang="en-US"/>
            </a:defPPr>
            <a:lvl1pPr>
              <a:defRPr sz="6000" b="1">
                <a:solidFill>
                  <a:srgbClr val="17ADBB"/>
                </a:solidFill>
              </a:defRPr>
            </a:lvl1pPr>
          </a:lstStyle>
          <a:p>
            <a:r>
              <a:rPr lang="en-GB" sz="4400" dirty="0">
                <a:solidFill>
                  <a:srgbClr val="4F8B74"/>
                </a:solidFill>
              </a:rPr>
              <a:t>”</a:t>
            </a:r>
          </a:p>
        </p:txBody>
      </p:sp>
      <p:sp>
        <p:nvSpPr>
          <p:cNvPr id="16" name="Rectangle 15">
            <a:extLst>
              <a:ext uri="{FF2B5EF4-FFF2-40B4-BE49-F238E27FC236}">
                <a16:creationId xmlns:a16="http://schemas.microsoft.com/office/drawing/2014/main" id="{153DE787-8045-2CF8-E22F-48150AA5F4D3}"/>
              </a:ext>
            </a:extLst>
          </p:cNvPr>
          <p:cNvSpPr/>
          <p:nvPr/>
        </p:nvSpPr>
        <p:spPr>
          <a:xfrm>
            <a:off x="217774" y="3301700"/>
            <a:ext cx="429926" cy="769441"/>
          </a:xfrm>
          <a:prstGeom prst="rect">
            <a:avLst/>
          </a:prstGeom>
        </p:spPr>
        <p:txBody>
          <a:bodyPr wrap="none">
            <a:spAutoFit/>
          </a:bodyPr>
          <a:lstStyle/>
          <a:p>
            <a:r>
              <a:rPr lang="en-GB" sz="4400" b="1" dirty="0">
                <a:solidFill>
                  <a:srgbClr val="4F8B74"/>
                </a:solidFill>
              </a:rPr>
              <a:t>“</a:t>
            </a:r>
          </a:p>
        </p:txBody>
      </p:sp>
      <p:sp>
        <p:nvSpPr>
          <p:cNvPr id="17" name="TextBox 16">
            <a:extLst>
              <a:ext uri="{FF2B5EF4-FFF2-40B4-BE49-F238E27FC236}">
                <a16:creationId xmlns:a16="http://schemas.microsoft.com/office/drawing/2014/main" id="{4C8612C6-E741-1E18-C61B-8FC6901A2591}"/>
              </a:ext>
            </a:extLst>
          </p:cNvPr>
          <p:cNvSpPr txBox="1"/>
          <p:nvPr/>
        </p:nvSpPr>
        <p:spPr>
          <a:xfrm>
            <a:off x="2277030" y="4501482"/>
            <a:ext cx="429926" cy="769441"/>
          </a:xfrm>
          <a:prstGeom prst="rect">
            <a:avLst/>
          </a:prstGeom>
        </p:spPr>
        <p:txBody>
          <a:bodyPr wrap="none">
            <a:spAutoFit/>
          </a:bodyPr>
          <a:lstStyle>
            <a:defPPr>
              <a:defRPr lang="en-US"/>
            </a:defPPr>
            <a:lvl1pPr>
              <a:defRPr sz="6000" b="1">
                <a:solidFill>
                  <a:srgbClr val="17ADBB"/>
                </a:solidFill>
              </a:defRPr>
            </a:lvl1pPr>
          </a:lstStyle>
          <a:p>
            <a:r>
              <a:rPr lang="en-GB" sz="4400">
                <a:solidFill>
                  <a:srgbClr val="4F8B74"/>
                </a:solidFill>
              </a:rPr>
              <a:t>”</a:t>
            </a:r>
          </a:p>
        </p:txBody>
      </p:sp>
      <p:sp>
        <p:nvSpPr>
          <p:cNvPr id="18" name="Rectangle 17">
            <a:extLst>
              <a:ext uri="{FF2B5EF4-FFF2-40B4-BE49-F238E27FC236}">
                <a16:creationId xmlns:a16="http://schemas.microsoft.com/office/drawing/2014/main" id="{BFAE7C2B-379E-4C6F-C354-444FD048F42D}"/>
              </a:ext>
            </a:extLst>
          </p:cNvPr>
          <p:cNvSpPr/>
          <p:nvPr/>
        </p:nvSpPr>
        <p:spPr>
          <a:xfrm>
            <a:off x="5818146" y="3341010"/>
            <a:ext cx="429926" cy="769441"/>
          </a:xfrm>
          <a:prstGeom prst="rect">
            <a:avLst/>
          </a:prstGeom>
        </p:spPr>
        <p:txBody>
          <a:bodyPr wrap="none">
            <a:spAutoFit/>
          </a:bodyPr>
          <a:lstStyle/>
          <a:p>
            <a:r>
              <a:rPr lang="en-GB" sz="4400" b="1">
                <a:solidFill>
                  <a:srgbClr val="4F8B74"/>
                </a:solidFill>
              </a:rPr>
              <a:t>“</a:t>
            </a:r>
          </a:p>
        </p:txBody>
      </p:sp>
      <p:sp>
        <p:nvSpPr>
          <p:cNvPr id="19" name="TextBox 18">
            <a:extLst>
              <a:ext uri="{FF2B5EF4-FFF2-40B4-BE49-F238E27FC236}">
                <a16:creationId xmlns:a16="http://schemas.microsoft.com/office/drawing/2014/main" id="{5E4FD160-E0BC-1335-53B0-8DB08A852464}"/>
              </a:ext>
            </a:extLst>
          </p:cNvPr>
          <p:cNvSpPr txBox="1"/>
          <p:nvPr/>
        </p:nvSpPr>
        <p:spPr>
          <a:xfrm>
            <a:off x="7861559" y="5737324"/>
            <a:ext cx="429926" cy="769441"/>
          </a:xfrm>
          <a:prstGeom prst="rect">
            <a:avLst/>
          </a:prstGeom>
        </p:spPr>
        <p:txBody>
          <a:bodyPr wrap="none">
            <a:spAutoFit/>
          </a:bodyPr>
          <a:lstStyle>
            <a:defPPr>
              <a:defRPr lang="en-US"/>
            </a:defPPr>
            <a:lvl1pPr>
              <a:defRPr sz="6000" b="1">
                <a:solidFill>
                  <a:srgbClr val="17ADBB"/>
                </a:solidFill>
              </a:defRPr>
            </a:lvl1pPr>
          </a:lstStyle>
          <a:p>
            <a:r>
              <a:rPr lang="en-GB" sz="4400">
                <a:solidFill>
                  <a:srgbClr val="4F8B74"/>
                </a:solidFill>
              </a:rPr>
              <a:t>”</a:t>
            </a:r>
          </a:p>
        </p:txBody>
      </p:sp>
      <p:sp>
        <p:nvSpPr>
          <p:cNvPr id="20" name="TextBox 19">
            <a:extLst>
              <a:ext uri="{FF2B5EF4-FFF2-40B4-BE49-F238E27FC236}">
                <a16:creationId xmlns:a16="http://schemas.microsoft.com/office/drawing/2014/main" id="{2675332B-AD36-E661-4F48-9CD1A910D1D8}"/>
              </a:ext>
            </a:extLst>
          </p:cNvPr>
          <p:cNvSpPr txBox="1"/>
          <p:nvPr/>
        </p:nvSpPr>
        <p:spPr>
          <a:xfrm>
            <a:off x="343650" y="2943219"/>
            <a:ext cx="2333279" cy="276999"/>
          </a:xfrm>
          <a:prstGeom prst="rect">
            <a:avLst/>
          </a:prstGeom>
          <a:solidFill>
            <a:schemeClr val="bg1">
              <a:lumMod val="65000"/>
            </a:schemeClr>
          </a:solidFill>
        </p:spPr>
        <p:txBody>
          <a:bodyPr wrap="square" rtlCol="0">
            <a:spAutoFit/>
          </a:bodyPr>
          <a:lstStyle/>
          <a:p>
            <a:pPr algn="ctr"/>
            <a:r>
              <a:rPr lang="en-GB" sz="1200">
                <a:solidFill>
                  <a:schemeClr val="bg1"/>
                </a:solidFill>
              </a:rPr>
              <a:t>Careers advice</a:t>
            </a:r>
          </a:p>
        </p:txBody>
      </p:sp>
      <p:sp>
        <p:nvSpPr>
          <p:cNvPr id="21" name="TextBox 20">
            <a:extLst>
              <a:ext uri="{FF2B5EF4-FFF2-40B4-BE49-F238E27FC236}">
                <a16:creationId xmlns:a16="http://schemas.microsoft.com/office/drawing/2014/main" id="{5608A4C3-7059-E3A1-7697-D0F6CE746B76}"/>
              </a:ext>
            </a:extLst>
          </p:cNvPr>
          <p:cNvSpPr txBox="1"/>
          <p:nvPr/>
        </p:nvSpPr>
        <p:spPr>
          <a:xfrm>
            <a:off x="3201372" y="2934775"/>
            <a:ext cx="2333279" cy="276999"/>
          </a:xfrm>
          <a:prstGeom prst="rect">
            <a:avLst/>
          </a:prstGeom>
          <a:solidFill>
            <a:schemeClr val="bg1">
              <a:lumMod val="65000"/>
            </a:schemeClr>
          </a:solidFill>
        </p:spPr>
        <p:txBody>
          <a:bodyPr wrap="square" rtlCol="0">
            <a:spAutoFit/>
          </a:bodyPr>
          <a:lstStyle/>
          <a:p>
            <a:pPr algn="ctr"/>
            <a:r>
              <a:rPr lang="en-GB" sz="1200">
                <a:solidFill>
                  <a:schemeClr val="bg1"/>
                </a:solidFill>
              </a:rPr>
              <a:t>After school extra sessions</a:t>
            </a:r>
          </a:p>
        </p:txBody>
      </p:sp>
      <p:sp>
        <p:nvSpPr>
          <p:cNvPr id="22" name="TextBox 21">
            <a:extLst>
              <a:ext uri="{FF2B5EF4-FFF2-40B4-BE49-F238E27FC236}">
                <a16:creationId xmlns:a16="http://schemas.microsoft.com/office/drawing/2014/main" id="{A3E93F6E-C32E-7CE1-F9EB-B41F45FFD525}"/>
              </a:ext>
            </a:extLst>
          </p:cNvPr>
          <p:cNvSpPr txBox="1"/>
          <p:nvPr/>
        </p:nvSpPr>
        <p:spPr>
          <a:xfrm>
            <a:off x="5997228" y="2928604"/>
            <a:ext cx="2235584" cy="276999"/>
          </a:xfrm>
          <a:prstGeom prst="rect">
            <a:avLst/>
          </a:prstGeom>
          <a:solidFill>
            <a:schemeClr val="bg1">
              <a:lumMod val="65000"/>
            </a:schemeClr>
          </a:solidFill>
        </p:spPr>
        <p:txBody>
          <a:bodyPr wrap="square" rtlCol="0">
            <a:spAutoFit/>
          </a:bodyPr>
          <a:lstStyle/>
          <a:p>
            <a:pPr algn="ctr"/>
            <a:r>
              <a:rPr lang="en-GB" sz="1200">
                <a:solidFill>
                  <a:schemeClr val="bg1"/>
                </a:solidFill>
              </a:rPr>
              <a:t>Exam-focussed preparation</a:t>
            </a:r>
          </a:p>
        </p:txBody>
      </p:sp>
      <p:sp>
        <p:nvSpPr>
          <p:cNvPr id="3" name="Oval 2">
            <a:extLst>
              <a:ext uri="{FF2B5EF4-FFF2-40B4-BE49-F238E27FC236}">
                <a16:creationId xmlns:a16="http://schemas.microsoft.com/office/drawing/2014/main" id="{DA39E60B-57D5-906C-1D98-7660EFAA9D86}"/>
              </a:ext>
            </a:extLst>
          </p:cNvPr>
          <p:cNvSpPr/>
          <p:nvPr/>
        </p:nvSpPr>
        <p:spPr>
          <a:xfrm>
            <a:off x="1210378" y="2100684"/>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A8CC01DD-6B09-ABDF-2F29-0EA688B4A2B2}"/>
              </a:ext>
            </a:extLst>
          </p:cNvPr>
          <p:cNvSpPr/>
          <p:nvPr/>
        </p:nvSpPr>
        <p:spPr>
          <a:xfrm>
            <a:off x="4060876" y="2100684"/>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Footer Placeholder 1">
            <a:extLst>
              <a:ext uri="{FF2B5EF4-FFF2-40B4-BE49-F238E27FC236}">
                <a16:creationId xmlns:a16="http://schemas.microsoft.com/office/drawing/2014/main" id="{D04302A6-85F1-E43A-A221-FA7A72E15618}"/>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26" name="Picture 25">
            <a:extLst>
              <a:ext uri="{FF2B5EF4-FFF2-40B4-BE49-F238E27FC236}">
                <a16:creationId xmlns:a16="http://schemas.microsoft.com/office/drawing/2014/main" id="{87E5A123-C240-0440-731B-04583AA6042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347132" y="2226224"/>
            <a:ext cx="468000" cy="468000"/>
          </a:xfrm>
          <a:prstGeom prst="rect">
            <a:avLst/>
          </a:prstGeom>
        </p:spPr>
      </p:pic>
      <p:pic>
        <p:nvPicPr>
          <p:cNvPr id="27" name="Picture 26">
            <a:extLst>
              <a:ext uri="{FF2B5EF4-FFF2-40B4-BE49-F238E27FC236}">
                <a16:creationId xmlns:a16="http://schemas.microsoft.com/office/drawing/2014/main" id="{897D37C5-1722-02F1-0C6B-D4C19303C496}"/>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4208161" y="2226224"/>
            <a:ext cx="459133" cy="459133"/>
          </a:xfrm>
          <a:prstGeom prst="rect">
            <a:avLst/>
          </a:prstGeom>
        </p:spPr>
      </p:pic>
      <p:grpSp>
        <p:nvGrpSpPr>
          <p:cNvPr id="28" name="Group 27">
            <a:extLst>
              <a:ext uri="{FF2B5EF4-FFF2-40B4-BE49-F238E27FC236}">
                <a16:creationId xmlns:a16="http://schemas.microsoft.com/office/drawing/2014/main" id="{9FC6843C-69AC-BB94-03C8-896BDD4E17AE}"/>
              </a:ext>
            </a:extLst>
          </p:cNvPr>
          <p:cNvGrpSpPr/>
          <p:nvPr/>
        </p:nvGrpSpPr>
        <p:grpSpPr>
          <a:xfrm>
            <a:off x="6880081" y="2082983"/>
            <a:ext cx="710214" cy="710214"/>
            <a:chOff x="257298" y="3621668"/>
            <a:chExt cx="710214" cy="710214"/>
          </a:xfrm>
        </p:grpSpPr>
        <p:sp>
          <p:nvSpPr>
            <p:cNvPr id="29" name="Oval 28">
              <a:extLst>
                <a:ext uri="{FF2B5EF4-FFF2-40B4-BE49-F238E27FC236}">
                  <a16:creationId xmlns:a16="http://schemas.microsoft.com/office/drawing/2014/main" id="{6C262FB0-F623-6529-6AB8-EC5776829F4E}"/>
                </a:ext>
              </a:extLst>
            </p:cNvPr>
            <p:cNvSpPr/>
            <p:nvPr/>
          </p:nvSpPr>
          <p:spPr>
            <a:xfrm>
              <a:off x="257298" y="362166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741C90EC-68DC-9F34-F24A-83B31B8F2F74}"/>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396859" y="3747208"/>
              <a:ext cx="459133" cy="459133"/>
            </a:xfrm>
            <a:prstGeom prst="rect">
              <a:avLst/>
            </a:prstGeom>
          </p:spPr>
        </p:pic>
      </p:grpSp>
      <p:sp>
        <p:nvSpPr>
          <p:cNvPr id="2" name="TextBox 1">
            <a:extLst>
              <a:ext uri="{FF2B5EF4-FFF2-40B4-BE49-F238E27FC236}">
                <a16:creationId xmlns:a16="http://schemas.microsoft.com/office/drawing/2014/main" id="{4128078A-C021-C65A-B51E-B0BDFDB7CDFC}"/>
              </a:ext>
            </a:extLst>
          </p:cNvPr>
          <p:cNvSpPr txBox="1"/>
          <p:nvPr/>
        </p:nvSpPr>
        <p:spPr>
          <a:xfrm>
            <a:off x="264825" y="1660886"/>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Examples of the additional support and guidance received in year 11</a:t>
            </a:r>
          </a:p>
          <a:p>
            <a:endParaRPr lang="en-US" sz="1400" dirty="0">
              <a:solidFill>
                <a:srgbClr val="77C4E5"/>
              </a:solidFill>
              <a:latin typeface="Arial Rounded MT Bold"/>
              <a:cs typeface="Arial Rounded MT Bold"/>
            </a:endParaRPr>
          </a:p>
        </p:txBody>
      </p:sp>
    </p:spTree>
    <p:extLst>
      <p:ext uri="{BB962C8B-B14F-4D97-AF65-F5344CB8AC3E}">
        <p14:creationId xmlns:p14="http://schemas.microsoft.com/office/powerpoint/2010/main" val="2171173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8" y="1588336"/>
            <a:ext cx="7856681" cy="738664"/>
          </a:xfrm>
          <a:prstGeom prst="rect">
            <a:avLst/>
          </a:prstGeom>
          <a:noFill/>
        </p:spPr>
        <p:txBody>
          <a:bodyPr wrap="square" rtlCol="0">
            <a:spAutoFit/>
          </a:bodyPr>
          <a:lstStyle/>
          <a:p>
            <a:r>
              <a:rPr lang="en-US" sz="1400" dirty="0">
                <a:solidFill>
                  <a:srgbClr val="77C4E5"/>
                </a:solidFill>
                <a:latin typeface="Arial Rounded MT Bold"/>
                <a:cs typeface="Arial Rounded MT Bold"/>
              </a:rPr>
              <a:t>Most students, across the age groups, feel that Covid has led to increased educational challenges, thus potentially negatively impacting attainment levels.</a:t>
            </a:r>
          </a:p>
          <a:p>
            <a:endParaRPr lang="en-US" sz="1400" dirty="0">
              <a:solidFill>
                <a:srgbClr val="77C4E5"/>
              </a:solidFill>
              <a:latin typeface="Arial Rounded MT Bold"/>
              <a:cs typeface="Arial Rounded MT Bold"/>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impact of Covid is still apparent</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3" cstate="screen">
            <a:alphaModFix amt="64000"/>
            <a:extLst>
              <a:ext uri="{28A0092B-C50C-407E-A947-70E740481C1C}">
                <a14:useLocalDpi xmlns:a14="http://schemas.microsoft.com/office/drawing/2010/main"/>
              </a:ext>
            </a:extLst>
          </a:blip>
          <a:srcRect/>
          <a:stretch/>
        </p:blipFill>
        <p:spPr>
          <a:xfrm>
            <a:off x="8534929" y="1554163"/>
            <a:ext cx="3653896" cy="5065712"/>
          </a:xfrm>
        </p:spPr>
      </p:pic>
      <p:sp>
        <p:nvSpPr>
          <p:cNvPr id="3" name="TextBox 2">
            <a:extLst>
              <a:ext uri="{FF2B5EF4-FFF2-40B4-BE49-F238E27FC236}">
                <a16:creationId xmlns:a16="http://schemas.microsoft.com/office/drawing/2014/main" id="{AA1E23D0-343F-B6FA-9DE3-36278217CF58}"/>
              </a:ext>
            </a:extLst>
          </p:cNvPr>
          <p:cNvSpPr txBox="1"/>
          <p:nvPr/>
        </p:nvSpPr>
        <p:spPr>
          <a:xfrm>
            <a:off x="5699905" y="3199571"/>
            <a:ext cx="2691729" cy="1600438"/>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When I was at home it was like you're in the comfort of your own home, you do have your own time to get around to stuff it's not like you're having a rush to do it at once. You're getting given the work and you work on it as needed.</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11, Furness)</a:t>
            </a:r>
            <a:endParaRPr lang="en-GB" sz="1100" i="1" dirty="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8D4960F-B1BF-5396-B272-28EA96BF7E67}"/>
              </a:ext>
            </a:extLst>
          </p:cNvPr>
          <p:cNvSpPr txBox="1"/>
          <p:nvPr/>
        </p:nvSpPr>
        <p:spPr>
          <a:xfrm>
            <a:off x="5802069" y="5196403"/>
            <a:ext cx="2585705" cy="1261884"/>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They just chucked us back in and went, follow these rules, like extra safety precautions, nothing really like extra to get you back up to speed or anything.</a:t>
            </a:r>
          </a:p>
          <a:p>
            <a:pPr marL="457200" indent="-457200" algn="r">
              <a:spcAft>
                <a:spcPts val="1200"/>
              </a:spcAft>
            </a:pPr>
            <a:r>
              <a:rPr lang="en-GB" sz="1100" i="1" dirty="0">
                <a:ea typeface="Times New Roman" panose="02020603050405020304" pitchFamily="18" charset="0"/>
                <a:cs typeface="Arial" panose="020B0604020202020204" pitchFamily="34" charset="0"/>
              </a:rPr>
              <a:t>(Male, Yr 11, Carlisle &amp; Eden)</a:t>
            </a:r>
            <a:endParaRPr lang="en-GB" sz="1100" i="1" dirty="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76CA664B-392A-7D06-0956-90B9E447C2F8}"/>
              </a:ext>
            </a:extLst>
          </p:cNvPr>
          <p:cNvSpPr txBox="1"/>
          <p:nvPr/>
        </p:nvSpPr>
        <p:spPr>
          <a:xfrm>
            <a:off x="286981" y="2058658"/>
            <a:ext cx="5526825" cy="4955203"/>
          </a:xfrm>
          <a:prstGeom prst="rect">
            <a:avLst/>
          </a:prstGeom>
          <a:noFill/>
        </p:spPr>
        <p:txBody>
          <a:bodyPr wrap="square" rtlCol="0">
            <a:spAutoFit/>
          </a:bodyPr>
          <a:lstStyle/>
          <a:p>
            <a:pPr marL="171450"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Some students reported working more effectively from home with more autonomy – particularly </a:t>
            </a:r>
            <a:r>
              <a:rPr lang="en-GB" sz="1200" b="1" dirty="0">
                <a:solidFill>
                  <a:srgbClr val="373545"/>
                </a:solidFill>
                <a:latin typeface="+mj-lt"/>
                <a:cs typeface="Calibri Light" panose="020F0302020204030204" pitchFamily="34" charset="0"/>
              </a:rPr>
              <a:t>girls in Yr 11</a:t>
            </a:r>
          </a:p>
          <a:p>
            <a:pPr marL="171450"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However most felt that </a:t>
            </a:r>
            <a:r>
              <a:rPr lang="en-GB" sz="1200" b="1" dirty="0">
                <a:solidFill>
                  <a:srgbClr val="373545"/>
                </a:solidFill>
                <a:latin typeface="+mj-lt"/>
                <a:cs typeface="Calibri Light" panose="020F0302020204030204" pitchFamily="34" charset="0"/>
              </a:rPr>
              <a:t>online learning during the pandemic had led to gaps (</a:t>
            </a:r>
            <a:r>
              <a:rPr lang="en-GB" sz="1200" dirty="0">
                <a:solidFill>
                  <a:srgbClr val="373545"/>
                </a:solidFill>
                <a:latin typeface="+mj-lt"/>
                <a:cs typeface="Calibri Light" panose="020F0302020204030204" pitchFamily="34" charset="0"/>
              </a:rPr>
              <a:t>it was difficult to participate fully and learn as much vs face to face)</a:t>
            </a:r>
          </a:p>
          <a:p>
            <a:pPr marL="171450"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Additionally students felt there was limited support to get back up to speed when they returned to the school environment. As a result </a:t>
            </a:r>
            <a:r>
              <a:rPr lang="en-GB" sz="1200" b="1" dirty="0">
                <a:solidFill>
                  <a:srgbClr val="373545"/>
                </a:solidFill>
                <a:latin typeface="+mj-lt"/>
                <a:cs typeface="Calibri Light" panose="020F0302020204030204" pitchFamily="34" charset="0"/>
              </a:rPr>
              <a:t>all felt they had subject specific gaps from missing in-school learning.</a:t>
            </a:r>
          </a:p>
          <a:p>
            <a:pPr marL="628650" lvl="1"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Year 11 students in particular emphasised the gaps they had from Covid – both subject specific but also in terms of understanding how to learn/revise/structure their time.</a:t>
            </a:r>
          </a:p>
          <a:p>
            <a:pPr marL="171450"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Parents also feel that their children had been ‘held back’ by Covid and had not fully caught up.</a:t>
            </a:r>
          </a:p>
          <a:p>
            <a:pPr marL="171450" indent="-171450" defTabSz="660417">
              <a:lnSpc>
                <a:spcPct val="150000"/>
              </a:lnSpc>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Students reported </a:t>
            </a:r>
            <a:r>
              <a:rPr lang="en-GB" sz="1200" b="1" dirty="0">
                <a:solidFill>
                  <a:srgbClr val="373545"/>
                </a:solidFill>
                <a:latin typeface="+mj-lt"/>
                <a:cs typeface="Calibri Light" panose="020F0302020204030204" pitchFamily="34" charset="0"/>
              </a:rPr>
              <a:t>similar feedback on Covid related issues regardless of attainment level</a:t>
            </a:r>
          </a:p>
          <a:p>
            <a:pPr defTabSz="660417">
              <a:spcAft>
                <a:spcPts val="1000"/>
              </a:spcAft>
            </a:pPr>
            <a:endParaRPr lang="en-GB" sz="1400" dirty="0">
              <a:solidFill>
                <a:prstClr val="black"/>
              </a:solidFill>
              <a:latin typeface="+mj-lt"/>
              <a:cs typeface="Calibri Light" panose="020F0302020204030204" pitchFamily="34" charset="0"/>
            </a:endParaRPr>
          </a:p>
        </p:txBody>
      </p:sp>
      <p:sp>
        <p:nvSpPr>
          <p:cNvPr id="11" name="Rectangle 10">
            <a:extLst>
              <a:ext uri="{FF2B5EF4-FFF2-40B4-BE49-F238E27FC236}">
                <a16:creationId xmlns:a16="http://schemas.microsoft.com/office/drawing/2014/main" id="{F7DC9642-3933-C716-9DED-88C464D10945}"/>
              </a:ext>
            </a:extLst>
          </p:cNvPr>
          <p:cNvSpPr/>
          <p:nvPr/>
        </p:nvSpPr>
        <p:spPr>
          <a:xfrm>
            <a:off x="5756809" y="3059463"/>
            <a:ext cx="519694" cy="1015663"/>
          </a:xfrm>
          <a:prstGeom prst="rect">
            <a:avLst/>
          </a:prstGeom>
        </p:spPr>
        <p:txBody>
          <a:bodyPr wrap="square">
            <a:spAutoFit/>
          </a:bodyPr>
          <a:lstStyle/>
          <a:p>
            <a:r>
              <a:rPr lang="en-GB" sz="6000" b="1" dirty="0">
                <a:solidFill>
                  <a:srgbClr val="4F8B74"/>
                </a:solidFill>
              </a:rPr>
              <a:t>“</a:t>
            </a:r>
          </a:p>
        </p:txBody>
      </p:sp>
      <p:sp>
        <p:nvSpPr>
          <p:cNvPr id="14" name="TextBox 13">
            <a:extLst>
              <a:ext uri="{FF2B5EF4-FFF2-40B4-BE49-F238E27FC236}">
                <a16:creationId xmlns:a16="http://schemas.microsoft.com/office/drawing/2014/main" id="{8E37E90A-9AD9-CE5F-2A34-E445386BC322}"/>
              </a:ext>
            </a:extLst>
          </p:cNvPr>
          <p:cNvSpPr txBox="1"/>
          <p:nvPr/>
        </p:nvSpPr>
        <p:spPr>
          <a:xfrm>
            <a:off x="8071617" y="4139774"/>
            <a:ext cx="519694" cy="1015663"/>
          </a:xfrm>
          <a:prstGeom prst="rect">
            <a:avLst/>
          </a:prstGeom>
        </p:spPr>
        <p:txBody>
          <a:bodyPr wrap="none">
            <a:spAutoFit/>
          </a:bodyPr>
          <a:lstStyle>
            <a:defPPr>
              <a:defRPr lang="en-US"/>
            </a:defPPr>
            <a:lvl1pPr>
              <a:defRPr sz="6000" b="1">
                <a:solidFill>
                  <a:srgbClr val="17ADBB"/>
                </a:solidFill>
              </a:defRPr>
            </a:lvl1pPr>
          </a:lstStyle>
          <a:p>
            <a:r>
              <a:rPr lang="en-GB" dirty="0">
                <a:solidFill>
                  <a:srgbClr val="4F8B74"/>
                </a:solidFill>
              </a:rPr>
              <a:t>”</a:t>
            </a:r>
          </a:p>
        </p:txBody>
      </p:sp>
      <p:sp>
        <p:nvSpPr>
          <p:cNvPr id="15" name="Rectangle 14">
            <a:extLst>
              <a:ext uri="{FF2B5EF4-FFF2-40B4-BE49-F238E27FC236}">
                <a16:creationId xmlns:a16="http://schemas.microsoft.com/office/drawing/2014/main" id="{835BE169-50DE-47A6-3AC7-AC695E49544B}"/>
              </a:ext>
            </a:extLst>
          </p:cNvPr>
          <p:cNvSpPr/>
          <p:nvPr/>
        </p:nvSpPr>
        <p:spPr>
          <a:xfrm>
            <a:off x="5858882" y="5048461"/>
            <a:ext cx="519694" cy="1015663"/>
          </a:xfrm>
          <a:prstGeom prst="rect">
            <a:avLst/>
          </a:prstGeom>
        </p:spPr>
        <p:txBody>
          <a:bodyPr wrap="none">
            <a:spAutoFit/>
          </a:bodyPr>
          <a:lstStyle/>
          <a:p>
            <a:r>
              <a:rPr lang="en-GB" sz="6000" b="1" dirty="0">
                <a:solidFill>
                  <a:srgbClr val="4F8B74"/>
                </a:solidFill>
              </a:rPr>
              <a:t>“</a:t>
            </a:r>
          </a:p>
        </p:txBody>
      </p:sp>
      <p:sp>
        <p:nvSpPr>
          <p:cNvPr id="16" name="TextBox 15">
            <a:extLst>
              <a:ext uri="{FF2B5EF4-FFF2-40B4-BE49-F238E27FC236}">
                <a16:creationId xmlns:a16="http://schemas.microsoft.com/office/drawing/2014/main" id="{0F39015B-0B49-37F4-C58F-BCF5D1667313}"/>
              </a:ext>
            </a:extLst>
          </p:cNvPr>
          <p:cNvSpPr txBox="1"/>
          <p:nvPr/>
        </p:nvSpPr>
        <p:spPr>
          <a:xfrm>
            <a:off x="8071617" y="5669961"/>
            <a:ext cx="519694" cy="1015663"/>
          </a:xfrm>
          <a:prstGeom prst="rect">
            <a:avLst/>
          </a:prstGeom>
        </p:spPr>
        <p:txBody>
          <a:bodyPr wrap="none">
            <a:spAutoFit/>
          </a:bodyPr>
          <a:lstStyle>
            <a:defPPr>
              <a:defRPr lang="en-US"/>
            </a:defPPr>
            <a:lvl1pPr>
              <a:defRPr sz="6000" b="1">
                <a:solidFill>
                  <a:srgbClr val="17ADBB"/>
                </a:solidFill>
              </a:defRPr>
            </a:lvl1pPr>
          </a:lstStyle>
          <a:p>
            <a:r>
              <a:rPr lang="en-GB" dirty="0">
                <a:solidFill>
                  <a:srgbClr val="4F8B74"/>
                </a:solidFill>
              </a:rPr>
              <a:t>”</a:t>
            </a:r>
          </a:p>
        </p:txBody>
      </p:sp>
      <p:sp>
        <p:nvSpPr>
          <p:cNvPr id="5" name="Oval 4">
            <a:extLst>
              <a:ext uri="{FF2B5EF4-FFF2-40B4-BE49-F238E27FC236}">
                <a16:creationId xmlns:a16="http://schemas.microsoft.com/office/drawing/2014/main" id="{0AFEA2AF-940D-7E08-1265-5CE23AD97B01}"/>
              </a:ext>
            </a:extLst>
          </p:cNvPr>
          <p:cNvSpPr/>
          <p:nvPr/>
        </p:nvSpPr>
        <p:spPr>
          <a:xfrm>
            <a:off x="6739815" y="2349249"/>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Footer Placeholder 1">
            <a:extLst>
              <a:ext uri="{FF2B5EF4-FFF2-40B4-BE49-F238E27FC236}">
                <a16:creationId xmlns:a16="http://schemas.microsoft.com/office/drawing/2014/main" id="{E7456984-04F3-BE8B-E516-922113DA707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17" name="Picture 16">
            <a:extLst>
              <a:ext uri="{FF2B5EF4-FFF2-40B4-BE49-F238E27FC236}">
                <a16:creationId xmlns:a16="http://schemas.microsoft.com/office/drawing/2014/main" id="{42E0A764-43F0-761C-B634-8D676F33A50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6842922" y="2451810"/>
            <a:ext cx="504000" cy="504000"/>
          </a:xfrm>
          <a:prstGeom prst="rect">
            <a:avLst/>
          </a:prstGeom>
        </p:spPr>
      </p:pic>
    </p:spTree>
    <p:extLst>
      <p:ext uri="{BB962C8B-B14F-4D97-AF65-F5344CB8AC3E}">
        <p14:creationId xmlns:p14="http://schemas.microsoft.com/office/powerpoint/2010/main" val="3243728416"/>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Whilst knowing predicted grades are valued, there are mixed experiences regarding awareness and conversations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Students value knowing their predicted grades</a:t>
            </a:r>
            <a:endParaRPr lang="en-US" sz="3200">
              <a:solidFill>
                <a:prstClr val="white"/>
              </a:solidFill>
              <a:latin typeface="Arial Rounded MT Bold"/>
              <a:cs typeface="Arial Rounded MT Bold"/>
            </a:endParaRPr>
          </a:p>
        </p:txBody>
      </p:sp>
      <p:sp>
        <p:nvSpPr>
          <p:cNvPr id="11" name="TextBox 10">
            <a:extLst>
              <a:ext uri="{FF2B5EF4-FFF2-40B4-BE49-F238E27FC236}">
                <a16:creationId xmlns:a16="http://schemas.microsoft.com/office/drawing/2014/main" id="{51153514-864B-4BAF-0322-8491E8099773}"/>
              </a:ext>
            </a:extLst>
          </p:cNvPr>
          <p:cNvSpPr txBox="1"/>
          <p:nvPr/>
        </p:nvSpPr>
        <p:spPr>
          <a:xfrm>
            <a:off x="4756587" y="5423139"/>
            <a:ext cx="3164832" cy="1107996"/>
          </a:xfrm>
          <a:prstGeom prst="rect">
            <a:avLst/>
          </a:prstGeom>
          <a:noFill/>
        </p:spPr>
        <p:txBody>
          <a:bodyPr wrap="square">
            <a:spAutoFit/>
          </a:bodyPr>
          <a:lstStyle/>
          <a:p>
            <a:pPr algn="just"/>
            <a:r>
              <a:rPr lang="en-GB" sz="1100" i="1" dirty="0">
                <a:effectLst/>
                <a:ea typeface="Times New Roman" panose="02020603050405020304" pitchFamily="18" charset="0"/>
              </a:rPr>
              <a:t>Yes we always have discussions about predicted grades and we started this year doing working towards Working At or Working Beyond and we done that instead of targets.</a:t>
            </a:r>
          </a:p>
          <a:p>
            <a:endParaRPr lang="en-GB" sz="1100" i="1" dirty="0">
              <a:effectLst/>
              <a:ea typeface="Times New Roman" panose="02020603050405020304" pitchFamily="18" charset="0"/>
            </a:endParaRPr>
          </a:p>
          <a:p>
            <a:pPr algn="r"/>
            <a:r>
              <a:rPr lang="en-GB" sz="1100" i="1" dirty="0">
                <a:ea typeface="Times New Roman" panose="02020603050405020304" pitchFamily="18" charset="0"/>
              </a:rPr>
              <a:t>(Female, Yr 9, West Cumbria)</a:t>
            </a:r>
            <a:r>
              <a:rPr lang="en-GB" sz="1100" i="1" dirty="0">
                <a:effectLst/>
                <a:ea typeface="Times New Roman" panose="02020603050405020304" pitchFamily="18" charset="0"/>
              </a:rPr>
              <a:t> </a:t>
            </a:r>
            <a:endParaRPr lang="en-GB" sz="1100" i="1" dirty="0"/>
          </a:p>
        </p:txBody>
      </p:sp>
      <p:sp>
        <p:nvSpPr>
          <p:cNvPr id="7" name="TextBox 6">
            <a:extLst>
              <a:ext uri="{FF2B5EF4-FFF2-40B4-BE49-F238E27FC236}">
                <a16:creationId xmlns:a16="http://schemas.microsoft.com/office/drawing/2014/main" id="{8B0C452A-5DC5-450A-A7E6-39E3E47D96AD}"/>
              </a:ext>
            </a:extLst>
          </p:cNvPr>
          <p:cNvSpPr txBox="1"/>
          <p:nvPr/>
        </p:nvSpPr>
        <p:spPr>
          <a:xfrm>
            <a:off x="4756588" y="4334297"/>
            <a:ext cx="3164831" cy="938719"/>
          </a:xfrm>
          <a:prstGeom prst="rect">
            <a:avLst/>
          </a:prstGeom>
          <a:noFill/>
        </p:spPr>
        <p:txBody>
          <a:bodyPr wrap="square">
            <a:spAutoFit/>
          </a:bodyPr>
          <a:lstStyle/>
          <a:p>
            <a:pPr algn="just"/>
            <a:r>
              <a:rPr lang="en-GB" sz="1100" i="1" dirty="0"/>
              <a:t>With the predicted grades we usually get that on like the report card at the end of the year, or like in the middle of the year.</a:t>
            </a:r>
          </a:p>
          <a:p>
            <a:endParaRPr lang="en-GB" sz="1100" i="1" dirty="0"/>
          </a:p>
          <a:p>
            <a:pPr algn="r"/>
            <a:r>
              <a:rPr lang="en-GB" sz="1100" i="1" dirty="0"/>
              <a:t>(Female, Yr 9, Carlisle &amp; Eden)</a:t>
            </a:r>
          </a:p>
        </p:txBody>
      </p:sp>
      <p:sp>
        <p:nvSpPr>
          <p:cNvPr id="9" name="TextBox 8">
            <a:extLst>
              <a:ext uri="{FF2B5EF4-FFF2-40B4-BE49-F238E27FC236}">
                <a16:creationId xmlns:a16="http://schemas.microsoft.com/office/drawing/2014/main" id="{5142D54A-6E18-79FD-646F-348BAA0D8FEC}"/>
              </a:ext>
            </a:extLst>
          </p:cNvPr>
          <p:cNvSpPr txBox="1"/>
          <p:nvPr/>
        </p:nvSpPr>
        <p:spPr>
          <a:xfrm>
            <a:off x="303263" y="2522098"/>
            <a:ext cx="3759849" cy="3688189"/>
          </a:xfrm>
          <a:prstGeom prst="rect">
            <a:avLst/>
          </a:prstGeom>
          <a:noFill/>
        </p:spPr>
        <p:txBody>
          <a:bodyPr wrap="square" rtlCol="0">
            <a:spAutoFit/>
          </a:bodyPr>
          <a:lstStyle/>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Many students say they are made </a:t>
            </a:r>
            <a:r>
              <a:rPr lang="en-GB" sz="1200" b="1" dirty="0">
                <a:solidFill>
                  <a:srgbClr val="373545"/>
                </a:solidFill>
                <a:latin typeface="+mj-lt"/>
                <a:cs typeface="Calibri Light" panose="020F0302020204030204" pitchFamily="34" charset="0"/>
              </a:rPr>
              <a:t>aware via report cards/feedback on work.</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Students feel it’s important to know and engage with predicted grades. Those who are told predicted grades feel it is beneficial. (No clear differences by demographic)</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However, </a:t>
            </a:r>
            <a:r>
              <a:rPr lang="en-GB" sz="1200" b="1" dirty="0">
                <a:solidFill>
                  <a:srgbClr val="373545"/>
                </a:solidFill>
                <a:latin typeface="+mj-lt"/>
                <a:cs typeface="Calibri Light" panose="020F0302020204030204" pitchFamily="34" charset="0"/>
              </a:rPr>
              <a:t>only some report having conversations with teachers about them</a:t>
            </a:r>
            <a:r>
              <a:rPr lang="en-GB" sz="1200" dirty="0">
                <a:solidFill>
                  <a:srgbClr val="373545"/>
                </a:solidFill>
                <a:latin typeface="+mj-lt"/>
                <a:cs typeface="Calibri Light" panose="020F0302020204030204" pitchFamily="34" charset="0"/>
              </a:rPr>
              <a:t> (e.g. discussing why/what they mean/how to improve)</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There are indications that conversations about predicted grades are more beneficial than ‘receiving’ the grade in written feedback with no conversation.</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One student disagreed with his predicted grades and had spoken about it with teachers/</a:t>
            </a:r>
          </a:p>
          <a:p>
            <a:pPr marL="285750" indent="-285750" defTabSz="660417">
              <a:spcAft>
                <a:spcPts val="1000"/>
              </a:spcAft>
              <a:buFont typeface="Arial" panose="020B0604020202020204" pitchFamily="34" charset="0"/>
              <a:buChar char="•"/>
            </a:pPr>
            <a:r>
              <a:rPr lang="en-GB" sz="1200" dirty="0">
                <a:solidFill>
                  <a:srgbClr val="373545"/>
                </a:solidFill>
                <a:latin typeface="+mj-lt"/>
                <a:cs typeface="Calibri Light" panose="020F0302020204030204" pitchFamily="34" charset="0"/>
              </a:rPr>
              <a:t>One student felt that only some teachers ‘pushed’ for better predicted grades.</a:t>
            </a:r>
            <a:endParaRPr lang="en-GB" sz="1400" dirty="0">
              <a:solidFill>
                <a:prstClr val="black"/>
              </a:solidFill>
              <a:latin typeface="+mj-lt"/>
              <a:cs typeface="Calibri Light" panose="020F0302020204030204" pitchFamily="34" charset="0"/>
            </a:endParaRPr>
          </a:p>
        </p:txBody>
      </p:sp>
      <p:sp>
        <p:nvSpPr>
          <p:cNvPr id="15" name="TextBox 14">
            <a:extLst>
              <a:ext uri="{FF2B5EF4-FFF2-40B4-BE49-F238E27FC236}">
                <a16:creationId xmlns:a16="http://schemas.microsoft.com/office/drawing/2014/main" id="{FBD20050-EFD3-543E-C7E6-901FF0FF4A6A}"/>
              </a:ext>
            </a:extLst>
          </p:cNvPr>
          <p:cNvSpPr txBox="1"/>
          <p:nvPr/>
        </p:nvSpPr>
        <p:spPr>
          <a:xfrm>
            <a:off x="4724987" y="3073955"/>
            <a:ext cx="3164831" cy="1107996"/>
          </a:xfrm>
          <a:prstGeom prst="rect">
            <a:avLst/>
          </a:prstGeom>
          <a:noFill/>
        </p:spPr>
        <p:txBody>
          <a:bodyPr wrap="square">
            <a:spAutoFit/>
          </a:bodyPr>
          <a:lstStyle/>
          <a:p>
            <a:pPr algn="just"/>
            <a:r>
              <a:rPr lang="en-GB" sz="1100" i="1" dirty="0"/>
              <a:t>I'm the second best in Maths in my school but my target grade is a 6, so it doesn't add up... I have. to complain and get it [predicted grade] boosted back up.</a:t>
            </a:r>
          </a:p>
          <a:p>
            <a:pPr algn="r"/>
            <a:endParaRPr lang="en-GB" sz="1100" i="1" dirty="0"/>
          </a:p>
          <a:p>
            <a:pPr algn="r"/>
            <a:r>
              <a:rPr lang="en-GB" sz="1100" i="1" dirty="0"/>
              <a:t>(Male, Yr 11, Furness)</a:t>
            </a:r>
          </a:p>
        </p:txBody>
      </p:sp>
      <p:sp>
        <p:nvSpPr>
          <p:cNvPr id="16" name="Rectangle 15">
            <a:extLst>
              <a:ext uri="{FF2B5EF4-FFF2-40B4-BE49-F238E27FC236}">
                <a16:creationId xmlns:a16="http://schemas.microsoft.com/office/drawing/2014/main" id="{B3694BE7-4F94-CF06-5D7D-54EA56CA3EEE}"/>
              </a:ext>
            </a:extLst>
          </p:cNvPr>
          <p:cNvSpPr/>
          <p:nvPr/>
        </p:nvSpPr>
        <p:spPr>
          <a:xfrm>
            <a:off x="4400652" y="2993464"/>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4060EFB0-734C-55B5-D4A3-DE74E108E5AE}"/>
              </a:ext>
            </a:extLst>
          </p:cNvPr>
          <p:cNvSpPr txBox="1"/>
          <p:nvPr/>
        </p:nvSpPr>
        <p:spPr>
          <a:xfrm>
            <a:off x="7819874" y="3419598"/>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Rectangle 17">
            <a:extLst>
              <a:ext uri="{FF2B5EF4-FFF2-40B4-BE49-F238E27FC236}">
                <a16:creationId xmlns:a16="http://schemas.microsoft.com/office/drawing/2014/main" id="{6ADFE33C-31F8-F61D-AA54-DD2C0153655C}"/>
              </a:ext>
            </a:extLst>
          </p:cNvPr>
          <p:cNvSpPr/>
          <p:nvPr/>
        </p:nvSpPr>
        <p:spPr>
          <a:xfrm>
            <a:off x="4400652" y="4252023"/>
            <a:ext cx="407484" cy="707886"/>
          </a:xfrm>
          <a:prstGeom prst="rect">
            <a:avLst/>
          </a:prstGeom>
        </p:spPr>
        <p:txBody>
          <a:bodyPr wrap="none">
            <a:spAutoFit/>
          </a:bodyPr>
          <a:lstStyle/>
          <a:p>
            <a:r>
              <a:rPr lang="en-GB" sz="4000" b="1" dirty="0">
                <a:solidFill>
                  <a:srgbClr val="4F8B74"/>
                </a:solidFill>
              </a:rPr>
              <a:t>“</a:t>
            </a:r>
          </a:p>
        </p:txBody>
      </p:sp>
      <p:sp>
        <p:nvSpPr>
          <p:cNvPr id="19" name="TextBox 18">
            <a:extLst>
              <a:ext uri="{FF2B5EF4-FFF2-40B4-BE49-F238E27FC236}">
                <a16:creationId xmlns:a16="http://schemas.microsoft.com/office/drawing/2014/main" id="{38D8C613-3264-88F2-50B3-7FDB41DF6C30}"/>
              </a:ext>
            </a:extLst>
          </p:cNvPr>
          <p:cNvSpPr txBox="1"/>
          <p:nvPr/>
        </p:nvSpPr>
        <p:spPr>
          <a:xfrm>
            <a:off x="7868466" y="464323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0" name="Rectangle 19">
            <a:extLst>
              <a:ext uri="{FF2B5EF4-FFF2-40B4-BE49-F238E27FC236}">
                <a16:creationId xmlns:a16="http://schemas.microsoft.com/office/drawing/2014/main" id="{B43479F2-18AC-C731-96A1-6C74BFD38482}"/>
              </a:ext>
            </a:extLst>
          </p:cNvPr>
          <p:cNvSpPr/>
          <p:nvPr/>
        </p:nvSpPr>
        <p:spPr>
          <a:xfrm>
            <a:off x="4401436" y="5370710"/>
            <a:ext cx="407484" cy="707886"/>
          </a:xfrm>
          <a:prstGeom prst="rect">
            <a:avLst/>
          </a:prstGeom>
        </p:spPr>
        <p:txBody>
          <a:bodyPr wrap="none">
            <a:spAutoFit/>
          </a:bodyPr>
          <a:lstStyle/>
          <a:p>
            <a:r>
              <a:rPr lang="en-GB" sz="4000" b="1">
                <a:solidFill>
                  <a:srgbClr val="4F8B74"/>
                </a:solidFill>
              </a:rPr>
              <a:t>“</a:t>
            </a:r>
          </a:p>
        </p:txBody>
      </p:sp>
      <p:sp>
        <p:nvSpPr>
          <p:cNvPr id="21" name="TextBox 20">
            <a:extLst>
              <a:ext uri="{FF2B5EF4-FFF2-40B4-BE49-F238E27FC236}">
                <a16:creationId xmlns:a16="http://schemas.microsoft.com/office/drawing/2014/main" id="{D16EE47C-098C-F686-40BC-CB171B62D57D}"/>
              </a:ext>
            </a:extLst>
          </p:cNvPr>
          <p:cNvSpPr txBox="1"/>
          <p:nvPr/>
        </p:nvSpPr>
        <p:spPr>
          <a:xfrm>
            <a:off x="7859077" y="5875678"/>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pic>
        <p:nvPicPr>
          <p:cNvPr id="24" name="Picture Placeholder 9">
            <a:extLst>
              <a:ext uri="{FF2B5EF4-FFF2-40B4-BE49-F238E27FC236}">
                <a16:creationId xmlns:a16="http://schemas.microsoft.com/office/drawing/2014/main" id="{6D966751-57E1-69B9-DB29-C1DA7069F5D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8" name="Footer Placeholder 1">
            <a:extLst>
              <a:ext uri="{FF2B5EF4-FFF2-40B4-BE49-F238E27FC236}">
                <a16:creationId xmlns:a16="http://schemas.microsoft.com/office/drawing/2014/main" id="{E5865509-827F-3BA0-0C9A-02EC70DD186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14" name="Oval 13">
            <a:extLst>
              <a:ext uri="{FF2B5EF4-FFF2-40B4-BE49-F238E27FC236}">
                <a16:creationId xmlns:a16="http://schemas.microsoft.com/office/drawing/2014/main" id="{9DC04DAA-FD06-39BF-3680-57BB6CE37223}"/>
              </a:ext>
            </a:extLst>
          </p:cNvPr>
          <p:cNvSpPr/>
          <p:nvPr/>
        </p:nvSpPr>
        <p:spPr>
          <a:xfrm>
            <a:off x="6088663" y="2166992"/>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49C302D1-8C8A-3870-4E3E-E14587C995B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6228224" y="2292532"/>
            <a:ext cx="459133" cy="459133"/>
          </a:xfrm>
          <a:prstGeom prst="rect">
            <a:avLst/>
          </a:prstGeom>
        </p:spPr>
      </p:pic>
    </p:spTree>
    <p:extLst>
      <p:ext uri="{BB962C8B-B14F-4D97-AF65-F5344CB8AC3E}">
        <p14:creationId xmlns:p14="http://schemas.microsoft.com/office/powerpoint/2010/main" val="28919503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a:solidFill>
                  <a:srgbClr val="77C4E5"/>
                </a:solidFill>
                <a:latin typeface="Arial Rounded MT Bold"/>
                <a:cs typeface="Arial Rounded MT Bold"/>
              </a:rPr>
              <a:t>There are clear needs around building skills, particularly in terms of building confidence and awareness of learning styles.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Building Skills: Clear needs exist</a:t>
            </a:r>
            <a:endParaRPr lang="en-US" sz="3200">
              <a:solidFill>
                <a:prstClr val="white"/>
              </a:solidFill>
              <a:latin typeface="Arial Rounded MT Bold"/>
              <a:cs typeface="Arial Rounded MT Bold"/>
            </a:endParaRPr>
          </a:p>
        </p:txBody>
      </p:sp>
      <p:sp>
        <p:nvSpPr>
          <p:cNvPr id="3" name="TextBox 2">
            <a:extLst>
              <a:ext uri="{FF2B5EF4-FFF2-40B4-BE49-F238E27FC236}">
                <a16:creationId xmlns:a16="http://schemas.microsoft.com/office/drawing/2014/main" id="{3FE69719-DFF0-2FDC-6B5D-C6846B96C20A}"/>
              </a:ext>
            </a:extLst>
          </p:cNvPr>
          <p:cNvSpPr txBox="1"/>
          <p:nvPr/>
        </p:nvSpPr>
        <p:spPr>
          <a:xfrm>
            <a:off x="4570371" y="3070417"/>
            <a:ext cx="3303120" cy="1092607"/>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I would need more support if I was doing something newer, like I like to look before we start doing it in classes and stuff like that, to get an idea of what I'm doing. </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9, West Cumbria)</a:t>
            </a:r>
            <a:endParaRPr lang="en-GB" sz="1100" i="1" dirty="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7132E94-0152-4D1F-B661-81DA6002DC20}"/>
              </a:ext>
            </a:extLst>
          </p:cNvPr>
          <p:cNvSpPr txBox="1"/>
          <p:nvPr/>
        </p:nvSpPr>
        <p:spPr>
          <a:xfrm>
            <a:off x="4588698" y="5707610"/>
            <a:ext cx="3208280" cy="754053"/>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I think my teachers sometimes are just hard to ask about stuff, but I do eventually learn. </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9, West Cumbria)</a:t>
            </a:r>
            <a:endParaRPr lang="en-GB" sz="1100" i="1" dirty="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829BE49-B690-7008-1030-3C94CCB42E0F}"/>
              </a:ext>
            </a:extLst>
          </p:cNvPr>
          <p:cNvSpPr txBox="1"/>
          <p:nvPr/>
        </p:nvSpPr>
        <p:spPr>
          <a:xfrm>
            <a:off x="5083341" y="4360609"/>
            <a:ext cx="2780844" cy="1107996"/>
          </a:xfrm>
          <a:prstGeom prst="rect">
            <a:avLst/>
          </a:prstGeom>
          <a:noFill/>
        </p:spPr>
        <p:txBody>
          <a:bodyPr wrap="square">
            <a:spAutoFit/>
          </a:bodyPr>
          <a:lstStyle/>
          <a:p>
            <a:pPr algn="just"/>
            <a:r>
              <a:rPr lang="en-GB" sz="1100" i="1" dirty="0">
                <a:ea typeface="Times New Roman" panose="02020603050405020304" pitchFamily="18" charset="0"/>
              </a:rPr>
              <a:t>I think I need like help like learning to remember things because I forget a lot and in computing because I barely know how to use a computer and I still kind of don’t.</a:t>
            </a:r>
          </a:p>
          <a:p>
            <a:r>
              <a:rPr lang="en-GB" sz="1100" i="1" dirty="0">
                <a:ea typeface="Times New Roman" panose="02020603050405020304" pitchFamily="18" charset="0"/>
              </a:rPr>
              <a:t> </a:t>
            </a:r>
          </a:p>
          <a:p>
            <a:pPr algn="r"/>
            <a:r>
              <a:rPr lang="en-GB" sz="1100" i="1" dirty="0">
                <a:ea typeface="Times New Roman" panose="02020603050405020304" pitchFamily="18" charset="0"/>
              </a:rPr>
              <a:t>(Female, Yr 9, West Cumbria)</a:t>
            </a:r>
            <a:endParaRPr lang="en-GB" sz="1100" i="1" dirty="0"/>
          </a:p>
        </p:txBody>
      </p:sp>
      <p:sp>
        <p:nvSpPr>
          <p:cNvPr id="7" name="TextBox 6">
            <a:extLst>
              <a:ext uri="{FF2B5EF4-FFF2-40B4-BE49-F238E27FC236}">
                <a16:creationId xmlns:a16="http://schemas.microsoft.com/office/drawing/2014/main" id="{84719152-066A-58E5-3AE4-2932FBF6F8FF}"/>
              </a:ext>
            </a:extLst>
          </p:cNvPr>
          <p:cNvSpPr txBox="1"/>
          <p:nvPr/>
        </p:nvSpPr>
        <p:spPr>
          <a:xfrm>
            <a:off x="383384" y="2478934"/>
            <a:ext cx="4056812" cy="3318857"/>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b="1">
                <a:latin typeface="+mj-lt"/>
                <a:cs typeface="Calibri Light" panose="020F0302020204030204" pitchFamily="34" charset="0"/>
              </a:rPr>
              <a:t>Confidence issues </a:t>
            </a:r>
            <a:r>
              <a:rPr lang="en-GB" sz="1200">
                <a:solidFill>
                  <a:srgbClr val="373545"/>
                </a:solidFill>
                <a:latin typeface="+mj-lt"/>
                <a:cs typeface="Calibri Light" panose="020F0302020204030204" pitchFamily="34" charset="0"/>
              </a:rPr>
              <a:t>are evident across the year groups, and potentially increase in year 11 as work becomes harder.</a:t>
            </a:r>
          </a:p>
          <a:p>
            <a:pPr marL="171450" indent="-171450" defTabSz="660417">
              <a:spcAft>
                <a:spcPts val="1000"/>
              </a:spcAft>
              <a:buFont typeface="Arial" panose="020B0604020202020204" pitchFamily="34" charset="0"/>
              <a:buChar char="•"/>
            </a:pPr>
            <a:r>
              <a:rPr lang="en-GB" sz="1200">
                <a:solidFill>
                  <a:srgbClr val="373545"/>
                </a:solidFill>
                <a:latin typeface="+mj-lt"/>
                <a:cs typeface="Calibri Light" panose="020F0302020204030204" pitchFamily="34" charset="0"/>
              </a:rPr>
              <a:t>Confidence issues manifest in:</a:t>
            </a:r>
          </a:p>
          <a:p>
            <a:pPr marL="628650" lvl="1" indent="-171450" defTabSz="660417">
              <a:spcAft>
                <a:spcPts val="1000"/>
              </a:spcAft>
              <a:buFont typeface="Arial" panose="020B0604020202020204" pitchFamily="34" charset="0"/>
              <a:buChar char="•"/>
            </a:pPr>
            <a:r>
              <a:rPr lang="en-GB" sz="1100">
                <a:solidFill>
                  <a:srgbClr val="373545"/>
                </a:solidFill>
                <a:latin typeface="+mj-lt"/>
                <a:cs typeface="Calibri Light" panose="020F0302020204030204" pitchFamily="34" charset="0"/>
              </a:rPr>
              <a:t>Doubting their ability to learn and retain information</a:t>
            </a:r>
          </a:p>
          <a:p>
            <a:pPr marL="628650" lvl="1" indent="-171450" defTabSz="660417">
              <a:spcAft>
                <a:spcPts val="1000"/>
              </a:spcAft>
              <a:buFont typeface="Arial" panose="020B0604020202020204" pitchFamily="34" charset="0"/>
              <a:buChar char="•"/>
            </a:pPr>
            <a:r>
              <a:rPr lang="en-GB" sz="1100">
                <a:solidFill>
                  <a:srgbClr val="373545"/>
                </a:solidFill>
                <a:latin typeface="+mj-lt"/>
                <a:cs typeface="Calibri Light" panose="020F0302020204030204" pitchFamily="34" charset="0"/>
              </a:rPr>
              <a:t>Reluctance to ask teachers for more assistance / to ask questions in class</a:t>
            </a:r>
          </a:p>
          <a:p>
            <a:pPr marL="171450" indent="-171450" defTabSz="660417">
              <a:spcAft>
                <a:spcPts val="1000"/>
              </a:spcAft>
              <a:buFont typeface="Arial" panose="020B0604020202020204" pitchFamily="34" charset="0"/>
              <a:buChar char="•"/>
            </a:pPr>
            <a:r>
              <a:rPr lang="en-GB" sz="1200" b="1">
                <a:solidFill>
                  <a:prstClr val="black"/>
                </a:solidFill>
                <a:latin typeface="+mj-lt"/>
                <a:cs typeface="Calibri Light" panose="020F0302020204030204" pitchFamily="34" charset="0"/>
              </a:rPr>
              <a:t>Learning styles: </a:t>
            </a:r>
            <a:r>
              <a:rPr lang="en-GB" sz="1200">
                <a:solidFill>
                  <a:prstClr val="black"/>
                </a:solidFill>
                <a:latin typeface="+mj-lt"/>
                <a:cs typeface="Calibri Light" panose="020F0302020204030204" pitchFamily="34" charset="0"/>
              </a:rPr>
              <a:t>There was more evidence of older years being aware of their learning styles but many (across the year groups) report not knowing how to get the most from lessons /how to revise / how to ask questions.</a:t>
            </a:r>
          </a:p>
          <a:p>
            <a:pPr marL="171450" indent="-171450" defTabSz="660417">
              <a:spcAft>
                <a:spcPts val="1000"/>
              </a:spcAft>
              <a:buFont typeface="Arial" panose="020B0604020202020204" pitchFamily="34" charset="0"/>
              <a:buChar char="•"/>
            </a:pPr>
            <a:r>
              <a:rPr lang="en-GB" sz="1200" b="1">
                <a:solidFill>
                  <a:prstClr val="black"/>
                </a:solidFill>
                <a:latin typeface="+mj-lt"/>
                <a:cs typeface="Calibri Light" panose="020F0302020204030204" pitchFamily="34" charset="0"/>
              </a:rPr>
              <a:t>Ability to do self-directed research: </a:t>
            </a:r>
            <a:r>
              <a:rPr lang="en-GB" sz="1200">
                <a:solidFill>
                  <a:prstClr val="black"/>
                </a:solidFill>
                <a:latin typeface="+mj-lt"/>
                <a:cs typeface="Calibri Light" panose="020F0302020204030204" pitchFamily="34" charset="0"/>
              </a:rPr>
              <a:t>from year 10 onwards, there is evidence of ability to start some self-directed research into options but students find it challenging to ‘piece it all together’.</a:t>
            </a:r>
          </a:p>
        </p:txBody>
      </p:sp>
      <p:sp>
        <p:nvSpPr>
          <p:cNvPr id="9" name="Rectangle 8">
            <a:extLst>
              <a:ext uri="{FF2B5EF4-FFF2-40B4-BE49-F238E27FC236}">
                <a16:creationId xmlns:a16="http://schemas.microsoft.com/office/drawing/2014/main" id="{8F72C236-1477-1237-9B1F-076D4F792E0C}"/>
              </a:ext>
            </a:extLst>
          </p:cNvPr>
          <p:cNvSpPr/>
          <p:nvPr/>
        </p:nvSpPr>
        <p:spPr>
          <a:xfrm>
            <a:off x="576491" y="5966691"/>
            <a:ext cx="3678235" cy="50873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000" b="1"/>
              <a:t>West Cumbria Focus: </a:t>
            </a:r>
            <a:r>
              <a:rPr lang="en-GB" sz="1000"/>
              <a:t>Students do report requiring help with building skills, but requirements are fairly in line with other areas of Cumbria.</a:t>
            </a:r>
          </a:p>
        </p:txBody>
      </p:sp>
      <p:sp>
        <p:nvSpPr>
          <p:cNvPr id="14" name="Rectangle 13">
            <a:extLst>
              <a:ext uri="{FF2B5EF4-FFF2-40B4-BE49-F238E27FC236}">
                <a16:creationId xmlns:a16="http://schemas.microsoft.com/office/drawing/2014/main" id="{464E07D8-55F4-6CB6-38B4-AD5E97518889}"/>
              </a:ext>
            </a:extLst>
          </p:cNvPr>
          <p:cNvSpPr/>
          <p:nvPr/>
        </p:nvSpPr>
        <p:spPr>
          <a:xfrm>
            <a:off x="4685925" y="2951343"/>
            <a:ext cx="407484" cy="707886"/>
          </a:xfrm>
          <a:prstGeom prst="rect">
            <a:avLst/>
          </a:prstGeom>
        </p:spPr>
        <p:txBody>
          <a:bodyPr wrap="none">
            <a:spAutoFit/>
          </a:bodyPr>
          <a:lstStyle/>
          <a:p>
            <a:r>
              <a:rPr lang="en-GB" sz="4000" b="1">
                <a:solidFill>
                  <a:srgbClr val="4F8B74"/>
                </a:solidFill>
              </a:rPr>
              <a:t>“</a:t>
            </a:r>
          </a:p>
        </p:txBody>
      </p:sp>
      <p:sp>
        <p:nvSpPr>
          <p:cNvPr id="15" name="TextBox 14">
            <a:extLst>
              <a:ext uri="{FF2B5EF4-FFF2-40B4-BE49-F238E27FC236}">
                <a16:creationId xmlns:a16="http://schemas.microsoft.com/office/drawing/2014/main" id="{BA89034B-943B-1952-3791-E471D3D8C6DB}"/>
              </a:ext>
            </a:extLst>
          </p:cNvPr>
          <p:cNvSpPr txBox="1"/>
          <p:nvPr/>
        </p:nvSpPr>
        <p:spPr>
          <a:xfrm>
            <a:off x="7821128" y="3536129"/>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Rectangle 15">
            <a:extLst>
              <a:ext uri="{FF2B5EF4-FFF2-40B4-BE49-F238E27FC236}">
                <a16:creationId xmlns:a16="http://schemas.microsoft.com/office/drawing/2014/main" id="{C66EE473-A982-222D-DDC0-2F0C53121250}"/>
              </a:ext>
            </a:extLst>
          </p:cNvPr>
          <p:cNvSpPr/>
          <p:nvPr/>
        </p:nvSpPr>
        <p:spPr>
          <a:xfrm>
            <a:off x="4702294" y="4276028"/>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CC53CD10-96F9-2D18-1E32-932993E703AC}"/>
              </a:ext>
            </a:extLst>
          </p:cNvPr>
          <p:cNvSpPr txBox="1"/>
          <p:nvPr/>
        </p:nvSpPr>
        <p:spPr>
          <a:xfrm>
            <a:off x="7744741" y="4721929"/>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Rectangle 17">
            <a:extLst>
              <a:ext uri="{FF2B5EF4-FFF2-40B4-BE49-F238E27FC236}">
                <a16:creationId xmlns:a16="http://schemas.microsoft.com/office/drawing/2014/main" id="{AEBFA5EC-4E5F-FD1D-5D10-1C1DA6AABB8D}"/>
              </a:ext>
            </a:extLst>
          </p:cNvPr>
          <p:cNvSpPr/>
          <p:nvPr/>
        </p:nvSpPr>
        <p:spPr>
          <a:xfrm>
            <a:off x="4708042" y="5591796"/>
            <a:ext cx="407484" cy="707886"/>
          </a:xfrm>
          <a:prstGeom prst="rect">
            <a:avLst/>
          </a:prstGeom>
        </p:spPr>
        <p:txBody>
          <a:bodyPr wrap="none">
            <a:spAutoFit/>
          </a:bodyPr>
          <a:lstStyle/>
          <a:p>
            <a:r>
              <a:rPr lang="en-GB" sz="4000" b="1">
                <a:solidFill>
                  <a:srgbClr val="4F8B74"/>
                </a:solidFill>
              </a:rPr>
              <a:t>“</a:t>
            </a:r>
          </a:p>
        </p:txBody>
      </p:sp>
      <p:sp>
        <p:nvSpPr>
          <p:cNvPr id="19" name="TextBox 18">
            <a:extLst>
              <a:ext uri="{FF2B5EF4-FFF2-40B4-BE49-F238E27FC236}">
                <a16:creationId xmlns:a16="http://schemas.microsoft.com/office/drawing/2014/main" id="{E3794FA2-2E20-EB9F-25BB-E72CEEDE8744}"/>
              </a:ext>
            </a:extLst>
          </p:cNvPr>
          <p:cNvSpPr txBox="1"/>
          <p:nvPr/>
        </p:nvSpPr>
        <p:spPr>
          <a:xfrm>
            <a:off x="7723465" y="583309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pic>
        <p:nvPicPr>
          <p:cNvPr id="23" name="Picture Placeholder 22" descr="A picture containing text, person, indoor, computer&#10;&#10;Description automatically generated">
            <a:extLst>
              <a:ext uri="{FF2B5EF4-FFF2-40B4-BE49-F238E27FC236}">
                <a16:creationId xmlns:a16="http://schemas.microsoft.com/office/drawing/2014/main" id="{76904D8A-3634-5820-F93B-C0BA7E7C9E26}"/>
              </a:ext>
            </a:extLst>
          </p:cNvPr>
          <p:cNvPicPr>
            <a:picLocks noGrp="1" noChangeAspect="1"/>
          </p:cNvPicPr>
          <p:nvPr>
            <p:ph type="pic" sz="quarter" idx="13"/>
          </p:nvPr>
        </p:nvPicPr>
        <p:blipFill>
          <a:blip r:embed="rId2" cstate="screen">
            <a:alphaModFix amt="68000"/>
            <a:extLst>
              <a:ext uri="{28A0092B-C50C-407E-A947-70E740481C1C}">
                <a14:useLocalDpi xmlns:a14="http://schemas.microsoft.com/office/drawing/2010/main"/>
              </a:ext>
            </a:extLst>
          </a:blip>
          <a:srcRect/>
          <a:stretch>
            <a:fillRect/>
          </a:stretch>
        </p:blipFill>
        <p:spPr/>
      </p:pic>
      <p:sp>
        <p:nvSpPr>
          <p:cNvPr id="8" name="Oval 7">
            <a:extLst>
              <a:ext uri="{FF2B5EF4-FFF2-40B4-BE49-F238E27FC236}">
                <a16:creationId xmlns:a16="http://schemas.microsoft.com/office/drawing/2014/main" id="{3FF76152-5AF3-516A-197B-8C5E90614A0A}"/>
              </a:ext>
            </a:extLst>
          </p:cNvPr>
          <p:cNvSpPr/>
          <p:nvPr/>
        </p:nvSpPr>
        <p:spPr>
          <a:xfrm>
            <a:off x="6028420" y="2300666"/>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Footer Placeholder 1">
            <a:extLst>
              <a:ext uri="{FF2B5EF4-FFF2-40B4-BE49-F238E27FC236}">
                <a16:creationId xmlns:a16="http://schemas.microsoft.com/office/drawing/2014/main" id="{46D213AC-64F3-671D-7F55-A3185029B9B2}"/>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20" name="Picture 19">
            <a:extLst>
              <a:ext uri="{FF2B5EF4-FFF2-40B4-BE49-F238E27FC236}">
                <a16:creationId xmlns:a16="http://schemas.microsoft.com/office/drawing/2014/main" id="{DABDFC7D-5DEC-760C-D0B5-10FE8C17958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6149527" y="2421773"/>
            <a:ext cx="468000" cy="468000"/>
          </a:xfrm>
          <a:prstGeom prst="rect">
            <a:avLst/>
          </a:prstGeom>
        </p:spPr>
      </p:pic>
    </p:spTree>
    <p:extLst>
      <p:ext uri="{BB962C8B-B14F-4D97-AF65-F5344CB8AC3E}">
        <p14:creationId xmlns:p14="http://schemas.microsoft.com/office/powerpoint/2010/main" val="249250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46</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Building Skills: Some students believe they could have received more support</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5000"/>
            <a:extLst>
              <a:ext uri="{28A0092B-C50C-407E-A947-70E740481C1C}">
                <a14:useLocalDpi xmlns:a14="http://schemas.microsoft.com/office/drawing/2010/main"/>
              </a:ext>
            </a:extLst>
          </a:blip>
          <a:srcRect/>
          <a:stretch/>
        </p:blipFill>
        <p:spPr>
          <a:xfrm>
            <a:off x="8731233" y="1554163"/>
            <a:ext cx="3457592" cy="5065712"/>
          </a:xfrm>
        </p:spPr>
      </p:pic>
      <p:sp>
        <p:nvSpPr>
          <p:cNvPr id="8" name="TextBox 7">
            <a:extLst>
              <a:ext uri="{FF2B5EF4-FFF2-40B4-BE49-F238E27FC236}">
                <a16:creationId xmlns:a16="http://schemas.microsoft.com/office/drawing/2014/main" id="{E6D0DB73-5E8B-C1D8-08B4-11363FE62ED0}"/>
              </a:ext>
            </a:extLst>
          </p:cNvPr>
          <p:cNvSpPr txBox="1"/>
          <p:nvPr/>
        </p:nvSpPr>
        <p:spPr>
          <a:xfrm>
            <a:off x="156609" y="4003457"/>
            <a:ext cx="3710201" cy="2433615"/>
          </a:xfrm>
          <a:prstGeom prst="rect">
            <a:avLst/>
          </a:prstGeom>
          <a:noFill/>
        </p:spPr>
        <p:txBody>
          <a:bodyPr wrap="square">
            <a:spAutoFit/>
          </a:bodyPr>
          <a:lstStyle/>
          <a:p>
            <a:pPr marL="457200" indent="-457200" algn="just">
              <a:lnSpc>
                <a:spcPct val="150000"/>
              </a:lnSpc>
              <a:spcAft>
                <a:spcPts val="1200"/>
              </a:spcAft>
            </a:pPr>
            <a:r>
              <a:rPr lang="en-GB" sz="1200" i="1" dirty="0">
                <a:ea typeface="Times New Roman" panose="02020603050405020304" pitchFamily="18" charset="0"/>
                <a:cs typeface="Arial" panose="020B0604020202020204" pitchFamily="34" charset="0"/>
              </a:rPr>
              <a:t>	I don't think, with my school they’ve tried to help me overcome challenges - </a:t>
            </a:r>
            <a:r>
              <a:rPr lang="en-GB" sz="1200" b="1" i="1" dirty="0">
                <a:ea typeface="Times New Roman" panose="02020603050405020304" pitchFamily="18" charset="0"/>
                <a:cs typeface="Arial" panose="020B0604020202020204" pitchFamily="34" charset="0"/>
              </a:rPr>
              <a:t>they could have done a lot more</a:t>
            </a:r>
            <a:r>
              <a:rPr lang="en-GB" sz="1200" i="1" dirty="0">
                <a:ea typeface="Times New Roman" panose="02020603050405020304" pitchFamily="18" charset="0"/>
                <a:cs typeface="Arial" panose="020B0604020202020204" pitchFamily="34" charset="0"/>
              </a:rPr>
              <a:t>. So I feel like if they would have helped me a bit more, </a:t>
            </a:r>
            <a:r>
              <a:rPr lang="en-GB" sz="1200" b="1" i="1" dirty="0">
                <a:ea typeface="Times New Roman" panose="02020603050405020304" pitchFamily="18" charset="0"/>
                <a:cs typeface="Arial" panose="020B0604020202020204" pitchFamily="34" charset="0"/>
              </a:rPr>
              <a:t>especially with trying to learn my own ways of coming over things,</a:t>
            </a:r>
            <a:r>
              <a:rPr lang="en-GB" sz="1200" i="1" dirty="0">
                <a:ea typeface="Times New Roman" panose="02020603050405020304" pitchFamily="18" charset="0"/>
                <a:cs typeface="Arial" panose="020B0604020202020204" pitchFamily="34" charset="0"/>
              </a:rPr>
              <a:t> it would have </a:t>
            </a:r>
            <a:r>
              <a:rPr lang="en-GB" sz="1200" b="1" i="1" dirty="0">
                <a:ea typeface="Times New Roman" panose="02020603050405020304" pitchFamily="18" charset="0"/>
                <a:cs typeface="Arial" panose="020B0604020202020204" pitchFamily="34" charset="0"/>
              </a:rPr>
              <a:t>made me more confident for future, </a:t>
            </a:r>
            <a:r>
              <a:rPr lang="en-GB" sz="1200" i="1" dirty="0">
                <a:ea typeface="Times New Roman" panose="02020603050405020304" pitchFamily="18" charset="0"/>
                <a:cs typeface="Arial" panose="020B0604020202020204" pitchFamily="34" charset="0"/>
              </a:rPr>
              <a:t>but I don’t believe they have done as much as they could. </a:t>
            </a:r>
          </a:p>
          <a:p>
            <a:pPr marL="457200" indent="-457200" algn="r">
              <a:lnSpc>
                <a:spcPct val="150000"/>
              </a:lnSpc>
              <a:spcAft>
                <a:spcPts val="1200"/>
              </a:spcAft>
            </a:pPr>
            <a:r>
              <a:rPr lang="en-GB" sz="1200" i="1" dirty="0">
                <a:ea typeface="Times New Roman" panose="02020603050405020304" pitchFamily="18" charset="0"/>
                <a:cs typeface="Arial" panose="020B0604020202020204" pitchFamily="34" charset="0"/>
              </a:rPr>
              <a:t>			(Female, Yr 11, Furness)</a:t>
            </a:r>
            <a:endParaRPr lang="en-GB" sz="1200" i="1" dirty="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31498148-BD1F-09C0-C97B-8EFC99AACEF1}"/>
              </a:ext>
            </a:extLst>
          </p:cNvPr>
          <p:cNvSpPr txBox="1"/>
          <p:nvPr/>
        </p:nvSpPr>
        <p:spPr>
          <a:xfrm>
            <a:off x="4518194" y="3987364"/>
            <a:ext cx="3456798" cy="2433615"/>
          </a:xfrm>
          <a:prstGeom prst="rect">
            <a:avLst/>
          </a:prstGeom>
          <a:noFill/>
        </p:spPr>
        <p:txBody>
          <a:bodyPr wrap="square">
            <a:spAutoFit/>
          </a:bodyPr>
          <a:lstStyle/>
          <a:p>
            <a:pPr marL="457200" indent="-457200" algn="just">
              <a:lnSpc>
                <a:spcPct val="150000"/>
              </a:lnSpc>
              <a:spcAft>
                <a:spcPts val="1200"/>
              </a:spcAft>
            </a:pPr>
            <a:r>
              <a:rPr lang="en-GB" sz="1200" i="1" dirty="0">
                <a:ea typeface="Times New Roman" panose="02020603050405020304" pitchFamily="18" charset="0"/>
                <a:cs typeface="Arial" panose="020B0604020202020204" pitchFamily="34" charset="0"/>
              </a:rPr>
              <a:t>	I mean I think </a:t>
            </a:r>
            <a:r>
              <a:rPr lang="en-GB" sz="1200" b="1" i="1" dirty="0">
                <a:ea typeface="Times New Roman" panose="02020603050405020304" pitchFamily="18" charset="0"/>
                <a:cs typeface="Arial" panose="020B0604020202020204" pitchFamily="34" charset="0"/>
              </a:rPr>
              <a:t>we need to consistently be shown how to revise</a:t>
            </a:r>
            <a:r>
              <a:rPr lang="en-GB" sz="1200" i="1" dirty="0">
                <a:ea typeface="Times New Roman" panose="02020603050405020304" pitchFamily="18" charset="0"/>
                <a:cs typeface="Arial" panose="020B0604020202020204" pitchFamily="34" charset="0"/>
              </a:rPr>
              <a:t> so [specific] sessions don’t need to be happening. We haven’t been told enough about it in younger years – </a:t>
            </a:r>
            <a:r>
              <a:rPr lang="en-GB" sz="1200" b="1" i="1" dirty="0">
                <a:ea typeface="Times New Roman" panose="02020603050405020304" pitchFamily="18" charset="0"/>
                <a:cs typeface="Arial" panose="020B0604020202020204" pitchFamily="34" charset="0"/>
              </a:rPr>
              <a:t>making people aware of it in younger years is important.</a:t>
            </a:r>
          </a:p>
          <a:p>
            <a:pPr marL="457200" indent="-457200" algn="r">
              <a:lnSpc>
                <a:spcPct val="150000"/>
              </a:lnSpc>
              <a:spcAft>
                <a:spcPts val="1200"/>
              </a:spcAft>
            </a:pPr>
            <a:r>
              <a:rPr lang="en-GB" sz="1200" i="1" dirty="0">
                <a:ea typeface="Times New Roman" panose="02020603050405020304" pitchFamily="18" charset="0"/>
                <a:cs typeface="Arial" panose="020B0604020202020204" pitchFamily="34" charset="0"/>
              </a:rPr>
              <a:t>			(Female, Yr 11, Carlisle &amp; Eden)</a:t>
            </a:r>
            <a:endParaRPr lang="en-GB" sz="1200" i="1" dirty="0">
              <a:ea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D0A7A924-8E7A-E15E-EB9F-E6E7EADC4E27}"/>
              </a:ext>
            </a:extLst>
          </p:cNvPr>
          <p:cNvSpPr/>
          <p:nvPr/>
        </p:nvSpPr>
        <p:spPr>
          <a:xfrm>
            <a:off x="4521364" y="3902387"/>
            <a:ext cx="519694" cy="1015663"/>
          </a:xfrm>
          <a:prstGeom prst="rect">
            <a:avLst/>
          </a:prstGeom>
        </p:spPr>
        <p:txBody>
          <a:bodyPr wrap="none">
            <a:spAutoFit/>
          </a:bodyPr>
          <a:lstStyle/>
          <a:p>
            <a:r>
              <a:rPr lang="en-GB" sz="6000" b="1" dirty="0">
                <a:solidFill>
                  <a:srgbClr val="4F8B74"/>
                </a:solidFill>
              </a:rPr>
              <a:t>“</a:t>
            </a:r>
          </a:p>
        </p:txBody>
      </p:sp>
      <p:sp>
        <p:nvSpPr>
          <p:cNvPr id="14" name="TextBox 13">
            <a:extLst>
              <a:ext uri="{FF2B5EF4-FFF2-40B4-BE49-F238E27FC236}">
                <a16:creationId xmlns:a16="http://schemas.microsoft.com/office/drawing/2014/main" id="{CCDC5BB1-3779-DB31-5D28-979AB202F03D}"/>
              </a:ext>
            </a:extLst>
          </p:cNvPr>
          <p:cNvSpPr txBox="1"/>
          <p:nvPr/>
        </p:nvSpPr>
        <p:spPr>
          <a:xfrm>
            <a:off x="7857171" y="5378655"/>
            <a:ext cx="519694" cy="1015663"/>
          </a:xfrm>
          <a:prstGeom prst="rect">
            <a:avLst/>
          </a:prstGeom>
        </p:spPr>
        <p:txBody>
          <a:bodyPr wrap="none">
            <a:spAutoFit/>
          </a:bodyPr>
          <a:lstStyle>
            <a:defPPr>
              <a:defRPr lang="en-US"/>
            </a:defPPr>
            <a:lvl1pPr>
              <a:defRPr sz="6000" b="1">
                <a:solidFill>
                  <a:srgbClr val="17ADBB"/>
                </a:solidFill>
              </a:defRPr>
            </a:lvl1pPr>
          </a:lstStyle>
          <a:p>
            <a:r>
              <a:rPr lang="en-GB" dirty="0">
                <a:solidFill>
                  <a:srgbClr val="4F8B74"/>
                </a:solidFill>
              </a:rPr>
              <a:t>”</a:t>
            </a:r>
          </a:p>
        </p:txBody>
      </p:sp>
      <p:sp>
        <p:nvSpPr>
          <p:cNvPr id="15" name="Rectangle 14">
            <a:extLst>
              <a:ext uri="{FF2B5EF4-FFF2-40B4-BE49-F238E27FC236}">
                <a16:creationId xmlns:a16="http://schemas.microsoft.com/office/drawing/2014/main" id="{A53EFAD2-F60D-3504-1C65-720F6C0F9233}"/>
              </a:ext>
            </a:extLst>
          </p:cNvPr>
          <p:cNvSpPr/>
          <p:nvPr/>
        </p:nvSpPr>
        <p:spPr>
          <a:xfrm>
            <a:off x="156609" y="3876269"/>
            <a:ext cx="519694" cy="1015663"/>
          </a:xfrm>
          <a:prstGeom prst="rect">
            <a:avLst/>
          </a:prstGeom>
        </p:spPr>
        <p:txBody>
          <a:bodyPr wrap="none">
            <a:spAutoFit/>
          </a:bodyPr>
          <a:lstStyle/>
          <a:p>
            <a:r>
              <a:rPr lang="en-GB" sz="6000" b="1" dirty="0">
                <a:solidFill>
                  <a:srgbClr val="4F8B74"/>
                </a:solidFill>
              </a:rPr>
              <a:t>“</a:t>
            </a:r>
          </a:p>
        </p:txBody>
      </p:sp>
      <p:sp>
        <p:nvSpPr>
          <p:cNvPr id="16" name="TextBox 15">
            <a:extLst>
              <a:ext uri="{FF2B5EF4-FFF2-40B4-BE49-F238E27FC236}">
                <a16:creationId xmlns:a16="http://schemas.microsoft.com/office/drawing/2014/main" id="{EF6E880A-65B7-64CD-2C02-24D38B264542}"/>
              </a:ext>
            </a:extLst>
          </p:cNvPr>
          <p:cNvSpPr txBox="1"/>
          <p:nvPr/>
        </p:nvSpPr>
        <p:spPr>
          <a:xfrm>
            <a:off x="3727649" y="5647855"/>
            <a:ext cx="519694" cy="1015663"/>
          </a:xfrm>
          <a:prstGeom prst="rect">
            <a:avLst/>
          </a:prstGeom>
        </p:spPr>
        <p:txBody>
          <a:bodyPr wrap="none">
            <a:spAutoFit/>
          </a:bodyPr>
          <a:lstStyle>
            <a:defPPr>
              <a:defRPr lang="en-US"/>
            </a:defPPr>
            <a:lvl1pPr>
              <a:defRPr sz="6000" b="1">
                <a:solidFill>
                  <a:srgbClr val="17ADBB"/>
                </a:solidFill>
              </a:defRPr>
            </a:lvl1pPr>
          </a:lstStyle>
          <a:p>
            <a:r>
              <a:rPr lang="en-GB">
                <a:solidFill>
                  <a:srgbClr val="4F8B74"/>
                </a:solidFill>
              </a:rPr>
              <a:t>”</a:t>
            </a:r>
          </a:p>
        </p:txBody>
      </p:sp>
      <p:sp>
        <p:nvSpPr>
          <p:cNvPr id="17" name="TextBox 16">
            <a:extLst>
              <a:ext uri="{FF2B5EF4-FFF2-40B4-BE49-F238E27FC236}">
                <a16:creationId xmlns:a16="http://schemas.microsoft.com/office/drawing/2014/main" id="{40905F2C-8109-5442-428B-E10F45234101}"/>
              </a:ext>
            </a:extLst>
          </p:cNvPr>
          <p:cNvSpPr txBox="1"/>
          <p:nvPr/>
        </p:nvSpPr>
        <p:spPr>
          <a:xfrm>
            <a:off x="271319" y="1708528"/>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Students often highlight gaps with </a:t>
            </a:r>
            <a:r>
              <a:rPr lang="en-US" sz="1400" b="1" dirty="0">
                <a:solidFill>
                  <a:schemeClr val="accent5"/>
                </a:solidFill>
                <a:latin typeface="Arial Rounded MT Bold"/>
                <a:cs typeface="Arial Rounded MT Bold"/>
              </a:rPr>
              <a:t>confidence levels </a:t>
            </a:r>
            <a:r>
              <a:rPr lang="en-US" sz="1400" dirty="0">
                <a:solidFill>
                  <a:srgbClr val="77C4E5"/>
                </a:solidFill>
                <a:latin typeface="Arial Rounded MT Bold"/>
                <a:cs typeface="Arial Rounded MT Bold"/>
              </a:rPr>
              <a:t>and </a:t>
            </a:r>
            <a:r>
              <a:rPr lang="en-US" sz="1400" b="1" dirty="0">
                <a:solidFill>
                  <a:schemeClr val="accent5"/>
                </a:solidFill>
                <a:latin typeface="Arial Rounded MT Bold"/>
                <a:cs typeface="Arial Rounded MT Bold"/>
              </a:rPr>
              <a:t>having the necessary skill set to adequately prepare for exams. </a:t>
            </a:r>
          </a:p>
        </p:txBody>
      </p:sp>
      <p:sp>
        <p:nvSpPr>
          <p:cNvPr id="3" name="Footer Placeholder 1">
            <a:extLst>
              <a:ext uri="{FF2B5EF4-FFF2-40B4-BE49-F238E27FC236}">
                <a16:creationId xmlns:a16="http://schemas.microsoft.com/office/drawing/2014/main" id="{CFAAD23A-97FF-B747-5918-3D2D83964F6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Rectangle 1">
            <a:extLst>
              <a:ext uri="{FF2B5EF4-FFF2-40B4-BE49-F238E27FC236}">
                <a16:creationId xmlns:a16="http://schemas.microsoft.com/office/drawing/2014/main" id="{B7F3656F-03B7-4FBB-06BB-8B7AE0C3B6D6}"/>
              </a:ext>
            </a:extLst>
          </p:cNvPr>
          <p:cNvSpPr/>
          <p:nvPr/>
        </p:nvSpPr>
        <p:spPr>
          <a:xfrm>
            <a:off x="271319" y="3379345"/>
            <a:ext cx="3555082" cy="484826"/>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Insufficient help to overcome challenges/build confidence: student who consistently meets targets</a:t>
            </a:r>
          </a:p>
        </p:txBody>
      </p:sp>
      <p:sp>
        <p:nvSpPr>
          <p:cNvPr id="4" name="Rectangle 3">
            <a:extLst>
              <a:ext uri="{FF2B5EF4-FFF2-40B4-BE49-F238E27FC236}">
                <a16:creationId xmlns:a16="http://schemas.microsoft.com/office/drawing/2014/main" id="{AFEAF15B-E6DC-3EFC-7C6D-7412896A9909}"/>
              </a:ext>
            </a:extLst>
          </p:cNvPr>
          <p:cNvSpPr/>
          <p:nvPr/>
        </p:nvSpPr>
        <p:spPr>
          <a:xfrm>
            <a:off x="4610906" y="3354704"/>
            <a:ext cx="3589482" cy="484826"/>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Help required with revision: student who tends to exceed targets</a:t>
            </a:r>
          </a:p>
        </p:txBody>
      </p:sp>
      <p:sp>
        <p:nvSpPr>
          <p:cNvPr id="5" name="TextBox 4">
            <a:extLst>
              <a:ext uri="{FF2B5EF4-FFF2-40B4-BE49-F238E27FC236}">
                <a16:creationId xmlns:a16="http://schemas.microsoft.com/office/drawing/2014/main" id="{22C981F9-6CC7-DB78-9D91-718F92571AE4}"/>
              </a:ext>
            </a:extLst>
          </p:cNvPr>
          <p:cNvSpPr txBox="1"/>
          <p:nvPr/>
        </p:nvSpPr>
        <p:spPr>
          <a:xfrm>
            <a:off x="271318" y="2371034"/>
            <a:ext cx="8038973" cy="1200329"/>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200" dirty="0">
                <a:cs typeface="Arial Rounded MT Bold"/>
              </a:rPr>
              <a:t>These issues are highlighted by yr 11 students, but they feel the ‘gaps’ stretch back to earlier years.</a:t>
            </a:r>
          </a:p>
          <a:p>
            <a:pPr marL="171450" indent="-171450">
              <a:lnSpc>
                <a:spcPct val="150000"/>
              </a:lnSpc>
              <a:buFont typeface="Arial" panose="020B0604020202020204" pitchFamily="34" charset="0"/>
              <a:buChar char="•"/>
            </a:pPr>
            <a:r>
              <a:rPr lang="en-US" sz="1200" dirty="0">
                <a:cs typeface="Arial Rounded MT Bold"/>
              </a:rPr>
              <a:t>Students who report these issues are </a:t>
            </a:r>
            <a:r>
              <a:rPr lang="en-US" sz="1200" b="1" dirty="0">
                <a:cs typeface="Arial Rounded MT Bold"/>
              </a:rPr>
              <a:t>meeting/exceeding targets </a:t>
            </a:r>
            <a:r>
              <a:rPr lang="en-US" sz="1200" dirty="0">
                <a:cs typeface="Arial Rounded MT Bold"/>
              </a:rPr>
              <a:t>– important to recognise that this attainment level also has support needs (see specific section)</a:t>
            </a:r>
          </a:p>
          <a:p>
            <a:endParaRPr lang="en-GB" dirty="0"/>
          </a:p>
        </p:txBody>
      </p:sp>
    </p:spTree>
    <p:extLst>
      <p:ext uri="{BB962C8B-B14F-4D97-AF65-F5344CB8AC3E}">
        <p14:creationId xmlns:p14="http://schemas.microsoft.com/office/powerpoint/2010/main" val="676228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102408" y="1739087"/>
            <a:ext cx="7856681" cy="307777"/>
          </a:xfrm>
          <a:prstGeom prst="rect">
            <a:avLst/>
          </a:prstGeom>
          <a:noFill/>
        </p:spPr>
        <p:txBody>
          <a:bodyPr wrap="square" rtlCol="0">
            <a:spAutoFit/>
          </a:bodyPr>
          <a:lstStyle/>
          <a:p>
            <a:r>
              <a:rPr lang="en-US" sz="1400">
                <a:solidFill>
                  <a:srgbClr val="77C4E5"/>
                </a:solidFill>
                <a:latin typeface="Arial Rounded MT Bold"/>
                <a:cs typeface="Arial Rounded MT Bold"/>
              </a:rPr>
              <a:t>Overall, students express a good level of confidence in their current performance</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Current Performance: Concerns are more evident in later school years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2000"/>
            <a:extLst>
              <a:ext uri="{28A0092B-C50C-407E-A947-70E740481C1C}">
                <a14:useLocalDpi xmlns:a14="http://schemas.microsoft.com/office/drawing/2010/main"/>
              </a:ext>
            </a:extLst>
          </a:blip>
          <a:srcRect/>
          <a:stretch/>
        </p:blipFill>
        <p:spPr>
          <a:xfrm>
            <a:off x="8626734" y="1554163"/>
            <a:ext cx="3562091" cy="5065712"/>
          </a:xfrm>
        </p:spPr>
      </p:pic>
      <p:sp>
        <p:nvSpPr>
          <p:cNvPr id="3" name="TextBox 2">
            <a:extLst>
              <a:ext uri="{FF2B5EF4-FFF2-40B4-BE49-F238E27FC236}">
                <a16:creationId xmlns:a16="http://schemas.microsoft.com/office/drawing/2014/main" id="{2C480614-89E4-916C-AB5A-22650B79E7B2}"/>
              </a:ext>
            </a:extLst>
          </p:cNvPr>
          <p:cNvSpPr txBox="1"/>
          <p:nvPr/>
        </p:nvSpPr>
        <p:spPr>
          <a:xfrm>
            <a:off x="102038" y="4458571"/>
            <a:ext cx="2204556" cy="1938992"/>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Arial" panose="020B0604020202020204" pitchFamily="34" charset="0"/>
              </a:rPr>
              <a:t>	I'm doing really well, my form tutor has been really helpful, helping us out with anything I need, Like she’ll let us do homework whenever we need and she like reminds us when we need to do it, it's just, it's been really helpful.</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 (Female,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1848515-8B97-10AF-2163-87E2C7FEBD1F}"/>
              </a:ext>
            </a:extLst>
          </p:cNvPr>
          <p:cNvSpPr txBox="1"/>
          <p:nvPr/>
        </p:nvSpPr>
        <p:spPr>
          <a:xfrm>
            <a:off x="6956669" y="4483901"/>
            <a:ext cx="1531262" cy="2123658"/>
          </a:xfrm>
          <a:prstGeom prst="rect">
            <a:avLst/>
          </a:prstGeom>
          <a:noFill/>
        </p:spPr>
        <p:txBody>
          <a:bodyPr wrap="square">
            <a:spAutoFit/>
          </a:bodyPr>
          <a:lstStyle/>
          <a:p>
            <a:r>
              <a:rPr lang="en-GB" sz="1100" i="1" dirty="0"/>
              <a:t>I was worried about my sciences but I'm seeking support [so] I think that it's most likely to come out with all the right grades. Knowing there was someone I could  go to was pretty helpful.</a:t>
            </a:r>
          </a:p>
          <a:p>
            <a:r>
              <a:rPr lang="en-GB" sz="1100" i="1" dirty="0"/>
              <a:t> </a:t>
            </a:r>
          </a:p>
          <a:p>
            <a:r>
              <a:rPr lang="en-GB" sz="1100" i="1" dirty="0"/>
              <a:t>(Female, Yr 11, Carlisle &amp; Eden)</a:t>
            </a:r>
          </a:p>
        </p:txBody>
      </p:sp>
      <p:sp>
        <p:nvSpPr>
          <p:cNvPr id="9" name="TextBox 8">
            <a:extLst>
              <a:ext uri="{FF2B5EF4-FFF2-40B4-BE49-F238E27FC236}">
                <a16:creationId xmlns:a16="http://schemas.microsoft.com/office/drawing/2014/main" id="{64D8DB7E-3C60-76D6-452D-492B54660F40}"/>
              </a:ext>
            </a:extLst>
          </p:cNvPr>
          <p:cNvSpPr txBox="1"/>
          <p:nvPr/>
        </p:nvSpPr>
        <p:spPr>
          <a:xfrm>
            <a:off x="2675128" y="4488803"/>
            <a:ext cx="1785913" cy="1954381"/>
          </a:xfrm>
          <a:prstGeom prst="rect">
            <a:avLst/>
          </a:prstGeom>
          <a:noFill/>
        </p:spPr>
        <p:txBody>
          <a:bodyPr wrap="square">
            <a:spAutoFit/>
          </a:bodyPr>
          <a:lstStyle/>
          <a:p>
            <a:r>
              <a:rPr lang="en-GB" sz="1100" i="1" dirty="0">
                <a:ea typeface="Times New Roman" panose="02020603050405020304" pitchFamily="18" charset="0"/>
              </a:rPr>
              <a:t>M</a:t>
            </a:r>
            <a:r>
              <a:rPr lang="en-GB" sz="1100" i="1" dirty="0">
                <a:effectLst/>
                <a:ea typeface="Times New Roman" panose="02020603050405020304" pitchFamily="18" charset="0"/>
              </a:rPr>
              <a:t>y grades are quite good like I'm in all the top sets and that and, you know, if you're struggling you can tell the teacher and they’ll find different ways to like help you and stuff, so yea it’s going alright.</a:t>
            </a:r>
          </a:p>
          <a:p>
            <a:endParaRPr lang="en-GB" sz="1100" i="1" dirty="0"/>
          </a:p>
          <a:p>
            <a:r>
              <a:rPr lang="en-GB" sz="1100" i="1" dirty="0"/>
              <a:t>(Female, Yr 9, Carlisle &amp; Eden)</a:t>
            </a:r>
          </a:p>
        </p:txBody>
      </p:sp>
      <p:sp>
        <p:nvSpPr>
          <p:cNvPr id="11" name="TextBox 10">
            <a:extLst>
              <a:ext uri="{FF2B5EF4-FFF2-40B4-BE49-F238E27FC236}">
                <a16:creationId xmlns:a16="http://schemas.microsoft.com/office/drawing/2014/main" id="{782550E5-E43B-E77B-BC50-15FED12D68CD}"/>
              </a:ext>
            </a:extLst>
          </p:cNvPr>
          <p:cNvSpPr txBox="1"/>
          <p:nvPr/>
        </p:nvSpPr>
        <p:spPr>
          <a:xfrm>
            <a:off x="229312" y="2241912"/>
            <a:ext cx="7867153" cy="1897955"/>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Students, particularly in year 9, report feeling confident about their current performance</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More concerns are evident by year 10/11, particularly in terms of core subjects (Maths/Science)</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That said, many feel they are working hard to attain required grades/ make amends for poor academic focus in younger years.</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As students move through the years they begin to take more responsibility for their performance and increasingly appreciate the important of self-study/homework in order to fully understand topics.</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There are many reports of interventions being available in year 11 to improve subject performance.</a:t>
            </a:r>
          </a:p>
        </p:txBody>
      </p:sp>
      <p:sp>
        <p:nvSpPr>
          <p:cNvPr id="14" name="Rectangle 13">
            <a:extLst>
              <a:ext uri="{FF2B5EF4-FFF2-40B4-BE49-F238E27FC236}">
                <a16:creationId xmlns:a16="http://schemas.microsoft.com/office/drawing/2014/main" id="{9D58F171-B134-E755-6483-7DCFCBD6A9C2}"/>
              </a:ext>
            </a:extLst>
          </p:cNvPr>
          <p:cNvSpPr/>
          <p:nvPr/>
        </p:nvSpPr>
        <p:spPr>
          <a:xfrm>
            <a:off x="6643619" y="4400925"/>
            <a:ext cx="407484" cy="707886"/>
          </a:xfrm>
          <a:prstGeom prst="rect">
            <a:avLst/>
          </a:prstGeom>
        </p:spPr>
        <p:txBody>
          <a:bodyPr wrap="none">
            <a:spAutoFit/>
          </a:bodyPr>
          <a:lstStyle/>
          <a:p>
            <a:r>
              <a:rPr lang="en-GB" sz="4000" b="1">
                <a:solidFill>
                  <a:srgbClr val="4F8B74"/>
                </a:solidFill>
              </a:rPr>
              <a:t>“</a:t>
            </a:r>
          </a:p>
        </p:txBody>
      </p:sp>
      <p:sp>
        <p:nvSpPr>
          <p:cNvPr id="15" name="TextBox 14">
            <a:extLst>
              <a:ext uri="{FF2B5EF4-FFF2-40B4-BE49-F238E27FC236}">
                <a16:creationId xmlns:a16="http://schemas.microsoft.com/office/drawing/2014/main" id="{4BCA6FFE-E399-B91F-7D11-8C9F79679569}"/>
              </a:ext>
            </a:extLst>
          </p:cNvPr>
          <p:cNvSpPr txBox="1"/>
          <p:nvPr/>
        </p:nvSpPr>
        <p:spPr>
          <a:xfrm>
            <a:off x="8219250" y="5738382"/>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Rectangle 15">
            <a:extLst>
              <a:ext uri="{FF2B5EF4-FFF2-40B4-BE49-F238E27FC236}">
                <a16:creationId xmlns:a16="http://schemas.microsoft.com/office/drawing/2014/main" id="{32B28D44-6D1C-BEBD-C28A-531BCFC9EFA4}"/>
              </a:ext>
            </a:extLst>
          </p:cNvPr>
          <p:cNvSpPr/>
          <p:nvPr/>
        </p:nvSpPr>
        <p:spPr>
          <a:xfrm>
            <a:off x="2366377" y="4400925"/>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EBF17ADD-4179-8A95-E084-E6CAB2483BF4}"/>
              </a:ext>
            </a:extLst>
          </p:cNvPr>
          <p:cNvSpPr txBox="1"/>
          <p:nvPr/>
        </p:nvSpPr>
        <p:spPr>
          <a:xfrm>
            <a:off x="4030749" y="5646794"/>
            <a:ext cx="407484"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Rectangle 17">
            <a:extLst>
              <a:ext uri="{FF2B5EF4-FFF2-40B4-BE49-F238E27FC236}">
                <a16:creationId xmlns:a16="http://schemas.microsoft.com/office/drawing/2014/main" id="{CCA20F09-0F01-9C0F-04AB-51880DE6AAFC}"/>
              </a:ext>
            </a:extLst>
          </p:cNvPr>
          <p:cNvSpPr/>
          <p:nvPr/>
        </p:nvSpPr>
        <p:spPr>
          <a:xfrm>
            <a:off x="229312" y="4383701"/>
            <a:ext cx="407484" cy="707886"/>
          </a:xfrm>
          <a:prstGeom prst="rect">
            <a:avLst/>
          </a:prstGeom>
        </p:spPr>
        <p:txBody>
          <a:bodyPr wrap="none">
            <a:spAutoFit/>
          </a:bodyPr>
          <a:lstStyle/>
          <a:p>
            <a:r>
              <a:rPr lang="en-GB" sz="4000" b="1">
                <a:solidFill>
                  <a:srgbClr val="4F8B74"/>
                </a:solidFill>
              </a:rPr>
              <a:t>“</a:t>
            </a:r>
          </a:p>
        </p:txBody>
      </p:sp>
      <p:sp>
        <p:nvSpPr>
          <p:cNvPr id="19" name="TextBox 18">
            <a:extLst>
              <a:ext uri="{FF2B5EF4-FFF2-40B4-BE49-F238E27FC236}">
                <a16:creationId xmlns:a16="http://schemas.microsoft.com/office/drawing/2014/main" id="{BE62D225-D1A4-7679-7EAD-C484D4B99E2A}"/>
              </a:ext>
            </a:extLst>
          </p:cNvPr>
          <p:cNvSpPr txBox="1"/>
          <p:nvPr/>
        </p:nvSpPr>
        <p:spPr>
          <a:xfrm>
            <a:off x="2008418" y="574884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5" name="Rectangle 4">
            <a:extLst>
              <a:ext uri="{FF2B5EF4-FFF2-40B4-BE49-F238E27FC236}">
                <a16:creationId xmlns:a16="http://schemas.microsoft.com/office/drawing/2014/main" id="{60B3E30C-C476-91D0-A99C-9DE0C9089107}"/>
              </a:ext>
            </a:extLst>
          </p:cNvPr>
          <p:cNvSpPr/>
          <p:nvPr/>
        </p:nvSpPr>
        <p:spPr>
          <a:xfrm>
            <a:off x="4689700" y="4429446"/>
            <a:ext cx="519694" cy="707886"/>
          </a:xfrm>
          <a:prstGeom prst="rect">
            <a:avLst/>
          </a:prstGeom>
        </p:spPr>
        <p:txBody>
          <a:bodyPr wrap="square">
            <a:spAutoFit/>
          </a:bodyPr>
          <a:lstStyle/>
          <a:p>
            <a:r>
              <a:rPr lang="en-GB" sz="4000" b="1">
                <a:solidFill>
                  <a:srgbClr val="4F8B74"/>
                </a:solidFill>
              </a:rPr>
              <a:t>“</a:t>
            </a:r>
          </a:p>
        </p:txBody>
      </p:sp>
      <p:sp>
        <p:nvSpPr>
          <p:cNvPr id="7" name="TextBox 6">
            <a:extLst>
              <a:ext uri="{FF2B5EF4-FFF2-40B4-BE49-F238E27FC236}">
                <a16:creationId xmlns:a16="http://schemas.microsoft.com/office/drawing/2014/main" id="{867FF4F8-AC59-D4BE-377A-621A6D8E816E}"/>
              </a:ext>
            </a:extLst>
          </p:cNvPr>
          <p:cNvSpPr txBox="1"/>
          <p:nvPr/>
        </p:nvSpPr>
        <p:spPr>
          <a:xfrm>
            <a:off x="6135718" y="507188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8" name="TextBox 7">
            <a:extLst>
              <a:ext uri="{FF2B5EF4-FFF2-40B4-BE49-F238E27FC236}">
                <a16:creationId xmlns:a16="http://schemas.microsoft.com/office/drawing/2014/main" id="{B235D151-99BC-C46A-E686-3A332BEF5D0A}"/>
              </a:ext>
            </a:extLst>
          </p:cNvPr>
          <p:cNvSpPr txBox="1"/>
          <p:nvPr/>
        </p:nvSpPr>
        <p:spPr>
          <a:xfrm>
            <a:off x="4965233" y="4502957"/>
            <a:ext cx="1309852" cy="1446550"/>
          </a:xfrm>
          <a:prstGeom prst="rect">
            <a:avLst/>
          </a:prstGeom>
          <a:noFill/>
        </p:spPr>
        <p:txBody>
          <a:bodyPr wrap="square">
            <a:spAutoFit/>
          </a:bodyPr>
          <a:lstStyle/>
          <a:p>
            <a:r>
              <a:rPr lang="en-GB" sz="1100" i="1">
                <a:ea typeface="Times New Roman" panose="02020603050405020304" pitchFamily="18" charset="0"/>
              </a:rPr>
              <a:t>For me, it’s science, it’s the teacher and also just so much crammed into one subject.</a:t>
            </a:r>
          </a:p>
          <a:p>
            <a:endParaRPr lang="en-GB" sz="1100" i="1"/>
          </a:p>
          <a:p>
            <a:pPr algn="r"/>
            <a:r>
              <a:rPr lang="en-GB" sz="1100" i="1"/>
              <a:t>(Male, Yr11, Carlisle &amp; Eden)</a:t>
            </a:r>
          </a:p>
        </p:txBody>
      </p:sp>
      <p:sp>
        <p:nvSpPr>
          <p:cNvPr id="20" name="Footer Placeholder 1">
            <a:extLst>
              <a:ext uri="{FF2B5EF4-FFF2-40B4-BE49-F238E27FC236}">
                <a16:creationId xmlns:a16="http://schemas.microsoft.com/office/drawing/2014/main" id="{6121D8F6-9057-F460-A254-D9E5C7750D9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104153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89218" y="1653316"/>
            <a:ext cx="7856681" cy="307777"/>
          </a:xfrm>
          <a:prstGeom prst="rect">
            <a:avLst/>
          </a:prstGeom>
          <a:noFill/>
        </p:spPr>
        <p:txBody>
          <a:bodyPr wrap="square" rtlCol="0">
            <a:spAutoFit/>
          </a:bodyPr>
          <a:lstStyle/>
          <a:p>
            <a:r>
              <a:rPr lang="en-US" sz="1400" dirty="0">
                <a:solidFill>
                  <a:srgbClr val="77C4E5"/>
                </a:solidFill>
                <a:latin typeface="Arial Rounded MT Bold"/>
                <a:cs typeface="Arial Rounded MT Bold"/>
              </a:rPr>
              <a:t>It is apparent that performing well becomes more challenging in year 11.</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Current Performance: Specifics (1)</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72000"/>
            <a:extLst>
              <a:ext uri="{28A0092B-C50C-407E-A947-70E740481C1C}">
                <a14:useLocalDpi xmlns:a14="http://schemas.microsoft.com/office/drawing/2010/main"/>
              </a:ext>
            </a:extLst>
          </a:blip>
          <a:srcRect/>
          <a:stretch/>
        </p:blipFill>
        <p:spPr>
          <a:xfrm>
            <a:off x="8363030" y="1576812"/>
            <a:ext cx="3825795" cy="5024107"/>
          </a:xfrm>
        </p:spPr>
      </p:pic>
      <p:sp>
        <p:nvSpPr>
          <p:cNvPr id="5" name="Rectangle 4">
            <a:extLst>
              <a:ext uri="{FF2B5EF4-FFF2-40B4-BE49-F238E27FC236}">
                <a16:creationId xmlns:a16="http://schemas.microsoft.com/office/drawing/2014/main" id="{8676381D-19A5-D419-04D9-C0A3252461B0}"/>
              </a:ext>
            </a:extLst>
          </p:cNvPr>
          <p:cNvSpPr/>
          <p:nvPr/>
        </p:nvSpPr>
        <p:spPr>
          <a:xfrm>
            <a:off x="4575976" y="2820514"/>
            <a:ext cx="3402322" cy="346918"/>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Perceptions of current performance</a:t>
            </a:r>
          </a:p>
        </p:txBody>
      </p:sp>
      <p:sp>
        <p:nvSpPr>
          <p:cNvPr id="6" name="Rectangle 5">
            <a:extLst>
              <a:ext uri="{FF2B5EF4-FFF2-40B4-BE49-F238E27FC236}">
                <a16:creationId xmlns:a16="http://schemas.microsoft.com/office/drawing/2014/main" id="{ED435892-6F86-035C-AEEA-D12C20B19271}"/>
              </a:ext>
            </a:extLst>
          </p:cNvPr>
          <p:cNvSpPr/>
          <p:nvPr/>
        </p:nvSpPr>
        <p:spPr>
          <a:xfrm>
            <a:off x="131829" y="2824254"/>
            <a:ext cx="3784971" cy="326681"/>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Understanding of ‘attainment’</a:t>
            </a:r>
          </a:p>
        </p:txBody>
      </p:sp>
      <p:sp>
        <p:nvSpPr>
          <p:cNvPr id="9" name="TextBox 8">
            <a:extLst>
              <a:ext uri="{FF2B5EF4-FFF2-40B4-BE49-F238E27FC236}">
                <a16:creationId xmlns:a16="http://schemas.microsoft.com/office/drawing/2014/main" id="{654EBC71-B6E6-C0E7-13EF-0AA4937DB28F}"/>
              </a:ext>
            </a:extLst>
          </p:cNvPr>
          <p:cNvSpPr txBox="1"/>
          <p:nvPr/>
        </p:nvSpPr>
        <p:spPr>
          <a:xfrm>
            <a:off x="236133" y="3436923"/>
            <a:ext cx="3706440" cy="261610"/>
          </a:xfrm>
          <a:prstGeom prst="rect">
            <a:avLst/>
          </a:prstGeom>
          <a:noFill/>
        </p:spPr>
        <p:txBody>
          <a:bodyPr wrap="square" rtlCol="0">
            <a:spAutoFit/>
          </a:bodyPr>
          <a:lstStyle/>
          <a:p>
            <a:pPr marL="171450" indent="-171450">
              <a:buFont typeface="Arial" panose="020B0604020202020204" pitchFamily="34" charset="0"/>
              <a:buChar char="•"/>
            </a:pPr>
            <a:r>
              <a:rPr lang="en-GB" sz="1100" dirty="0"/>
              <a:t>Many students have no understanding of term.</a:t>
            </a:r>
          </a:p>
        </p:txBody>
      </p:sp>
      <p:sp>
        <p:nvSpPr>
          <p:cNvPr id="14" name="TextBox 13">
            <a:extLst>
              <a:ext uri="{FF2B5EF4-FFF2-40B4-BE49-F238E27FC236}">
                <a16:creationId xmlns:a16="http://schemas.microsoft.com/office/drawing/2014/main" id="{E9F80DE4-5A9A-6207-F5FB-252D1EC24F0F}"/>
              </a:ext>
            </a:extLst>
          </p:cNvPr>
          <p:cNvSpPr txBox="1"/>
          <p:nvPr/>
        </p:nvSpPr>
        <p:spPr>
          <a:xfrm>
            <a:off x="4367752" y="3228550"/>
            <a:ext cx="3826193" cy="285918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GB" sz="1100" dirty="0"/>
              <a:t>Yr 9: all comfortable with current performance.</a:t>
            </a:r>
          </a:p>
          <a:p>
            <a:pPr marL="171450" indent="-171450">
              <a:lnSpc>
                <a:spcPct val="150000"/>
              </a:lnSpc>
              <a:buFont typeface="Arial" panose="020B0604020202020204" pitchFamily="34" charset="0"/>
              <a:buChar char="•"/>
            </a:pPr>
            <a:r>
              <a:rPr lang="en-GB" sz="1100" dirty="0"/>
              <a:t>Yr 10: most are comfortable with current performance</a:t>
            </a:r>
          </a:p>
          <a:p>
            <a:pPr marL="171450" indent="-171450">
              <a:lnSpc>
                <a:spcPct val="150000"/>
              </a:lnSpc>
              <a:buFont typeface="Arial" panose="020B0604020202020204" pitchFamily="34" charset="0"/>
              <a:buChar char="•"/>
            </a:pPr>
            <a:r>
              <a:rPr lang="en-GB" sz="1100" dirty="0"/>
              <a:t>Yr 11: some feel they are catching up in general or struggling in core subjects (‘requires extra help’ attainment level)</a:t>
            </a:r>
          </a:p>
          <a:p>
            <a:pPr marL="171450" indent="-171450">
              <a:lnSpc>
                <a:spcPct val="150000"/>
              </a:lnSpc>
              <a:buFont typeface="Arial" panose="020B0604020202020204" pitchFamily="34" charset="0"/>
              <a:buChar char="•"/>
            </a:pPr>
            <a:r>
              <a:rPr lang="en-GB" sz="1100" dirty="0"/>
              <a:t>‘Tends to exceed targets’ Yr 11 still require help with performance : </a:t>
            </a:r>
          </a:p>
          <a:p>
            <a:pPr marL="628650" lvl="1" indent="-171450">
              <a:lnSpc>
                <a:spcPct val="150000"/>
              </a:lnSpc>
              <a:buFont typeface="Arial" panose="020B0604020202020204" pitchFamily="34" charset="0"/>
              <a:buChar char="•"/>
            </a:pPr>
            <a:r>
              <a:rPr lang="en-GB" sz="1100" dirty="0"/>
              <a:t>Female x 1 at this attainment level report needing to ‘work for it’ </a:t>
            </a:r>
          </a:p>
          <a:p>
            <a:pPr marL="628650" lvl="1" indent="-171450">
              <a:lnSpc>
                <a:spcPct val="150000"/>
              </a:lnSpc>
              <a:buFont typeface="Arial" panose="020B0604020202020204" pitchFamily="34" charset="0"/>
              <a:buChar char="•"/>
            </a:pPr>
            <a:r>
              <a:rPr lang="en-GB" sz="1100" dirty="0"/>
              <a:t>Female at this level reports anxiety  = missing lessons</a:t>
            </a:r>
          </a:p>
          <a:p>
            <a:pPr marL="171450" indent="-171450">
              <a:lnSpc>
                <a:spcPct val="150000"/>
              </a:lnSpc>
              <a:buFont typeface="Arial" panose="020B0604020202020204" pitchFamily="34" charset="0"/>
              <a:buChar char="•"/>
            </a:pPr>
            <a:r>
              <a:rPr lang="en-GB" sz="1100" dirty="0"/>
              <a:t>Indication at male at ‘exceeds target’ is more confident regarding performance than females</a:t>
            </a:r>
          </a:p>
        </p:txBody>
      </p:sp>
      <p:sp>
        <p:nvSpPr>
          <p:cNvPr id="18" name="TextBox 17">
            <a:extLst>
              <a:ext uri="{FF2B5EF4-FFF2-40B4-BE49-F238E27FC236}">
                <a16:creationId xmlns:a16="http://schemas.microsoft.com/office/drawing/2014/main" id="{C270598D-C665-25EF-1F2F-293560C2169F}"/>
              </a:ext>
            </a:extLst>
          </p:cNvPr>
          <p:cNvSpPr txBox="1"/>
          <p:nvPr/>
        </p:nvSpPr>
        <p:spPr>
          <a:xfrm>
            <a:off x="-856922" y="5734237"/>
            <a:ext cx="5495597" cy="276999"/>
          </a:xfrm>
          <a:prstGeom prst="rect">
            <a:avLst/>
          </a:prstGeom>
          <a:noFill/>
        </p:spPr>
        <p:txBody>
          <a:bodyPr wrap="square">
            <a:spAutoFit/>
          </a:bodyPr>
          <a:lstStyle/>
          <a:p>
            <a:pPr algn="ctr"/>
            <a:r>
              <a:rPr lang="en-US" sz="1200" b="1" i="1" dirty="0">
                <a:solidFill>
                  <a:schemeClr val="tx2"/>
                </a:solidFill>
                <a:cs typeface="Arial Rounded MT Bold"/>
              </a:rPr>
              <a:t>Take care with using ‘attainment’ terminology</a:t>
            </a:r>
            <a:endParaRPr lang="en-GB" sz="1200" b="1" i="1" dirty="0">
              <a:solidFill>
                <a:schemeClr val="tx2"/>
              </a:solidFill>
            </a:endParaRPr>
          </a:p>
        </p:txBody>
      </p:sp>
      <p:sp>
        <p:nvSpPr>
          <p:cNvPr id="26" name="Footer Placeholder 1">
            <a:extLst>
              <a:ext uri="{FF2B5EF4-FFF2-40B4-BE49-F238E27FC236}">
                <a16:creationId xmlns:a16="http://schemas.microsoft.com/office/drawing/2014/main" id="{0E9217B8-4E8D-3F8D-EBD7-EC9C8CA85100}"/>
              </a:ext>
            </a:extLst>
          </p:cNvPr>
          <p:cNvSpPr>
            <a:spLocks noGrp="1"/>
          </p:cNvSpPr>
          <p:nvPr>
            <p:ph type="ftr" sz="quarter" idx="11"/>
          </p:nvPr>
        </p:nvSpPr>
        <p:spPr>
          <a:xfrm>
            <a:off x="70013" y="6687151"/>
            <a:ext cx="3860800" cy="151999"/>
          </a:xfrm>
        </p:spPr>
        <p:txBody>
          <a:bodyPr/>
          <a:lstStyle/>
          <a:p>
            <a:r>
              <a:rPr lang="en-US" dirty="0"/>
              <a:t>Cosmos| Hello Future Co-Creation| December 2022</a:t>
            </a:r>
          </a:p>
        </p:txBody>
      </p:sp>
      <p:grpSp>
        <p:nvGrpSpPr>
          <p:cNvPr id="27" name="Group 26">
            <a:extLst>
              <a:ext uri="{FF2B5EF4-FFF2-40B4-BE49-F238E27FC236}">
                <a16:creationId xmlns:a16="http://schemas.microsoft.com/office/drawing/2014/main" id="{8C94BFAE-0F81-68A3-F600-6B3F7D899EF6}"/>
              </a:ext>
            </a:extLst>
          </p:cNvPr>
          <p:cNvGrpSpPr/>
          <p:nvPr/>
        </p:nvGrpSpPr>
        <p:grpSpPr>
          <a:xfrm>
            <a:off x="1669208" y="2049182"/>
            <a:ext cx="710214" cy="710214"/>
            <a:chOff x="10393899" y="2803893"/>
            <a:chExt cx="710214" cy="710214"/>
          </a:xfrm>
        </p:grpSpPr>
        <p:sp>
          <p:nvSpPr>
            <p:cNvPr id="28" name="Oval 27">
              <a:extLst>
                <a:ext uri="{FF2B5EF4-FFF2-40B4-BE49-F238E27FC236}">
                  <a16:creationId xmlns:a16="http://schemas.microsoft.com/office/drawing/2014/main" id="{78796FBF-C225-61E1-75DA-CAFC40E93E78}"/>
                </a:ext>
              </a:extLst>
            </p:cNvPr>
            <p:cNvSpPr/>
            <p:nvPr/>
          </p:nvSpPr>
          <p:spPr>
            <a:xfrm>
              <a:off x="10393899" y="2803893"/>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9002D1F5-E86B-62D1-A785-247D08F3BC9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0479006" y="2889000"/>
              <a:ext cx="540000" cy="540000"/>
            </a:xfrm>
            <a:prstGeom prst="rect">
              <a:avLst/>
            </a:prstGeom>
          </p:spPr>
        </p:pic>
      </p:grpSp>
      <p:grpSp>
        <p:nvGrpSpPr>
          <p:cNvPr id="30" name="Group 29">
            <a:extLst>
              <a:ext uri="{FF2B5EF4-FFF2-40B4-BE49-F238E27FC236}">
                <a16:creationId xmlns:a16="http://schemas.microsoft.com/office/drawing/2014/main" id="{906065BF-03F7-23F6-34F1-FBA455826B49}"/>
              </a:ext>
            </a:extLst>
          </p:cNvPr>
          <p:cNvGrpSpPr/>
          <p:nvPr/>
        </p:nvGrpSpPr>
        <p:grpSpPr>
          <a:xfrm>
            <a:off x="6115438" y="2049182"/>
            <a:ext cx="710214" cy="710214"/>
            <a:chOff x="787856" y="3636713"/>
            <a:chExt cx="710214" cy="710214"/>
          </a:xfrm>
        </p:grpSpPr>
        <p:sp>
          <p:nvSpPr>
            <p:cNvPr id="31" name="Oval 30">
              <a:extLst>
                <a:ext uri="{FF2B5EF4-FFF2-40B4-BE49-F238E27FC236}">
                  <a16:creationId xmlns:a16="http://schemas.microsoft.com/office/drawing/2014/main" id="{FB9BAF95-45BC-8C55-1CE2-9EBE589CC05C}"/>
                </a:ext>
              </a:extLst>
            </p:cNvPr>
            <p:cNvSpPr/>
            <p:nvPr/>
          </p:nvSpPr>
          <p:spPr>
            <a:xfrm>
              <a:off x="787856" y="3636713"/>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2" name="Picture 31">
              <a:extLst>
                <a:ext uri="{FF2B5EF4-FFF2-40B4-BE49-F238E27FC236}">
                  <a16:creationId xmlns:a16="http://schemas.microsoft.com/office/drawing/2014/main" id="{974790B2-3901-68A0-8C22-C0C024FF030B}"/>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913396" y="3759351"/>
              <a:ext cx="459133" cy="459133"/>
            </a:xfrm>
            <a:prstGeom prst="rect">
              <a:avLst/>
            </a:prstGeom>
          </p:spPr>
        </p:pic>
      </p:grpSp>
      <p:sp>
        <p:nvSpPr>
          <p:cNvPr id="2" name="TextBox 1">
            <a:extLst>
              <a:ext uri="{FF2B5EF4-FFF2-40B4-BE49-F238E27FC236}">
                <a16:creationId xmlns:a16="http://schemas.microsoft.com/office/drawing/2014/main" id="{604ADA68-EC4C-7980-50FB-0C1948930AEA}"/>
              </a:ext>
            </a:extLst>
          </p:cNvPr>
          <p:cNvSpPr txBox="1"/>
          <p:nvPr/>
        </p:nvSpPr>
        <p:spPr>
          <a:xfrm>
            <a:off x="2255971" y="4179720"/>
            <a:ext cx="1686603" cy="1077218"/>
          </a:xfrm>
          <a:prstGeom prst="rect">
            <a:avLst/>
          </a:prstGeom>
          <a:noFill/>
        </p:spPr>
        <p:txBody>
          <a:bodyPr wrap="square">
            <a:spAutoFit/>
          </a:bodyPr>
          <a:lstStyle/>
          <a:p>
            <a:pPr marL="457200" indent="-457200" algn="ctr">
              <a:spcAft>
                <a:spcPts val="1200"/>
              </a:spcAft>
            </a:pPr>
            <a:r>
              <a:rPr lang="en-GB" sz="1100" i="1" dirty="0">
                <a:effectLst/>
                <a:ea typeface="Times New Roman" panose="02020603050405020304" pitchFamily="18" charset="0"/>
                <a:cs typeface="Arial" panose="020B0604020202020204" pitchFamily="34" charset="0"/>
              </a:rPr>
              <a:t>D</a:t>
            </a:r>
            <a:r>
              <a:rPr lang="en-GB" sz="1100" i="1" dirty="0">
                <a:ea typeface="Times New Roman" panose="02020603050405020304" pitchFamily="18" charset="0"/>
                <a:cs typeface="Arial" panose="020B0604020202020204" pitchFamily="34" charset="0"/>
              </a:rPr>
              <a:t>oes it mean attendance?</a:t>
            </a:r>
            <a:endParaRPr lang="en-GB" sz="1100" i="1" dirty="0">
              <a:effectLst/>
              <a:ea typeface="Times New Roman" panose="02020603050405020304" pitchFamily="18" charset="0"/>
              <a:cs typeface="Times New Roman" panose="02020603050405020304" pitchFamily="18" charset="0"/>
            </a:endParaRPr>
          </a:p>
          <a:p>
            <a:pPr marL="457200" indent="-457200" algn="ctr">
              <a:spcAft>
                <a:spcPts val="1200"/>
              </a:spcAft>
            </a:pPr>
            <a:r>
              <a:rPr lang="en-GB" sz="1100" i="1" dirty="0">
                <a:effectLst/>
                <a:ea typeface="Times New Roman" panose="02020603050405020304" pitchFamily="18" charset="0"/>
              </a:rPr>
              <a:t>(</a:t>
            </a:r>
            <a:r>
              <a:rPr lang="en-GB" sz="1100" i="1" dirty="0">
                <a:ea typeface="Times New Roman" panose="02020603050405020304" pitchFamily="18" charset="0"/>
              </a:rPr>
              <a:t>M</a:t>
            </a:r>
            <a:r>
              <a:rPr lang="en-GB" sz="1100" i="1" dirty="0">
                <a:effectLst/>
                <a:ea typeface="Times New Roman" panose="02020603050405020304" pitchFamily="18" charset="0"/>
              </a:rPr>
              <a:t>ale, Yr. 11, Carlisle &amp; Eden)</a:t>
            </a:r>
            <a:endParaRPr lang="en-GB" sz="1100" i="1" dirty="0"/>
          </a:p>
          <a:p>
            <a:pPr marL="457200" indent="-457200" algn="ctr">
              <a:spcAft>
                <a:spcPts val="1200"/>
              </a:spcAft>
            </a:pPr>
            <a:endParaRPr lang="en-GB" sz="1100" i="1" dirty="0"/>
          </a:p>
        </p:txBody>
      </p:sp>
      <p:sp>
        <p:nvSpPr>
          <p:cNvPr id="3" name="TextBox 2">
            <a:extLst>
              <a:ext uri="{FF2B5EF4-FFF2-40B4-BE49-F238E27FC236}">
                <a16:creationId xmlns:a16="http://schemas.microsoft.com/office/drawing/2014/main" id="{24FDC893-04AE-CE98-584B-0F949684A2A5}"/>
              </a:ext>
            </a:extLst>
          </p:cNvPr>
          <p:cNvSpPr txBox="1"/>
          <p:nvPr/>
        </p:nvSpPr>
        <p:spPr>
          <a:xfrm>
            <a:off x="1674123" y="4495856"/>
            <a:ext cx="700385" cy="707886"/>
          </a:xfrm>
          <a:prstGeom prst="rect">
            <a:avLst/>
          </a:prstGeom>
        </p:spPr>
        <p:txBody>
          <a:bodyPr wrap="squar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17" name="Rectangle 16">
            <a:extLst>
              <a:ext uri="{FF2B5EF4-FFF2-40B4-BE49-F238E27FC236}">
                <a16:creationId xmlns:a16="http://schemas.microsoft.com/office/drawing/2014/main" id="{7C11F3B9-D759-9938-09EA-1E854423525A}"/>
              </a:ext>
            </a:extLst>
          </p:cNvPr>
          <p:cNvSpPr/>
          <p:nvPr/>
        </p:nvSpPr>
        <p:spPr>
          <a:xfrm>
            <a:off x="1990810" y="4072213"/>
            <a:ext cx="407484" cy="707886"/>
          </a:xfrm>
          <a:prstGeom prst="rect">
            <a:avLst/>
          </a:prstGeom>
        </p:spPr>
        <p:txBody>
          <a:bodyPr wrap="none">
            <a:spAutoFit/>
          </a:bodyPr>
          <a:lstStyle/>
          <a:p>
            <a:r>
              <a:rPr lang="en-GB" sz="4000" b="1" dirty="0">
                <a:solidFill>
                  <a:srgbClr val="4F8B74"/>
                </a:solidFill>
              </a:rPr>
              <a:t>“</a:t>
            </a:r>
          </a:p>
        </p:txBody>
      </p:sp>
      <p:sp>
        <p:nvSpPr>
          <p:cNvPr id="19" name="TextBox 18">
            <a:extLst>
              <a:ext uri="{FF2B5EF4-FFF2-40B4-BE49-F238E27FC236}">
                <a16:creationId xmlns:a16="http://schemas.microsoft.com/office/drawing/2014/main" id="{3CC8DAE2-F206-75D2-B051-7BAC15A83CD9}"/>
              </a:ext>
            </a:extLst>
          </p:cNvPr>
          <p:cNvSpPr txBox="1"/>
          <p:nvPr/>
        </p:nvSpPr>
        <p:spPr>
          <a:xfrm>
            <a:off x="0" y="4161536"/>
            <a:ext cx="1878680" cy="1246495"/>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Never heard it before, I don’t know what it means</a:t>
            </a:r>
            <a:r>
              <a:rPr lang="en-GB" sz="1100" i="1" dirty="0">
                <a:ea typeface="Times New Roman" panose="02020603050405020304" pitchFamily="18" charset="0"/>
                <a:cs typeface="Arial" panose="020B0604020202020204" pitchFamily="34" charset="0"/>
              </a:rPr>
              <a:t>?</a:t>
            </a:r>
            <a:endParaRPr lang="en-GB" sz="1100" i="1" dirty="0">
              <a:effectLst/>
              <a:ea typeface="Times New Roman" panose="02020603050405020304" pitchFamily="18" charset="0"/>
              <a:cs typeface="Times New Roman" panose="02020603050405020304" pitchFamily="18" charset="0"/>
            </a:endParaRPr>
          </a:p>
          <a:p>
            <a:pPr marL="457200" indent="-457200" algn="just">
              <a:spcAft>
                <a:spcPts val="1200"/>
              </a:spcAft>
            </a:pPr>
            <a:r>
              <a:rPr lang="en-GB" sz="1100" i="1" dirty="0"/>
              <a:t>	</a:t>
            </a:r>
            <a:r>
              <a:rPr lang="en-GB" sz="1100" i="1" dirty="0">
                <a:effectLst/>
                <a:ea typeface="Times New Roman" panose="02020603050405020304" pitchFamily="18" charset="0"/>
              </a:rPr>
              <a:t>(</a:t>
            </a:r>
            <a:r>
              <a:rPr lang="en-GB" sz="1100" i="1" dirty="0">
                <a:ea typeface="Times New Roman" panose="02020603050405020304" pitchFamily="18" charset="0"/>
              </a:rPr>
              <a:t>M</a:t>
            </a:r>
            <a:r>
              <a:rPr lang="en-GB" sz="1100" i="1" dirty="0">
                <a:effectLst/>
                <a:ea typeface="Times New Roman" panose="02020603050405020304" pitchFamily="18" charset="0"/>
              </a:rPr>
              <a:t>ale, Yr. </a:t>
            </a:r>
            <a:r>
              <a:rPr lang="en-GB" sz="1100" i="1" dirty="0">
                <a:ea typeface="Times New Roman" panose="02020603050405020304" pitchFamily="18" charset="0"/>
              </a:rPr>
              <a:t>9</a:t>
            </a:r>
            <a:r>
              <a:rPr lang="en-GB" sz="1100" i="1" dirty="0">
                <a:effectLst/>
                <a:ea typeface="Times New Roman" panose="02020603050405020304" pitchFamily="18" charset="0"/>
              </a:rPr>
              <a:t>, Furness)</a:t>
            </a:r>
            <a:endParaRPr lang="en-GB" sz="1100" i="1" dirty="0"/>
          </a:p>
          <a:p>
            <a:pPr marL="457200" indent="-457200" algn="just">
              <a:spcAft>
                <a:spcPts val="1200"/>
              </a:spcAft>
            </a:pPr>
            <a:endParaRPr lang="en-GB" sz="1100" i="1" dirty="0"/>
          </a:p>
        </p:txBody>
      </p:sp>
      <p:sp>
        <p:nvSpPr>
          <p:cNvPr id="21" name="Rectangle 20">
            <a:extLst>
              <a:ext uri="{FF2B5EF4-FFF2-40B4-BE49-F238E27FC236}">
                <a16:creationId xmlns:a16="http://schemas.microsoft.com/office/drawing/2014/main" id="{026969DC-CDC4-EDDD-C9F7-740FF0FA529D}"/>
              </a:ext>
            </a:extLst>
          </p:cNvPr>
          <p:cNvSpPr/>
          <p:nvPr/>
        </p:nvSpPr>
        <p:spPr>
          <a:xfrm>
            <a:off x="149076" y="4031703"/>
            <a:ext cx="407484" cy="707886"/>
          </a:xfrm>
          <a:prstGeom prst="rect">
            <a:avLst/>
          </a:prstGeom>
        </p:spPr>
        <p:txBody>
          <a:bodyPr wrap="none">
            <a:spAutoFit/>
          </a:bodyPr>
          <a:lstStyle/>
          <a:p>
            <a:r>
              <a:rPr lang="en-GB" sz="4000" b="1" dirty="0">
                <a:solidFill>
                  <a:srgbClr val="4F8B74"/>
                </a:solidFill>
              </a:rPr>
              <a:t>“</a:t>
            </a:r>
          </a:p>
        </p:txBody>
      </p:sp>
      <p:sp>
        <p:nvSpPr>
          <p:cNvPr id="23" name="TextBox 22">
            <a:extLst>
              <a:ext uri="{FF2B5EF4-FFF2-40B4-BE49-F238E27FC236}">
                <a16:creationId xmlns:a16="http://schemas.microsoft.com/office/drawing/2014/main" id="{FC9DA2D1-983C-2E46-00FB-03C949122DF0}"/>
              </a:ext>
            </a:extLst>
          </p:cNvPr>
          <p:cNvSpPr txBox="1"/>
          <p:nvPr/>
        </p:nvSpPr>
        <p:spPr>
          <a:xfrm>
            <a:off x="3667367" y="4786754"/>
            <a:ext cx="700385" cy="707886"/>
          </a:xfrm>
          <a:prstGeom prst="rect">
            <a:avLst/>
          </a:prstGeom>
        </p:spPr>
        <p:txBody>
          <a:bodyPr wrap="squar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5" name="Arrow: Down 24">
            <a:extLst>
              <a:ext uri="{FF2B5EF4-FFF2-40B4-BE49-F238E27FC236}">
                <a16:creationId xmlns:a16="http://schemas.microsoft.com/office/drawing/2014/main" id="{4AB8C25B-DDF9-E038-F112-C5CB72E4E77A}"/>
              </a:ext>
            </a:extLst>
          </p:cNvPr>
          <p:cNvSpPr/>
          <p:nvPr/>
        </p:nvSpPr>
        <p:spPr>
          <a:xfrm>
            <a:off x="1674123" y="5268845"/>
            <a:ext cx="383297" cy="331490"/>
          </a:xfrm>
          <a:prstGeom prst="down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0338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634849"/>
            <a:ext cx="7856681" cy="307777"/>
          </a:xfrm>
          <a:prstGeom prst="rect">
            <a:avLst/>
          </a:prstGeom>
          <a:noFill/>
        </p:spPr>
        <p:txBody>
          <a:bodyPr wrap="square" rtlCol="0">
            <a:spAutoFit/>
          </a:bodyPr>
          <a:lstStyle/>
          <a:p>
            <a:r>
              <a:rPr lang="en-US" sz="1400">
                <a:solidFill>
                  <a:srgbClr val="77C4E5"/>
                </a:solidFill>
                <a:latin typeface="Arial Rounded MT Bold"/>
                <a:cs typeface="Arial Rounded MT Bold"/>
              </a:rPr>
              <a:t>It is apparent that performing well becomes more challenging in year 11.</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49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Current Performance: Specifics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72000"/>
            <a:extLst>
              <a:ext uri="{28A0092B-C50C-407E-A947-70E740481C1C}">
                <a14:useLocalDpi xmlns:a14="http://schemas.microsoft.com/office/drawing/2010/main"/>
              </a:ext>
            </a:extLst>
          </a:blip>
          <a:srcRect/>
          <a:stretch/>
        </p:blipFill>
        <p:spPr>
          <a:xfrm>
            <a:off x="8363030" y="1576812"/>
            <a:ext cx="3825795" cy="5024107"/>
          </a:xfrm>
        </p:spPr>
      </p:pic>
      <p:sp>
        <p:nvSpPr>
          <p:cNvPr id="7" name="Rectangle 6">
            <a:extLst>
              <a:ext uri="{FF2B5EF4-FFF2-40B4-BE49-F238E27FC236}">
                <a16:creationId xmlns:a16="http://schemas.microsoft.com/office/drawing/2014/main" id="{5163AB9B-EA08-30E6-795E-57487DE0ED26}"/>
              </a:ext>
            </a:extLst>
          </p:cNvPr>
          <p:cNvSpPr/>
          <p:nvPr/>
        </p:nvSpPr>
        <p:spPr>
          <a:xfrm>
            <a:off x="493776" y="2902177"/>
            <a:ext cx="2729132" cy="444269"/>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Areas of difficulty /challenge</a:t>
            </a:r>
          </a:p>
        </p:txBody>
      </p:sp>
      <p:sp>
        <p:nvSpPr>
          <p:cNvPr id="8" name="Rectangle 7">
            <a:extLst>
              <a:ext uri="{FF2B5EF4-FFF2-40B4-BE49-F238E27FC236}">
                <a16:creationId xmlns:a16="http://schemas.microsoft.com/office/drawing/2014/main" id="{C11CF818-B656-C542-16A0-3BDE3358B187}"/>
              </a:ext>
            </a:extLst>
          </p:cNvPr>
          <p:cNvSpPr/>
          <p:nvPr/>
        </p:nvSpPr>
        <p:spPr>
          <a:xfrm>
            <a:off x="4790461" y="2921333"/>
            <a:ext cx="3204079" cy="444269"/>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Aspects which aid attainment</a:t>
            </a:r>
          </a:p>
        </p:txBody>
      </p:sp>
      <p:sp>
        <p:nvSpPr>
          <p:cNvPr id="15" name="TextBox 14">
            <a:extLst>
              <a:ext uri="{FF2B5EF4-FFF2-40B4-BE49-F238E27FC236}">
                <a16:creationId xmlns:a16="http://schemas.microsoft.com/office/drawing/2014/main" id="{10988890-AA2A-8FB5-C4EE-CA5463069732}"/>
              </a:ext>
            </a:extLst>
          </p:cNvPr>
          <p:cNvSpPr txBox="1"/>
          <p:nvPr/>
        </p:nvSpPr>
        <p:spPr>
          <a:xfrm>
            <a:off x="4726096" y="3470898"/>
            <a:ext cx="3204079" cy="1446550"/>
          </a:xfrm>
          <a:prstGeom prst="rect">
            <a:avLst/>
          </a:prstGeom>
          <a:noFill/>
        </p:spPr>
        <p:txBody>
          <a:bodyPr wrap="square" rtlCol="0">
            <a:spAutoFit/>
          </a:bodyPr>
          <a:lstStyle/>
          <a:p>
            <a:pPr marL="171450" indent="-171450">
              <a:buFont typeface="Arial" panose="020B0604020202020204" pitchFamily="34" charset="0"/>
              <a:buChar char="•"/>
            </a:pPr>
            <a:r>
              <a:rPr lang="en-GB" sz="1100" dirty="0"/>
              <a:t>Recognition from all ages that once you start to do homework and make effort, your performance improves.</a:t>
            </a:r>
          </a:p>
          <a:p>
            <a:pPr marL="171450" indent="-171450">
              <a:buFont typeface="Arial" panose="020B0604020202020204" pitchFamily="34" charset="0"/>
              <a:buChar char="•"/>
            </a:pPr>
            <a:r>
              <a:rPr lang="en-GB" sz="1100" dirty="0"/>
              <a:t>Teachers are supportive.</a:t>
            </a:r>
          </a:p>
          <a:p>
            <a:pPr marL="171450" indent="-171450">
              <a:buFont typeface="Arial" panose="020B0604020202020204" pitchFamily="34" charset="0"/>
              <a:buChar char="•"/>
            </a:pPr>
            <a:r>
              <a:rPr lang="en-GB" sz="1100" dirty="0"/>
              <a:t>Support from parents/siblings.</a:t>
            </a:r>
          </a:p>
          <a:p>
            <a:pPr marL="171450" indent="-171450">
              <a:buFont typeface="Arial" panose="020B0604020202020204" pitchFamily="34" charset="0"/>
              <a:buChar char="•"/>
            </a:pPr>
            <a:r>
              <a:rPr lang="en-GB" sz="1100" dirty="0"/>
              <a:t>Tutor – paid for by parents.</a:t>
            </a:r>
          </a:p>
          <a:p>
            <a:pPr marL="171450" indent="-171450">
              <a:buFont typeface="Arial" panose="020B0604020202020204" pitchFamily="34" charset="0"/>
              <a:buChar char="•"/>
            </a:pPr>
            <a:r>
              <a:rPr lang="en-GB" sz="1100" dirty="0"/>
              <a:t>Attending all of the interventions on offer.</a:t>
            </a:r>
          </a:p>
          <a:p>
            <a:pPr marL="171450" indent="-171450">
              <a:buFont typeface="Arial" panose="020B0604020202020204" pitchFamily="34" charset="0"/>
              <a:buChar char="•"/>
            </a:pPr>
            <a:r>
              <a:rPr lang="en-GB" sz="1100" dirty="0"/>
              <a:t>Extra sessions via tutors/teachers</a:t>
            </a:r>
          </a:p>
        </p:txBody>
      </p:sp>
      <p:sp>
        <p:nvSpPr>
          <p:cNvPr id="16" name="TextBox 15">
            <a:extLst>
              <a:ext uri="{FF2B5EF4-FFF2-40B4-BE49-F238E27FC236}">
                <a16:creationId xmlns:a16="http://schemas.microsoft.com/office/drawing/2014/main" id="{5589CA46-8961-409C-EF4D-30746A5A2501}"/>
              </a:ext>
            </a:extLst>
          </p:cNvPr>
          <p:cNvSpPr txBox="1"/>
          <p:nvPr/>
        </p:nvSpPr>
        <p:spPr>
          <a:xfrm>
            <a:off x="420624" y="3477653"/>
            <a:ext cx="3204079" cy="938719"/>
          </a:xfrm>
          <a:prstGeom prst="rect">
            <a:avLst/>
          </a:prstGeom>
          <a:noFill/>
        </p:spPr>
        <p:txBody>
          <a:bodyPr wrap="square" rtlCol="0">
            <a:spAutoFit/>
          </a:bodyPr>
          <a:lstStyle/>
          <a:p>
            <a:pPr marL="171450" indent="-171450">
              <a:buFont typeface="Arial" panose="020B0604020202020204" pitchFamily="34" charset="0"/>
              <a:buChar char="•"/>
            </a:pPr>
            <a:r>
              <a:rPr lang="en-GB" sz="1100" dirty="0"/>
              <a:t>Procrastination /distractions</a:t>
            </a:r>
          </a:p>
          <a:p>
            <a:pPr marL="171450" indent="-171450">
              <a:buFont typeface="Arial" panose="020B0604020202020204" pitchFamily="34" charset="0"/>
              <a:buChar char="•"/>
            </a:pPr>
            <a:r>
              <a:rPr lang="en-GB" sz="1100" dirty="0"/>
              <a:t>‘messing about’ in younger years</a:t>
            </a:r>
          </a:p>
          <a:p>
            <a:pPr marL="171450" indent="-171450">
              <a:buFont typeface="Arial" panose="020B0604020202020204" pitchFamily="34" charset="0"/>
              <a:buChar char="•"/>
            </a:pPr>
            <a:r>
              <a:rPr lang="en-GB" sz="1100" dirty="0"/>
              <a:t>Using SATs to predict GCSEs</a:t>
            </a:r>
          </a:p>
          <a:p>
            <a:pPr marL="171450" indent="-171450">
              <a:buFont typeface="Arial" panose="020B0604020202020204" pitchFamily="34" charset="0"/>
              <a:buChar char="•"/>
            </a:pPr>
            <a:r>
              <a:rPr lang="en-GB" sz="1100" dirty="0"/>
              <a:t>Year 10/11: difficulty/complexity and volume of work in core subjects (esp. Maths, Science)</a:t>
            </a:r>
          </a:p>
        </p:txBody>
      </p:sp>
      <p:sp>
        <p:nvSpPr>
          <p:cNvPr id="18" name="TextBox 17">
            <a:extLst>
              <a:ext uri="{FF2B5EF4-FFF2-40B4-BE49-F238E27FC236}">
                <a16:creationId xmlns:a16="http://schemas.microsoft.com/office/drawing/2014/main" id="{C270598D-C665-25EF-1F2F-293560C2169F}"/>
              </a:ext>
            </a:extLst>
          </p:cNvPr>
          <p:cNvSpPr txBox="1"/>
          <p:nvPr/>
        </p:nvSpPr>
        <p:spPr>
          <a:xfrm>
            <a:off x="1359589" y="5889843"/>
            <a:ext cx="5471203" cy="461665"/>
          </a:xfrm>
          <a:prstGeom prst="rect">
            <a:avLst/>
          </a:prstGeom>
          <a:noFill/>
        </p:spPr>
        <p:txBody>
          <a:bodyPr wrap="square">
            <a:spAutoFit/>
          </a:bodyPr>
          <a:lstStyle/>
          <a:p>
            <a:pPr algn="ctr"/>
            <a:r>
              <a:rPr lang="en-US" sz="1200" b="1" i="1" dirty="0">
                <a:solidFill>
                  <a:schemeClr val="tx2"/>
                </a:solidFill>
                <a:cs typeface="Arial Rounded MT Bold"/>
              </a:rPr>
              <a:t>It is clear that, particularly by year 11, additional support/ interventions are required to support performance. </a:t>
            </a:r>
            <a:endParaRPr lang="en-GB" sz="1200" b="1" i="1" dirty="0">
              <a:solidFill>
                <a:schemeClr val="tx2"/>
              </a:solidFill>
            </a:endParaRPr>
          </a:p>
        </p:txBody>
      </p:sp>
      <p:sp>
        <p:nvSpPr>
          <p:cNvPr id="22" name="Oval 21">
            <a:extLst>
              <a:ext uri="{FF2B5EF4-FFF2-40B4-BE49-F238E27FC236}">
                <a16:creationId xmlns:a16="http://schemas.microsoft.com/office/drawing/2014/main" id="{FEE73F13-48F3-EE31-627F-3777612C3244}"/>
              </a:ext>
            </a:extLst>
          </p:cNvPr>
          <p:cNvSpPr/>
          <p:nvPr/>
        </p:nvSpPr>
        <p:spPr>
          <a:xfrm>
            <a:off x="1505078" y="2126360"/>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BA3876B0-4884-8820-A3A7-CC004BE790A1}"/>
              </a:ext>
            </a:extLst>
          </p:cNvPr>
          <p:cNvSpPr/>
          <p:nvPr/>
        </p:nvSpPr>
        <p:spPr>
          <a:xfrm>
            <a:off x="5984360" y="2143396"/>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Footer Placeholder 1">
            <a:extLst>
              <a:ext uri="{FF2B5EF4-FFF2-40B4-BE49-F238E27FC236}">
                <a16:creationId xmlns:a16="http://schemas.microsoft.com/office/drawing/2014/main" id="{0E9217B8-4E8D-3F8D-EBD7-EC9C8CA8510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33" name="Picture 32">
            <a:extLst>
              <a:ext uri="{FF2B5EF4-FFF2-40B4-BE49-F238E27FC236}">
                <a16:creationId xmlns:a16="http://schemas.microsoft.com/office/drawing/2014/main" id="{2A65A260-9123-0512-E606-DB1AF8041BA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604952" y="2229467"/>
            <a:ext cx="504000" cy="504000"/>
          </a:xfrm>
          <a:prstGeom prst="rect">
            <a:avLst/>
          </a:prstGeom>
        </p:spPr>
      </p:pic>
      <p:pic>
        <p:nvPicPr>
          <p:cNvPr id="34" name="Picture 33">
            <a:extLst>
              <a:ext uri="{FF2B5EF4-FFF2-40B4-BE49-F238E27FC236}">
                <a16:creationId xmlns:a16="http://schemas.microsoft.com/office/drawing/2014/main" id="{13CBD84C-43DC-5FA1-D17E-15C9931C64B7}"/>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6087397" y="2228747"/>
            <a:ext cx="504000" cy="504000"/>
          </a:xfrm>
          <a:prstGeom prst="rect">
            <a:avLst/>
          </a:prstGeom>
        </p:spPr>
      </p:pic>
    </p:spTree>
    <p:extLst>
      <p:ext uri="{BB962C8B-B14F-4D97-AF65-F5344CB8AC3E}">
        <p14:creationId xmlns:p14="http://schemas.microsoft.com/office/powerpoint/2010/main" val="29449783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7000"/>
            <a:extLst>
              <a:ext uri="{28A0092B-C50C-407E-A947-70E740481C1C}">
                <a14:useLocalDpi xmlns:a14="http://schemas.microsoft.com/office/drawing/2010/main"/>
              </a:ext>
            </a:extLst>
          </a:blip>
          <a:srcRect/>
          <a:stretch/>
        </p:blipFill>
        <p:spPr>
          <a:xfrm rot="5400000">
            <a:off x="7920737" y="2391393"/>
            <a:ext cx="5123715" cy="3420540"/>
          </a:xfrm>
        </p:spPr>
      </p:pic>
      <p:sp>
        <p:nvSpPr>
          <p:cNvPr id="4" name="TextBox 3">
            <a:extLst>
              <a:ext uri="{FF2B5EF4-FFF2-40B4-BE49-F238E27FC236}">
                <a16:creationId xmlns:a16="http://schemas.microsoft.com/office/drawing/2014/main" id="{D5232AE1-8743-4CD1-8233-E6B19BECCE6E}"/>
              </a:ext>
            </a:extLst>
          </p:cNvPr>
          <p:cNvSpPr txBox="1"/>
          <p:nvPr/>
        </p:nvSpPr>
        <p:spPr>
          <a:xfrm>
            <a:off x="302852" y="1601864"/>
            <a:ext cx="7856681" cy="523220"/>
          </a:xfrm>
          <a:prstGeom prst="rect">
            <a:avLst/>
          </a:prstGeom>
          <a:noFill/>
        </p:spPr>
        <p:txBody>
          <a:bodyPr wrap="square" rtlCol="0">
            <a:spAutoFit/>
          </a:bodyPr>
          <a:lstStyle/>
          <a:p>
            <a:r>
              <a:rPr lang="en-US" sz="1400">
                <a:solidFill>
                  <a:srgbClr val="77C4E5"/>
                </a:solidFill>
                <a:latin typeface="Arial Rounded MT Bold"/>
                <a:cs typeface="Arial Rounded MT Bold"/>
              </a:rPr>
              <a:t>Most students have some idea of their goals/direction but there is a lack of clarity in terms of specific steps to take.</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Future Goals: Varied levels of consideration are apparent</a:t>
            </a:r>
            <a:endParaRPr lang="en-US" sz="3200">
              <a:solidFill>
                <a:prstClr val="white"/>
              </a:solidFill>
              <a:latin typeface="Arial Rounded MT Bold"/>
              <a:cs typeface="Arial Rounded MT Bold"/>
            </a:endParaRPr>
          </a:p>
        </p:txBody>
      </p:sp>
      <p:sp>
        <p:nvSpPr>
          <p:cNvPr id="5" name="TextBox 4">
            <a:extLst>
              <a:ext uri="{FF2B5EF4-FFF2-40B4-BE49-F238E27FC236}">
                <a16:creationId xmlns:a16="http://schemas.microsoft.com/office/drawing/2014/main" id="{8C607AE7-F418-C52D-69D1-A505837830F3}"/>
              </a:ext>
            </a:extLst>
          </p:cNvPr>
          <p:cNvSpPr txBox="1"/>
          <p:nvPr/>
        </p:nvSpPr>
        <p:spPr>
          <a:xfrm>
            <a:off x="2128086" y="4189106"/>
            <a:ext cx="2398117" cy="2157104"/>
          </a:xfrm>
          <a:prstGeom prst="rect">
            <a:avLst/>
          </a:prstGeom>
          <a:noFill/>
        </p:spPr>
        <p:txBody>
          <a:bodyPr wrap="square">
            <a:spAutoFit/>
          </a:bodyPr>
          <a:lstStyle/>
          <a:p>
            <a:pPr marL="457200" indent="-457200" algn="just">
              <a:spcAft>
                <a:spcPts val="1200"/>
              </a:spcAft>
            </a:pPr>
            <a:r>
              <a:rPr lang="en-GB" sz="1100" i="1" dirty="0">
                <a:solidFill>
                  <a:schemeClr val="tx1">
                    <a:lumMod val="50000"/>
                    <a:lumOff val="50000"/>
                  </a:schemeClr>
                </a:solidFill>
                <a:effectLst/>
                <a:ea typeface="Times New Roman" panose="02020603050405020304" pitchFamily="18" charset="0"/>
                <a:cs typeface="Arial" panose="020B0604020202020204" pitchFamily="34" charset="0"/>
              </a:rPr>
              <a:t>	In school like we've had days where we’d learn about that type of thing in assemblies and then obviously you can ask any teacher and also like my parents support me and help me understand what I have to do. </a:t>
            </a:r>
          </a:p>
          <a:p>
            <a:pPr marL="457200" indent="-457200" algn="just">
              <a:spcAft>
                <a:spcPts val="1200"/>
              </a:spcAft>
            </a:pPr>
            <a:r>
              <a:rPr lang="en-GB" sz="1100" i="1" dirty="0">
                <a:solidFill>
                  <a:schemeClr val="tx1">
                    <a:lumMod val="50000"/>
                    <a:lumOff val="50000"/>
                  </a:schemeClr>
                </a:solidFill>
                <a:ea typeface="Times New Roman" panose="02020603050405020304" pitchFamily="18" charset="0"/>
                <a:cs typeface="Arial" panose="020B0604020202020204" pitchFamily="34" charset="0"/>
              </a:rPr>
              <a:t>	</a:t>
            </a:r>
            <a:r>
              <a:rPr lang="en-GB" sz="1100" i="1" dirty="0">
                <a:solidFill>
                  <a:schemeClr val="tx1">
                    <a:lumMod val="50000"/>
                    <a:lumOff val="50000"/>
                  </a:schemeClr>
                </a:solidFill>
                <a:effectLst/>
                <a:ea typeface="Times New Roman" panose="02020603050405020304" pitchFamily="18" charset="0"/>
              </a:rPr>
              <a:t>(Female, Yr 9, Carlisle &amp; Eden)</a:t>
            </a:r>
            <a:endParaRPr lang="en-GB" sz="1100" i="1" dirty="0">
              <a:solidFill>
                <a:schemeClr val="tx1">
                  <a:lumMod val="50000"/>
                  <a:lumOff val="50000"/>
                </a:schemeClr>
              </a:solidFill>
            </a:endParaRPr>
          </a:p>
          <a:p>
            <a:pPr marL="457200" indent="-457200" algn="just">
              <a:spcAft>
                <a:spcPts val="1200"/>
              </a:spcAft>
            </a:pPr>
            <a:endParaRPr lang="en-GB" sz="1100" i="1" dirty="0">
              <a:solidFill>
                <a:schemeClr val="tx1">
                  <a:lumMod val="50000"/>
                  <a:lumOff val="50000"/>
                </a:schemeClr>
              </a:solidFill>
              <a:effectLst/>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DDE5A07-1BF7-4568-8CBA-42DDC3FAB413}"/>
              </a:ext>
            </a:extLst>
          </p:cNvPr>
          <p:cNvSpPr txBox="1"/>
          <p:nvPr/>
        </p:nvSpPr>
        <p:spPr>
          <a:xfrm>
            <a:off x="4842253" y="4141743"/>
            <a:ext cx="1692312" cy="1954381"/>
          </a:xfrm>
          <a:prstGeom prst="rect">
            <a:avLst/>
          </a:prstGeom>
          <a:noFill/>
        </p:spPr>
        <p:txBody>
          <a:bodyPr wrap="square">
            <a:spAutoFit/>
          </a:bodyPr>
          <a:lstStyle/>
          <a:p>
            <a:pPr algn="just"/>
            <a:r>
              <a:rPr lang="en-GB" sz="1100" i="1">
                <a:solidFill>
                  <a:schemeClr val="tx1">
                    <a:lumMod val="50000"/>
                    <a:lumOff val="50000"/>
                  </a:schemeClr>
                </a:solidFill>
                <a:effectLst/>
                <a:ea typeface="Times New Roman" panose="02020603050405020304" pitchFamily="18" charset="0"/>
              </a:rPr>
              <a:t>I understand what the different options are, but I'm not sure what I want to do. I know that I want to do something that gets me onto A Levels and university but I'm not sure what yet really.</a:t>
            </a:r>
          </a:p>
          <a:p>
            <a:endParaRPr lang="en-GB" sz="1100" i="1">
              <a:solidFill>
                <a:schemeClr val="tx1">
                  <a:lumMod val="50000"/>
                  <a:lumOff val="50000"/>
                </a:schemeClr>
              </a:solidFill>
              <a:effectLst/>
              <a:ea typeface="Times New Roman" panose="02020603050405020304" pitchFamily="18" charset="0"/>
            </a:endParaRPr>
          </a:p>
          <a:p>
            <a:r>
              <a:rPr lang="en-GB" sz="1100" i="1">
                <a:solidFill>
                  <a:schemeClr val="tx1">
                    <a:lumMod val="50000"/>
                    <a:lumOff val="50000"/>
                  </a:schemeClr>
                </a:solidFill>
                <a:effectLst/>
                <a:ea typeface="Times New Roman" panose="02020603050405020304" pitchFamily="18" charset="0"/>
              </a:rPr>
              <a:t>(Female, Yr9, Carlisle &amp; Eden)</a:t>
            </a:r>
            <a:endParaRPr lang="en-GB" sz="1100" i="1">
              <a:solidFill>
                <a:schemeClr val="tx1">
                  <a:lumMod val="50000"/>
                  <a:lumOff val="50000"/>
                </a:schemeClr>
              </a:solidFill>
            </a:endParaRPr>
          </a:p>
        </p:txBody>
      </p:sp>
      <p:sp>
        <p:nvSpPr>
          <p:cNvPr id="9" name="TextBox 8">
            <a:extLst>
              <a:ext uri="{FF2B5EF4-FFF2-40B4-BE49-F238E27FC236}">
                <a16:creationId xmlns:a16="http://schemas.microsoft.com/office/drawing/2014/main" id="{7D681DEA-F558-D0F6-5BDE-53733578065C}"/>
              </a:ext>
            </a:extLst>
          </p:cNvPr>
          <p:cNvSpPr txBox="1"/>
          <p:nvPr/>
        </p:nvSpPr>
        <p:spPr>
          <a:xfrm>
            <a:off x="6978700" y="4170336"/>
            <a:ext cx="1669298" cy="1954381"/>
          </a:xfrm>
          <a:prstGeom prst="rect">
            <a:avLst/>
          </a:prstGeom>
          <a:noFill/>
        </p:spPr>
        <p:txBody>
          <a:bodyPr wrap="square">
            <a:spAutoFit/>
          </a:bodyPr>
          <a:lstStyle/>
          <a:p>
            <a:pPr algn="just"/>
            <a:r>
              <a:rPr lang="en-GB" sz="1100" i="1" dirty="0">
                <a:solidFill>
                  <a:schemeClr val="tx1">
                    <a:lumMod val="50000"/>
                    <a:lumOff val="50000"/>
                  </a:schemeClr>
                </a:solidFill>
                <a:effectLst/>
                <a:ea typeface="Times New Roman" panose="02020603050405020304" pitchFamily="18" charset="0"/>
              </a:rPr>
              <a:t>Well I'm fairly confident that I can achieve it [college/university], it's just that I think it's going to be quite hard to do so. Although I do think I can, if I put enough effort in then I’ll see results. </a:t>
            </a:r>
          </a:p>
          <a:p>
            <a:endParaRPr lang="en-GB" sz="1100" i="1" dirty="0">
              <a:solidFill>
                <a:schemeClr val="tx1">
                  <a:lumMod val="50000"/>
                  <a:lumOff val="50000"/>
                </a:schemeClr>
              </a:solidFill>
              <a:effectLst/>
              <a:ea typeface="Times New Roman" panose="02020603050405020304" pitchFamily="18" charset="0"/>
            </a:endParaRPr>
          </a:p>
          <a:p>
            <a:pPr algn="r"/>
            <a:r>
              <a:rPr lang="en-GB" sz="1100" i="1" dirty="0">
                <a:solidFill>
                  <a:schemeClr val="tx1">
                    <a:lumMod val="50000"/>
                    <a:lumOff val="50000"/>
                  </a:schemeClr>
                </a:solidFill>
                <a:effectLst/>
                <a:ea typeface="Times New Roman" panose="02020603050405020304" pitchFamily="18" charset="0"/>
              </a:rPr>
              <a:t>(Female, Yr 9, Carlisle &amp; Eden)</a:t>
            </a:r>
            <a:endParaRPr lang="en-GB" sz="1100" i="1" dirty="0">
              <a:solidFill>
                <a:schemeClr val="tx1">
                  <a:lumMod val="50000"/>
                  <a:lumOff val="50000"/>
                </a:schemeClr>
              </a:solidFill>
            </a:endParaRPr>
          </a:p>
        </p:txBody>
      </p:sp>
      <p:sp>
        <p:nvSpPr>
          <p:cNvPr id="17" name="TextBox 16">
            <a:extLst>
              <a:ext uri="{FF2B5EF4-FFF2-40B4-BE49-F238E27FC236}">
                <a16:creationId xmlns:a16="http://schemas.microsoft.com/office/drawing/2014/main" id="{1CBA993A-CF60-4AEB-74D3-B691BEE0C79A}"/>
              </a:ext>
            </a:extLst>
          </p:cNvPr>
          <p:cNvSpPr txBox="1"/>
          <p:nvPr/>
        </p:nvSpPr>
        <p:spPr>
          <a:xfrm>
            <a:off x="-128442" y="4203672"/>
            <a:ext cx="2151206" cy="2092881"/>
          </a:xfrm>
          <a:prstGeom prst="rect">
            <a:avLst/>
          </a:prstGeom>
          <a:noFill/>
        </p:spPr>
        <p:txBody>
          <a:bodyPr wrap="square">
            <a:spAutoFit/>
          </a:bodyPr>
          <a:lstStyle/>
          <a:p>
            <a:pPr marL="457200" indent="-457200" algn="just">
              <a:spcAft>
                <a:spcPts val="1200"/>
              </a:spcAft>
            </a:pPr>
            <a:r>
              <a:rPr lang="en-GB" sz="1100" i="1" dirty="0">
                <a:solidFill>
                  <a:schemeClr val="tx1">
                    <a:lumMod val="50000"/>
                    <a:lumOff val="50000"/>
                  </a:schemeClr>
                </a:solidFill>
                <a:effectLst/>
                <a:ea typeface="Times New Roman" panose="02020603050405020304" pitchFamily="18" charset="0"/>
                <a:cs typeface="Arial" panose="020B0604020202020204" pitchFamily="34" charset="0"/>
              </a:rPr>
              <a:t>	I've always wanted to do something in science and crime, so I think that’s a good path. </a:t>
            </a:r>
            <a:r>
              <a:rPr lang="en-GB" sz="1100" i="1" dirty="0">
                <a:solidFill>
                  <a:schemeClr val="tx1">
                    <a:lumMod val="50000"/>
                    <a:lumOff val="50000"/>
                  </a:schemeClr>
                </a:solidFill>
                <a:effectLst/>
                <a:ea typeface="Times New Roman" panose="02020603050405020304" pitchFamily="18" charset="0"/>
              </a:rPr>
              <a:t>At the minute </a:t>
            </a:r>
            <a:r>
              <a:rPr lang="en-GB" sz="1100" i="1" dirty="0">
                <a:solidFill>
                  <a:schemeClr val="tx1">
                    <a:lumMod val="50000"/>
                    <a:lumOff val="50000"/>
                  </a:schemeClr>
                </a:solidFill>
                <a:effectLst/>
                <a:ea typeface="Times New Roman" panose="02020603050405020304" pitchFamily="18" charset="0"/>
                <a:cs typeface="Arial" panose="020B0604020202020204" pitchFamily="34" charset="0"/>
              </a:rPr>
              <a:t>I'm in like top sets for all sciences so I think I've got a good chance.</a:t>
            </a:r>
            <a:endParaRPr lang="en-GB" sz="1100" i="1" dirty="0">
              <a:solidFill>
                <a:schemeClr val="tx1">
                  <a:lumMod val="50000"/>
                  <a:lumOff val="50000"/>
                </a:schemeClr>
              </a:solidFill>
              <a:effectLst/>
              <a:ea typeface="Times New Roman" panose="02020603050405020304" pitchFamily="18" charset="0"/>
              <a:cs typeface="Times New Roman" panose="02020603050405020304" pitchFamily="18" charset="0"/>
            </a:endParaRPr>
          </a:p>
          <a:p>
            <a:pPr marL="457200" indent="-457200" algn="just">
              <a:spcAft>
                <a:spcPts val="1200"/>
              </a:spcAft>
            </a:pPr>
            <a:r>
              <a:rPr lang="en-GB" sz="1100" i="1" dirty="0">
                <a:solidFill>
                  <a:schemeClr val="tx1">
                    <a:lumMod val="50000"/>
                    <a:lumOff val="50000"/>
                  </a:schemeClr>
                </a:solidFill>
              </a:rPr>
              <a:t>	</a:t>
            </a:r>
            <a:r>
              <a:rPr lang="en-GB" sz="1100" i="1" dirty="0">
                <a:solidFill>
                  <a:schemeClr val="tx1">
                    <a:lumMod val="50000"/>
                    <a:lumOff val="50000"/>
                  </a:schemeClr>
                </a:solidFill>
                <a:effectLst/>
                <a:ea typeface="Times New Roman" panose="02020603050405020304" pitchFamily="18" charset="0"/>
              </a:rPr>
              <a:t>(Female, Yr. 9, West Cumbria)</a:t>
            </a:r>
            <a:endParaRPr lang="en-GB" sz="1100" i="1" dirty="0">
              <a:solidFill>
                <a:schemeClr val="tx1">
                  <a:lumMod val="50000"/>
                  <a:lumOff val="50000"/>
                </a:schemeClr>
              </a:solidFill>
            </a:endParaRPr>
          </a:p>
          <a:p>
            <a:pPr marL="457200" indent="-457200" algn="just">
              <a:spcAft>
                <a:spcPts val="1200"/>
              </a:spcAft>
            </a:pPr>
            <a:endParaRPr lang="en-GB" sz="1100" i="1" dirty="0">
              <a:solidFill>
                <a:schemeClr val="tx1">
                  <a:lumMod val="50000"/>
                  <a:lumOff val="50000"/>
                </a:schemeClr>
              </a:solidFill>
            </a:endParaRPr>
          </a:p>
        </p:txBody>
      </p:sp>
      <p:sp>
        <p:nvSpPr>
          <p:cNvPr id="18" name="Rectangle 17">
            <a:extLst>
              <a:ext uri="{FF2B5EF4-FFF2-40B4-BE49-F238E27FC236}">
                <a16:creationId xmlns:a16="http://schemas.microsoft.com/office/drawing/2014/main" id="{398B1941-9DFF-42A3-2742-CAA3D378DCCF}"/>
              </a:ext>
            </a:extLst>
          </p:cNvPr>
          <p:cNvSpPr/>
          <p:nvPr/>
        </p:nvSpPr>
        <p:spPr>
          <a:xfrm>
            <a:off x="357332" y="6158031"/>
            <a:ext cx="7684654" cy="412036"/>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000" dirty="0"/>
              <a:t>Students from West Cumbria mention requiring significantly more information about next steps, compared with students in other areas of Cumbria.</a:t>
            </a:r>
          </a:p>
        </p:txBody>
      </p:sp>
      <p:sp>
        <p:nvSpPr>
          <p:cNvPr id="19" name="TextBox 18">
            <a:extLst>
              <a:ext uri="{FF2B5EF4-FFF2-40B4-BE49-F238E27FC236}">
                <a16:creationId xmlns:a16="http://schemas.microsoft.com/office/drawing/2014/main" id="{F33EF7A8-3786-5FCA-9575-464F8B5A597D}"/>
              </a:ext>
            </a:extLst>
          </p:cNvPr>
          <p:cNvSpPr txBox="1"/>
          <p:nvPr/>
        </p:nvSpPr>
        <p:spPr>
          <a:xfrm>
            <a:off x="302852" y="2241912"/>
            <a:ext cx="7793613" cy="1769715"/>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Many students do have areas of interest for future study /future careers. These aspirations are broadly based on what they find interesting currently e.g. Lego (engineering), football, fashion, crime. </a:t>
            </a:r>
            <a:r>
              <a:rPr lang="en-GB" sz="1200" b="1">
                <a:solidFill>
                  <a:prstClr val="black"/>
                </a:solidFill>
                <a:latin typeface="+mj-lt"/>
                <a:cs typeface="Calibri Light" panose="020F0302020204030204" pitchFamily="34" charset="0"/>
              </a:rPr>
              <a:t>Girls often have more  uncertainty </a:t>
            </a:r>
            <a:r>
              <a:rPr lang="en-GB" sz="1200">
                <a:solidFill>
                  <a:prstClr val="black"/>
                </a:solidFill>
                <a:latin typeface="+mj-lt"/>
                <a:cs typeface="Calibri Light" panose="020F0302020204030204" pitchFamily="34" charset="0"/>
              </a:rPr>
              <a:t>vs boys regarding what they would like to focus on.</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Many have rough ideas of what next steps might look like e.g. 6</a:t>
            </a:r>
            <a:r>
              <a:rPr lang="en-GB" sz="1200" baseline="30000">
                <a:solidFill>
                  <a:prstClr val="black"/>
                </a:solidFill>
                <a:latin typeface="+mj-lt"/>
                <a:cs typeface="Calibri Light" panose="020F0302020204030204" pitchFamily="34" charset="0"/>
              </a:rPr>
              <a:t>th</a:t>
            </a:r>
            <a:r>
              <a:rPr lang="en-GB" sz="1200">
                <a:solidFill>
                  <a:prstClr val="black"/>
                </a:solidFill>
                <a:latin typeface="+mj-lt"/>
                <a:cs typeface="Calibri Light" panose="020F0302020204030204" pitchFamily="34" charset="0"/>
              </a:rPr>
              <a:t> Form , Uni, Apprenticeship.</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There is a good level of confidence that goals can be achieved with hard work.</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However, knowledge gaps are notable in terms of specifics (e.g. specific FE/HE choices and requirements) and many report not feeling ‘ready’ to make decisions. </a:t>
            </a:r>
          </a:p>
        </p:txBody>
      </p:sp>
      <p:sp>
        <p:nvSpPr>
          <p:cNvPr id="20" name="Rectangle 19">
            <a:extLst>
              <a:ext uri="{FF2B5EF4-FFF2-40B4-BE49-F238E27FC236}">
                <a16:creationId xmlns:a16="http://schemas.microsoft.com/office/drawing/2014/main" id="{68BC25A1-C426-0985-7E52-64D1E82ACC6B}"/>
              </a:ext>
            </a:extLst>
          </p:cNvPr>
          <p:cNvSpPr/>
          <p:nvPr/>
        </p:nvSpPr>
        <p:spPr>
          <a:xfrm>
            <a:off x="2300045" y="4111739"/>
            <a:ext cx="407484" cy="707886"/>
          </a:xfrm>
          <a:prstGeom prst="rect">
            <a:avLst/>
          </a:prstGeom>
        </p:spPr>
        <p:txBody>
          <a:bodyPr wrap="none">
            <a:spAutoFit/>
          </a:bodyPr>
          <a:lstStyle/>
          <a:p>
            <a:r>
              <a:rPr lang="en-GB" sz="4000" b="1">
                <a:solidFill>
                  <a:srgbClr val="14AEBD"/>
                </a:solidFill>
              </a:rPr>
              <a:t>“</a:t>
            </a:r>
          </a:p>
        </p:txBody>
      </p:sp>
      <p:sp>
        <p:nvSpPr>
          <p:cNvPr id="21" name="TextBox 20">
            <a:extLst>
              <a:ext uri="{FF2B5EF4-FFF2-40B4-BE49-F238E27FC236}">
                <a16:creationId xmlns:a16="http://schemas.microsoft.com/office/drawing/2014/main" id="{45EBD376-D51D-1095-1DDC-60D6EE14D6F2}"/>
              </a:ext>
            </a:extLst>
          </p:cNvPr>
          <p:cNvSpPr txBox="1"/>
          <p:nvPr/>
        </p:nvSpPr>
        <p:spPr>
          <a:xfrm>
            <a:off x="1683951" y="513926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14AEBD"/>
                </a:solidFill>
              </a:rPr>
              <a:t>”</a:t>
            </a:r>
          </a:p>
        </p:txBody>
      </p:sp>
      <p:sp>
        <p:nvSpPr>
          <p:cNvPr id="22" name="Rectangle 21">
            <a:extLst>
              <a:ext uri="{FF2B5EF4-FFF2-40B4-BE49-F238E27FC236}">
                <a16:creationId xmlns:a16="http://schemas.microsoft.com/office/drawing/2014/main" id="{54C5EE74-F98C-BFD5-E69C-C761737BAC17}"/>
              </a:ext>
            </a:extLst>
          </p:cNvPr>
          <p:cNvSpPr/>
          <p:nvPr/>
        </p:nvSpPr>
        <p:spPr>
          <a:xfrm>
            <a:off x="11008" y="4110221"/>
            <a:ext cx="407484" cy="707886"/>
          </a:xfrm>
          <a:prstGeom prst="rect">
            <a:avLst/>
          </a:prstGeom>
        </p:spPr>
        <p:txBody>
          <a:bodyPr wrap="none">
            <a:spAutoFit/>
          </a:bodyPr>
          <a:lstStyle/>
          <a:p>
            <a:r>
              <a:rPr lang="en-GB" sz="4000" b="1" dirty="0">
                <a:solidFill>
                  <a:srgbClr val="14AEBD"/>
                </a:solidFill>
              </a:rPr>
              <a:t>“</a:t>
            </a:r>
          </a:p>
        </p:txBody>
      </p:sp>
      <p:sp>
        <p:nvSpPr>
          <p:cNvPr id="23" name="TextBox 22">
            <a:extLst>
              <a:ext uri="{FF2B5EF4-FFF2-40B4-BE49-F238E27FC236}">
                <a16:creationId xmlns:a16="http://schemas.microsoft.com/office/drawing/2014/main" id="{32DBDB44-325C-FD7B-5A87-6E5B85519CE1}"/>
              </a:ext>
            </a:extLst>
          </p:cNvPr>
          <p:cNvSpPr txBox="1"/>
          <p:nvPr/>
        </p:nvSpPr>
        <p:spPr>
          <a:xfrm>
            <a:off x="4022977" y="536177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14AEBD"/>
                </a:solidFill>
              </a:rPr>
              <a:t>”</a:t>
            </a:r>
          </a:p>
        </p:txBody>
      </p:sp>
      <p:sp>
        <p:nvSpPr>
          <p:cNvPr id="24" name="Rectangle 23">
            <a:extLst>
              <a:ext uri="{FF2B5EF4-FFF2-40B4-BE49-F238E27FC236}">
                <a16:creationId xmlns:a16="http://schemas.microsoft.com/office/drawing/2014/main" id="{37EEF4D8-7482-F060-6AEA-370BFDFECEB0}"/>
              </a:ext>
            </a:extLst>
          </p:cNvPr>
          <p:cNvSpPr/>
          <p:nvPr/>
        </p:nvSpPr>
        <p:spPr>
          <a:xfrm>
            <a:off x="4589082" y="4062619"/>
            <a:ext cx="407484" cy="707886"/>
          </a:xfrm>
          <a:prstGeom prst="rect">
            <a:avLst/>
          </a:prstGeom>
        </p:spPr>
        <p:txBody>
          <a:bodyPr wrap="none">
            <a:spAutoFit/>
          </a:bodyPr>
          <a:lstStyle/>
          <a:p>
            <a:r>
              <a:rPr lang="en-GB" sz="4000" b="1">
                <a:solidFill>
                  <a:srgbClr val="14AEBD"/>
                </a:solidFill>
              </a:rPr>
              <a:t>“</a:t>
            </a:r>
          </a:p>
        </p:txBody>
      </p:sp>
      <p:sp>
        <p:nvSpPr>
          <p:cNvPr id="25" name="TextBox 24">
            <a:extLst>
              <a:ext uri="{FF2B5EF4-FFF2-40B4-BE49-F238E27FC236}">
                <a16:creationId xmlns:a16="http://schemas.microsoft.com/office/drawing/2014/main" id="{B04DAF04-9542-ED66-5C87-C5D410F5D800}"/>
              </a:ext>
            </a:extLst>
          </p:cNvPr>
          <p:cNvSpPr txBox="1"/>
          <p:nvPr/>
        </p:nvSpPr>
        <p:spPr>
          <a:xfrm>
            <a:off x="6169353" y="5360615"/>
            <a:ext cx="471418"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14AEBD"/>
                </a:solidFill>
              </a:rPr>
              <a:t>”</a:t>
            </a:r>
          </a:p>
        </p:txBody>
      </p:sp>
      <p:sp>
        <p:nvSpPr>
          <p:cNvPr id="26" name="Rectangle 25">
            <a:extLst>
              <a:ext uri="{FF2B5EF4-FFF2-40B4-BE49-F238E27FC236}">
                <a16:creationId xmlns:a16="http://schemas.microsoft.com/office/drawing/2014/main" id="{2F7D82BE-EE67-6797-10D2-C2C333C50458}"/>
              </a:ext>
            </a:extLst>
          </p:cNvPr>
          <p:cNvSpPr/>
          <p:nvPr/>
        </p:nvSpPr>
        <p:spPr>
          <a:xfrm>
            <a:off x="6712079" y="4094010"/>
            <a:ext cx="407484" cy="707886"/>
          </a:xfrm>
          <a:prstGeom prst="rect">
            <a:avLst/>
          </a:prstGeom>
        </p:spPr>
        <p:txBody>
          <a:bodyPr wrap="none">
            <a:spAutoFit/>
          </a:bodyPr>
          <a:lstStyle/>
          <a:p>
            <a:r>
              <a:rPr lang="en-GB" sz="4000" b="1">
                <a:solidFill>
                  <a:srgbClr val="14AEBD"/>
                </a:solidFill>
              </a:rPr>
              <a:t>“</a:t>
            </a:r>
          </a:p>
        </p:txBody>
      </p:sp>
      <p:sp>
        <p:nvSpPr>
          <p:cNvPr id="27" name="TextBox 26">
            <a:extLst>
              <a:ext uri="{FF2B5EF4-FFF2-40B4-BE49-F238E27FC236}">
                <a16:creationId xmlns:a16="http://schemas.microsoft.com/office/drawing/2014/main" id="{71103AB2-48B4-3F52-7382-1C6CF6C9A58F}"/>
              </a:ext>
            </a:extLst>
          </p:cNvPr>
          <p:cNvSpPr txBox="1"/>
          <p:nvPr/>
        </p:nvSpPr>
        <p:spPr>
          <a:xfrm>
            <a:off x="8303393" y="5348850"/>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14AEBD"/>
                </a:solidFill>
              </a:rPr>
              <a:t>”</a:t>
            </a: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644579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38005C7C-344A-30B8-3A4B-8966927487BE}"/>
              </a:ext>
            </a:extLst>
          </p:cNvPr>
          <p:cNvSpPr txBox="1"/>
          <p:nvPr/>
        </p:nvSpPr>
        <p:spPr>
          <a:xfrm>
            <a:off x="2412527" y="2397950"/>
            <a:ext cx="4516232" cy="2062103"/>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dirty="0"/>
              <a:t>The STUDENT perspective: attainment levels and needs</a:t>
            </a:r>
          </a:p>
        </p:txBody>
      </p:sp>
    </p:spTree>
    <p:extLst>
      <p:ext uri="{BB962C8B-B14F-4D97-AF65-F5344CB8AC3E}">
        <p14:creationId xmlns:p14="http://schemas.microsoft.com/office/powerpoint/2010/main" val="1568111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The sample included students with different attainment levels</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83000"/>
            <a:extLst>
              <a:ext uri="{28A0092B-C50C-407E-A947-70E740481C1C}">
                <a14:useLocalDpi xmlns:a14="http://schemas.microsoft.com/office/drawing/2010/main"/>
              </a:ext>
            </a:extLst>
          </a:blip>
          <a:srcRect/>
          <a:stretch/>
        </p:blipFill>
        <p:spPr>
          <a:xfrm>
            <a:off x="8258175" y="1554163"/>
            <a:ext cx="3930650" cy="5065712"/>
          </a:xfrm>
        </p:spPr>
      </p:pic>
      <p:sp>
        <p:nvSpPr>
          <p:cNvPr id="11" name="Rectangle: Rounded Corners 10">
            <a:extLst>
              <a:ext uri="{FF2B5EF4-FFF2-40B4-BE49-F238E27FC236}">
                <a16:creationId xmlns:a16="http://schemas.microsoft.com/office/drawing/2014/main" id="{33B58E4A-9070-C3EB-A0CF-77CA70EE0C7E}"/>
              </a:ext>
            </a:extLst>
          </p:cNvPr>
          <p:cNvSpPr/>
          <p:nvPr/>
        </p:nvSpPr>
        <p:spPr>
          <a:xfrm>
            <a:off x="409017" y="2660703"/>
            <a:ext cx="7652360" cy="504825"/>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dirty="0"/>
              <a:t>Attainment Levels – by workshop</a:t>
            </a:r>
          </a:p>
        </p:txBody>
      </p:sp>
      <p:sp>
        <p:nvSpPr>
          <p:cNvPr id="3" name="Footer Placeholder 1">
            <a:extLst>
              <a:ext uri="{FF2B5EF4-FFF2-40B4-BE49-F238E27FC236}">
                <a16:creationId xmlns:a16="http://schemas.microsoft.com/office/drawing/2014/main" id="{34ECC8DF-3FFA-CA99-992C-55B5B06CBA9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graphicFrame>
        <p:nvGraphicFramePr>
          <p:cNvPr id="2" name="Table 3">
            <a:extLst>
              <a:ext uri="{FF2B5EF4-FFF2-40B4-BE49-F238E27FC236}">
                <a16:creationId xmlns:a16="http://schemas.microsoft.com/office/drawing/2014/main" id="{A6B941E4-DFB8-8710-50AB-82F149C55E73}"/>
              </a:ext>
            </a:extLst>
          </p:cNvPr>
          <p:cNvGraphicFramePr>
            <a:graphicFrameLocks noGrp="1"/>
          </p:cNvGraphicFramePr>
          <p:nvPr>
            <p:extLst>
              <p:ext uri="{D42A27DB-BD31-4B8C-83A1-F6EECF244321}">
                <p14:modId xmlns:p14="http://schemas.microsoft.com/office/powerpoint/2010/main" val="4011400303"/>
              </p:ext>
            </p:extLst>
          </p:nvPr>
        </p:nvGraphicFramePr>
        <p:xfrm>
          <a:off x="409017" y="3303352"/>
          <a:ext cx="7652360" cy="2616200"/>
        </p:xfrm>
        <a:graphic>
          <a:graphicData uri="http://schemas.openxmlformats.org/drawingml/2006/table">
            <a:tbl>
              <a:tblPr firstRow="1" bandRow="1">
                <a:tableStyleId>{5C22544A-7EE6-4342-B048-85BDC9FD1C3A}</a:tableStyleId>
              </a:tblPr>
              <a:tblGrid>
                <a:gridCol w="1530472">
                  <a:extLst>
                    <a:ext uri="{9D8B030D-6E8A-4147-A177-3AD203B41FA5}">
                      <a16:colId xmlns:a16="http://schemas.microsoft.com/office/drawing/2014/main" val="493861722"/>
                    </a:ext>
                  </a:extLst>
                </a:gridCol>
                <a:gridCol w="1530472">
                  <a:extLst>
                    <a:ext uri="{9D8B030D-6E8A-4147-A177-3AD203B41FA5}">
                      <a16:colId xmlns:a16="http://schemas.microsoft.com/office/drawing/2014/main" val="1125403874"/>
                    </a:ext>
                  </a:extLst>
                </a:gridCol>
                <a:gridCol w="1530472">
                  <a:extLst>
                    <a:ext uri="{9D8B030D-6E8A-4147-A177-3AD203B41FA5}">
                      <a16:colId xmlns:a16="http://schemas.microsoft.com/office/drawing/2014/main" val="528593697"/>
                    </a:ext>
                  </a:extLst>
                </a:gridCol>
                <a:gridCol w="1530472">
                  <a:extLst>
                    <a:ext uri="{9D8B030D-6E8A-4147-A177-3AD203B41FA5}">
                      <a16:colId xmlns:a16="http://schemas.microsoft.com/office/drawing/2014/main" val="416468915"/>
                    </a:ext>
                  </a:extLst>
                </a:gridCol>
                <a:gridCol w="1530472">
                  <a:extLst>
                    <a:ext uri="{9D8B030D-6E8A-4147-A177-3AD203B41FA5}">
                      <a16:colId xmlns:a16="http://schemas.microsoft.com/office/drawing/2014/main" val="903903338"/>
                    </a:ext>
                  </a:extLst>
                </a:gridCol>
              </a:tblGrid>
              <a:tr h="370840">
                <a:tc>
                  <a:txBody>
                    <a:bodyPr/>
                    <a:lstStyle/>
                    <a:p>
                      <a:endParaRPr lang="en-GB" sz="1100" dirty="0"/>
                    </a:p>
                  </a:txBody>
                  <a:tcPr/>
                </a:tc>
                <a:tc>
                  <a:txBody>
                    <a:bodyPr/>
                    <a:lstStyle/>
                    <a:p>
                      <a:pPr algn="ctr"/>
                      <a:r>
                        <a:rPr lang="en-GB" sz="1200" dirty="0"/>
                        <a:t>1 (yr 9)</a:t>
                      </a:r>
                    </a:p>
                  </a:txBody>
                  <a:tcPr/>
                </a:tc>
                <a:tc>
                  <a:txBody>
                    <a:bodyPr/>
                    <a:lstStyle/>
                    <a:p>
                      <a:pPr algn="ctr"/>
                      <a:r>
                        <a:rPr lang="en-GB" sz="1200" dirty="0"/>
                        <a:t>2 (yr 9/10)</a:t>
                      </a:r>
                    </a:p>
                  </a:txBody>
                  <a:tcPr/>
                </a:tc>
                <a:tc>
                  <a:txBody>
                    <a:bodyPr/>
                    <a:lstStyle/>
                    <a:p>
                      <a:pPr algn="ctr"/>
                      <a:r>
                        <a:rPr lang="en-GB" sz="1200" dirty="0"/>
                        <a:t>3 (yr 11)</a:t>
                      </a:r>
                    </a:p>
                  </a:txBody>
                  <a:tcPr/>
                </a:tc>
                <a:tc>
                  <a:txBody>
                    <a:bodyPr/>
                    <a:lstStyle/>
                    <a:p>
                      <a:pPr algn="ctr"/>
                      <a:r>
                        <a:rPr lang="en-GB" sz="1200" dirty="0"/>
                        <a:t>4 (yr 10/11)</a:t>
                      </a:r>
                    </a:p>
                  </a:txBody>
                  <a:tcPr/>
                </a:tc>
                <a:extLst>
                  <a:ext uri="{0D108BD9-81ED-4DB2-BD59-A6C34878D82A}">
                    <a16:rowId xmlns:a16="http://schemas.microsoft.com/office/drawing/2014/main" val="3668500732"/>
                  </a:ext>
                </a:extLst>
              </a:tr>
              <a:tr h="370840">
                <a:tc>
                  <a:txBody>
                    <a:bodyPr/>
                    <a:lstStyle/>
                    <a:p>
                      <a:r>
                        <a:rPr lang="en-GB" sz="1100" b="1" kern="1200" dirty="0">
                          <a:solidFill>
                            <a:schemeClr val="dk1"/>
                          </a:solidFill>
                          <a:effectLst/>
                          <a:latin typeface="+mn-lt"/>
                          <a:ea typeface="+mn-ea"/>
                          <a:cs typeface="+mn-cs"/>
                        </a:rPr>
                        <a:t>Has extra individual support</a:t>
                      </a:r>
                      <a:endParaRPr lang="en-GB" sz="1100" b="1" dirty="0"/>
                    </a:p>
                  </a:txBody>
                  <a:tcPr/>
                </a:tc>
                <a:tc>
                  <a:txBody>
                    <a:bodyPr/>
                    <a:lstStyle/>
                    <a:p>
                      <a:r>
                        <a:rPr lang="en-GB" sz="1100" dirty="0"/>
                        <a:t>x1</a:t>
                      </a:r>
                    </a:p>
                  </a:txBody>
                  <a:tcPr/>
                </a:tc>
                <a:tc>
                  <a:txBody>
                    <a:bodyPr/>
                    <a:lstStyle/>
                    <a:p>
                      <a:endParaRPr lang="en-GB" sz="1100"/>
                    </a:p>
                  </a:txBody>
                  <a:tcPr/>
                </a:tc>
                <a:tc>
                  <a:txBody>
                    <a:bodyPr/>
                    <a:lstStyle/>
                    <a:p>
                      <a:endParaRPr lang="en-GB" sz="1100"/>
                    </a:p>
                  </a:txBody>
                  <a:tcPr/>
                </a:tc>
                <a:tc>
                  <a:txBody>
                    <a:bodyPr/>
                    <a:lstStyle/>
                    <a:p>
                      <a:endParaRPr lang="en-GB" sz="1100"/>
                    </a:p>
                  </a:txBody>
                  <a:tcPr/>
                </a:tc>
                <a:extLst>
                  <a:ext uri="{0D108BD9-81ED-4DB2-BD59-A6C34878D82A}">
                    <a16:rowId xmlns:a16="http://schemas.microsoft.com/office/drawing/2014/main" val="1353981120"/>
                  </a:ext>
                </a:extLst>
              </a:tr>
              <a:tr h="370840">
                <a:tc>
                  <a:txBody>
                    <a:bodyPr/>
                    <a:lstStyle/>
                    <a:p>
                      <a:r>
                        <a:rPr lang="en-GB" sz="1100" b="1" kern="1200" dirty="0">
                          <a:solidFill>
                            <a:schemeClr val="dk1"/>
                          </a:solidFill>
                          <a:effectLst/>
                          <a:latin typeface="+mn-lt"/>
                          <a:ea typeface="+mn-ea"/>
                          <a:cs typeface="+mn-cs"/>
                        </a:rPr>
                        <a:t>Has extra individual support but meets targets</a:t>
                      </a:r>
                      <a:endParaRPr lang="en-GB" sz="1100" b="1" dirty="0"/>
                    </a:p>
                  </a:txBody>
                  <a:tcPr/>
                </a:tc>
                <a:tc>
                  <a:txBody>
                    <a:bodyPr/>
                    <a:lstStyle/>
                    <a:p>
                      <a:r>
                        <a:rPr lang="en-GB" sz="1100" dirty="0"/>
                        <a:t>x1</a:t>
                      </a:r>
                    </a:p>
                  </a:txBody>
                  <a:tcPr/>
                </a:tc>
                <a:tc>
                  <a:txBody>
                    <a:bodyPr/>
                    <a:lstStyle/>
                    <a:p>
                      <a:endParaRPr lang="en-GB" sz="1100"/>
                    </a:p>
                  </a:txBody>
                  <a:tcPr/>
                </a:tc>
                <a:tc>
                  <a:txBody>
                    <a:bodyPr/>
                    <a:lstStyle/>
                    <a:p>
                      <a:r>
                        <a:rPr lang="en-GB" sz="1100" dirty="0"/>
                        <a:t>x1</a:t>
                      </a:r>
                    </a:p>
                  </a:txBody>
                  <a:tcPr/>
                </a:tc>
                <a:tc>
                  <a:txBody>
                    <a:bodyPr/>
                    <a:lstStyle/>
                    <a:p>
                      <a:r>
                        <a:rPr lang="en-GB" sz="1100" dirty="0"/>
                        <a:t>x2</a:t>
                      </a:r>
                    </a:p>
                  </a:txBody>
                  <a:tcPr/>
                </a:tc>
                <a:extLst>
                  <a:ext uri="{0D108BD9-81ED-4DB2-BD59-A6C34878D82A}">
                    <a16:rowId xmlns:a16="http://schemas.microsoft.com/office/drawing/2014/main" val="1886031610"/>
                  </a:ext>
                </a:extLst>
              </a:tr>
              <a:tr h="370840">
                <a:tc>
                  <a:txBody>
                    <a:bodyPr/>
                    <a:lstStyle/>
                    <a:p>
                      <a:r>
                        <a:rPr lang="en-GB" sz="1100" b="1" kern="1200" dirty="0">
                          <a:solidFill>
                            <a:schemeClr val="dk1"/>
                          </a:solidFill>
                          <a:effectLst/>
                          <a:latin typeface="+mn-lt"/>
                          <a:ea typeface="+mn-ea"/>
                          <a:cs typeface="+mn-cs"/>
                        </a:rPr>
                        <a:t>Tends to meet targets</a:t>
                      </a:r>
                      <a:endParaRPr lang="en-GB" sz="1100" b="1" dirty="0"/>
                    </a:p>
                  </a:txBody>
                  <a:tcPr/>
                </a:tc>
                <a:tc>
                  <a:txBody>
                    <a:bodyPr/>
                    <a:lstStyle/>
                    <a:p>
                      <a:r>
                        <a:rPr lang="en-GB" sz="1100" dirty="0"/>
                        <a:t>x2</a:t>
                      </a:r>
                    </a:p>
                  </a:txBody>
                  <a:tcPr/>
                </a:tc>
                <a:tc>
                  <a:txBody>
                    <a:bodyPr/>
                    <a:lstStyle/>
                    <a:p>
                      <a:endParaRPr lang="en-GB" sz="1100"/>
                    </a:p>
                  </a:txBody>
                  <a:tcPr/>
                </a:tc>
                <a:tc>
                  <a:txBody>
                    <a:bodyPr/>
                    <a:lstStyle/>
                    <a:p>
                      <a:endParaRPr lang="en-GB" sz="1100"/>
                    </a:p>
                  </a:txBody>
                  <a:tcPr/>
                </a:tc>
                <a:tc>
                  <a:txBody>
                    <a:bodyPr/>
                    <a:lstStyle/>
                    <a:p>
                      <a:endParaRPr lang="en-GB" sz="1100"/>
                    </a:p>
                  </a:txBody>
                  <a:tcPr/>
                </a:tc>
                <a:extLst>
                  <a:ext uri="{0D108BD9-81ED-4DB2-BD59-A6C34878D82A}">
                    <a16:rowId xmlns:a16="http://schemas.microsoft.com/office/drawing/2014/main" val="1457515014"/>
                  </a:ext>
                </a:extLst>
              </a:tr>
              <a:tr h="370840">
                <a:tc>
                  <a:txBody>
                    <a:bodyPr/>
                    <a:lstStyle/>
                    <a:p>
                      <a:r>
                        <a:rPr lang="en-GB" sz="1100" b="1" dirty="0"/>
                        <a:t>Consistently meets targets</a:t>
                      </a:r>
                    </a:p>
                  </a:txBody>
                  <a:tcPr/>
                </a:tc>
                <a:tc>
                  <a:txBody>
                    <a:bodyPr/>
                    <a:lstStyle/>
                    <a:p>
                      <a:endParaRPr lang="en-GB" sz="1100" dirty="0"/>
                    </a:p>
                  </a:txBody>
                  <a:tcPr/>
                </a:tc>
                <a:tc>
                  <a:txBody>
                    <a:bodyPr/>
                    <a:lstStyle/>
                    <a:p>
                      <a:r>
                        <a:rPr lang="en-GB" sz="1100" dirty="0"/>
                        <a:t>x1</a:t>
                      </a:r>
                    </a:p>
                  </a:txBody>
                  <a:tcPr/>
                </a:tc>
                <a:tc>
                  <a:txBody>
                    <a:bodyPr/>
                    <a:lstStyle/>
                    <a:p>
                      <a:endParaRPr lang="en-GB" sz="1100"/>
                    </a:p>
                  </a:txBody>
                  <a:tcPr/>
                </a:tc>
                <a:tc>
                  <a:txBody>
                    <a:bodyPr/>
                    <a:lstStyle/>
                    <a:p>
                      <a:r>
                        <a:rPr lang="en-GB" sz="1100" dirty="0"/>
                        <a:t>x2</a:t>
                      </a:r>
                    </a:p>
                  </a:txBody>
                  <a:tcPr/>
                </a:tc>
                <a:extLst>
                  <a:ext uri="{0D108BD9-81ED-4DB2-BD59-A6C34878D82A}">
                    <a16:rowId xmlns:a16="http://schemas.microsoft.com/office/drawing/2014/main" val="4141011761"/>
                  </a:ext>
                </a:extLst>
              </a:tr>
              <a:tr h="370840">
                <a:tc>
                  <a:txBody>
                    <a:bodyPr/>
                    <a:lstStyle/>
                    <a:p>
                      <a:r>
                        <a:rPr lang="en-GB" sz="1100" b="1" kern="1200" dirty="0">
                          <a:solidFill>
                            <a:schemeClr val="dk1"/>
                          </a:solidFill>
                          <a:effectLst/>
                          <a:latin typeface="+mn-lt"/>
                          <a:ea typeface="+mn-ea"/>
                          <a:cs typeface="+mn-cs"/>
                        </a:rPr>
                        <a:t>Tends to exceed targets</a:t>
                      </a:r>
                      <a:endParaRPr lang="en-GB" sz="1100" b="1" dirty="0"/>
                    </a:p>
                  </a:txBody>
                  <a:tcPr/>
                </a:tc>
                <a:tc>
                  <a:txBody>
                    <a:bodyPr/>
                    <a:lstStyle/>
                    <a:p>
                      <a:r>
                        <a:rPr lang="en-GB" sz="1100" dirty="0"/>
                        <a:t>x1</a:t>
                      </a:r>
                    </a:p>
                  </a:txBody>
                  <a:tcPr/>
                </a:tc>
                <a:tc>
                  <a:txBody>
                    <a:bodyPr/>
                    <a:lstStyle/>
                    <a:p>
                      <a:r>
                        <a:rPr lang="en-GB" sz="1100" dirty="0"/>
                        <a:t>x4</a:t>
                      </a:r>
                    </a:p>
                  </a:txBody>
                  <a:tcPr/>
                </a:tc>
                <a:tc>
                  <a:txBody>
                    <a:bodyPr/>
                    <a:lstStyle/>
                    <a:p>
                      <a:r>
                        <a:rPr lang="en-GB" sz="1100" dirty="0"/>
                        <a:t>x2</a:t>
                      </a:r>
                    </a:p>
                  </a:txBody>
                  <a:tcPr/>
                </a:tc>
                <a:tc>
                  <a:txBody>
                    <a:bodyPr/>
                    <a:lstStyle/>
                    <a:p>
                      <a:r>
                        <a:rPr lang="en-GB" sz="1100" dirty="0"/>
                        <a:t>x1</a:t>
                      </a:r>
                    </a:p>
                  </a:txBody>
                  <a:tcPr/>
                </a:tc>
                <a:extLst>
                  <a:ext uri="{0D108BD9-81ED-4DB2-BD59-A6C34878D82A}">
                    <a16:rowId xmlns:a16="http://schemas.microsoft.com/office/drawing/2014/main" val="2271444822"/>
                  </a:ext>
                </a:extLst>
              </a:tr>
            </a:tbl>
          </a:graphicData>
        </a:graphic>
      </p:graphicFrame>
      <p:sp>
        <p:nvSpPr>
          <p:cNvPr id="5" name="TextBox 4">
            <a:extLst>
              <a:ext uri="{FF2B5EF4-FFF2-40B4-BE49-F238E27FC236}">
                <a16:creationId xmlns:a16="http://schemas.microsoft.com/office/drawing/2014/main" id="{5BA9915B-BD8D-9414-F463-AE31A0D55B4C}"/>
              </a:ext>
            </a:extLst>
          </p:cNvPr>
          <p:cNvSpPr txBox="1"/>
          <p:nvPr/>
        </p:nvSpPr>
        <p:spPr>
          <a:xfrm>
            <a:off x="409017" y="1747181"/>
            <a:ext cx="7652360" cy="523220"/>
          </a:xfrm>
          <a:prstGeom prst="rect">
            <a:avLst/>
          </a:prstGeom>
          <a:noFill/>
        </p:spPr>
        <p:txBody>
          <a:bodyPr wrap="square">
            <a:spAutoFit/>
          </a:bodyPr>
          <a:lstStyle/>
          <a:p>
            <a:pPr defTabSz="660417">
              <a:spcAft>
                <a:spcPts val="1000"/>
              </a:spcAft>
            </a:pPr>
            <a:r>
              <a:rPr lang="en-GB" sz="1400" b="1" dirty="0">
                <a:solidFill>
                  <a:schemeClr val="accent5"/>
                </a:solidFill>
                <a:latin typeface="+mj-lt"/>
                <a:cs typeface="Calibri Light" panose="020F0302020204030204" pitchFamily="34" charset="0"/>
              </a:rPr>
              <a:t>This section provides specifics by attainment level. As a reminder the sample included the following spread of attainment levels:</a:t>
            </a:r>
          </a:p>
        </p:txBody>
      </p:sp>
    </p:spTree>
    <p:extLst>
      <p:ext uri="{BB962C8B-B14F-4D97-AF65-F5344CB8AC3E}">
        <p14:creationId xmlns:p14="http://schemas.microsoft.com/office/powerpoint/2010/main" val="1666389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a:alphaModFix amt="78000"/>
          </a:blip>
          <a:srcRect l="11212" r="6646" b="1410"/>
          <a:stretch/>
        </p:blipFill>
        <p:spPr>
          <a:xfrm>
            <a:off x="8124825" y="1543050"/>
            <a:ext cx="4064000" cy="5120468"/>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Attainment levels: Key Take Outs</a:t>
            </a:r>
            <a:endParaRPr lang="en-US" sz="3200" dirty="0">
              <a:solidFill>
                <a:prstClr val="white"/>
              </a:solidFill>
              <a:latin typeface="Arial Rounded MT Bold"/>
              <a:cs typeface="Arial Rounded MT Bold"/>
            </a:endParaRPr>
          </a:p>
        </p:txBody>
      </p:sp>
      <p:sp>
        <p:nvSpPr>
          <p:cNvPr id="19" name="TextBox 18">
            <a:extLst>
              <a:ext uri="{FF2B5EF4-FFF2-40B4-BE49-F238E27FC236}">
                <a16:creationId xmlns:a16="http://schemas.microsoft.com/office/drawing/2014/main" id="{F33EF7A8-3786-5FCA-9575-464F8B5A597D}"/>
              </a:ext>
            </a:extLst>
          </p:cNvPr>
          <p:cNvSpPr txBox="1"/>
          <p:nvPr/>
        </p:nvSpPr>
        <p:spPr>
          <a:xfrm>
            <a:off x="165475" y="1659243"/>
            <a:ext cx="7797050" cy="5155257"/>
          </a:xfrm>
          <a:prstGeom prst="rect">
            <a:avLst/>
          </a:prstGeom>
          <a:noFill/>
        </p:spPr>
        <p:txBody>
          <a:bodyPr wrap="square" rtlCol="0">
            <a:spAutoFit/>
          </a:bodyPr>
          <a:lstStyle/>
          <a:p>
            <a:pPr defTabSz="660417">
              <a:spcAft>
                <a:spcPts val="1000"/>
              </a:spcAft>
            </a:pPr>
            <a:r>
              <a:rPr lang="en-GB" sz="1200" b="1" dirty="0">
                <a:solidFill>
                  <a:srgbClr val="2A5160"/>
                </a:solidFill>
                <a:latin typeface="+mj-lt"/>
                <a:cs typeface="Calibri Light" panose="020F0302020204030204" pitchFamily="34" charset="0"/>
              </a:rPr>
              <a:t>Analysis of needs by attainment level indicates the following:</a:t>
            </a:r>
          </a:p>
          <a:p>
            <a:pPr defTabSz="660417">
              <a:spcAft>
                <a:spcPts val="1000"/>
              </a:spcAft>
            </a:pPr>
            <a:r>
              <a:rPr lang="en-GB" sz="1200" b="1" dirty="0">
                <a:solidFill>
                  <a:srgbClr val="76B19A"/>
                </a:solidFill>
                <a:latin typeface="+mj-lt"/>
                <a:cs typeface="Calibri Light" panose="020F0302020204030204" pitchFamily="34" charset="0"/>
              </a:rPr>
              <a:t>Year 9/10</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generally report being well supported regardless of attainment level.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Across all attainment levels there can be interest in/confidence in progressing to HE.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Those requiring additional support feel that they are receiving it.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Differences between attainment levels and the level of support from home environments were not notable</a:t>
            </a:r>
          </a:p>
          <a:p>
            <a:pPr defTabSz="660417">
              <a:spcAft>
                <a:spcPts val="1000"/>
              </a:spcAft>
            </a:pPr>
            <a:r>
              <a:rPr lang="en-GB" sz="1200" b="1" dirty="0">
                <a:solidFill>
                  <a:srgbClr val="76B19A"/>
                </a:solidFill>
                <a:latin typeface="+mj-lt"/>
                <a:cs typeface="Calibri Light" panose="020F0302020204030204" pitchFamily="34" charset="0"/>
              </a:rPr>
              <a:t>Year 11</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 year 11, support needs become more evident.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‘Requires extra’ – </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These students often report to be receiving useful subject specific interventions and assistance from teachers.</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Interest in HE is mixed but some do aspire to apply and are confident they can achieve a degree.</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Home support is evident.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‘Meeting/exceeding’ –  students still have support needs and can have frustrations. They can request support in terms of</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Subject specific help: particularly if they have had a poor teacher, an absent teacher</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Non subject specific: building confidence, building knowledge about future choices</a:t>
            </a: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0" y="6663518"/>
            <a:ext cx="3860800" cy="151999"/>
          </a:xfrm>
        </p:spPr>
        <p:txBody>
          <a:bodyPr/>
          <a:lstStyle/>
          <a:p>
            <a:r>
              <a:rPr lang="en-US" dirty="0"/>
              <a:t>Cosmos| Hello Future Co-Creation| December 2022</a:t>
            </a:r>
          </a:p>
        </p:txBody>
      </p:sp>
    </p:spTree>
    <p:extLst>
      <p:ext uri="{BB962C8B-B14F-4D97-AF65-F5344CB8AC3E}">
        <p14:creationId xmlns:p14="http://schemas.microsoft.com/office/powerpoint/2010/main" val="32577810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a:alphaModFix amt="79000"/>
          </a:blip>
          <a:srcRect/>
          <a:stretch/>
        </p:blipFill>
        <p:spPr>
          <a:xfrm>
            <a:off x="8793193" y="1551815"/>
            <a:ext cx="3395632" cy="5084389"/>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93189"/>
            <a:ext cx="8579719" cy="954107"/>
          </a:xfrm>
          <a:prstGeom prst="rect">
            <a:avLst/>
          </a:prstGeom>
          <a:noFill/>
        </p:spPr>
        <p:txBody>
          <a:bodyPr wrap="square" rtlCol="0" anchor="ctr">
            <a:spAutoFit/>
          </a:bodyPr>
          <a:lstStyle/>
          <a:p>
            <a:pPr lvl="0"/>
            <a:r>
              <a:rPr lang="en-US" sz="2800" b="1" dirty="0">
                <a:solidFill>
                  <a:prstClr val="white"/>
                </a:solidFill>
                <a:latin typeface="Arial Rounded MT Bold"/>
                <a:cs typeface="Arial Rounded MT Bold"/>
              </a:rPr>
              <a:t>DETAIL: ‘Meeting /Exceeding’ Attainment Level, Impact on needs</a:t>
            </a:r>
            <a:endParaRPr lang="en-US" sz="2800" dirty="0">
              <a:solidFill>
                <a:prstClr val="white"/>
              </a:solidFill>
              <a:latin typeface="Arial Rounded MT Bold"/>
              <a:cs typeface="Arial Rounded MT Bold"/>
            </a:endParaRPr>
          </a:p>
        </p:txBody>
      </p:sp>
      <p:sp>
        <p:nvSpPr>
          <p:cNvPr id="19" name="TextBox 18">
            <a:extLst>
              <a:ext uri="{FF2B5EF4-FFF2-40B4-BE49-F238E27FC236}">
                <a16:creationId xmlns:a16="http://schemas.microsoft.com/office/drawing/2014/main" id="{F33EF7A8-3786-5FCA-9575-464F8B5A597D}"/>
              </a:ext>
            </a:extLst>
          </p:cNvPr>
          <p:cNvSpPr txBox="1"/>
          <p:nvPr/>
        </p:nvSpPr>
        <p:spPr>
          <a:xfrm>
            <a:off x="213475" y="1673557"/>
            <a:ext cx="8579718" cy="3954929"/>
          </a:xfrm>
          <a:prstGeom prst="rect">
            <a:avLst/>
          </a:prstGeom>
          <a:noFill/>
        </p:spPr>
        <p:txBody>
          <a:bodyPr wrap="square" rtlCol="0">
            <a:spAutoFit/>
          </a:bodyPr>
          <a:lstStyle/>
          <a:p>
            <a:pPr defTabSz="660417">
              <a:spcAft>
                <a:spcPts val="1000"/>
              </a:spcAft>
            </a:pPr>
            <a:r>
              <a:rPr lang="en-GB" sz="1600" b="1" dirty="0">
                <a:solidFill>
                  <a:schemeClr val="accent5"/>
                </a:solidFill>
                <a:latin typeface="+mj-lt"/>
                <a:cs typeface="Calibri Light" panose="020F0302020204030204" pitchFamily="34" charset="0"/>
              </a:rPr>
              <a:t>Specifics for </a:t>
            </a:r>
            <a:r>
              <a:rPr lang="en-GB" sz="1600" b="1" u="sng" dirty="0">
                <a:solidFill>
                  <a:schemeClr val="accent5"/>
                </a:solidFill>
                <a:latin typeface="+mj-lt"/>
                <a:cs typeface="Calibri Light" panose="020F0302020204030204" pitchFamily="34" charset="0"/>
              </a:rPr>
              <a:t>‘tends to/meeting/exceeding’</a:t>
            </a:r>
            <a:r>
              <a:rPr lang="en-GB" sz="1600" b="1" dirty="0">
                <a:solidFill>
                  <a:schemeClr val="accent5"/>
                </a:solidFill>
                <a:latin typeface="+mj-lt"/>
                <a:cs typeface="Calibri Light" panose="020F0302020204030204" pitchFamily="34" charset="0"/>
              </a:rPr>
              <a:t> attainment level</a:t>
            </a:r>
            <a:endParaRPr lang="en-GB" sz="1600" b="1" dirty="0">
              <a:solidFill>
                <a:srgbClr val="2A5160"/>
              </a:solidFill>
              <a:latin typeface="+mj-lt"/>
              <a:cs typeface="Calibri Light" panose="020F0302020204030204" pitchFamily="34" charset="0"/>
            </a:endParaRPr>
          </a:p>
          <a:p>
            <a:pPr defTabSz="660417">
              <a:spcAft>
                <a:spcPts val="1000"/>
              </a:spcAft>
            </a:pPr>
            <a:endParaRPr lang="en-GB" sz="1600" b="1" dirty="0">
              <a:solidFill>
                <a:srgbClr val="2A5160"/>
              </a:solidFill>
              <a:latin typeface="+mj-lt"/>
              <a:cs typeface="Calibri Light" panose="020F0302020204030204" pitchFamily="34" charset="0"/>
            </a:endParaRPr>
          </a:p>
          <a:p>
            <a:pPr defTabSz="660417">
              <a:spcAft>
                <a:spcPts val="1000"/>
              </a:spcAft>
            </a:pPr>
            <a:r>
              <a:rPr lang="en-GB" sz="1200" b="1" dirty="0">
                <a:solidFill>
                  <a:srgbClr val="2A5160"/>
                </a:solidFill>
                <a:latin typeface="+mj-lt"/>
                <a:cs typeface="Calibri Light" panose="020F0302020204030204" pitchFamily="34" charset="0"/>
              </a:rPr>
              <a:t>Yr 9/10 (5 students – tends to/meeting/exceeding)</a:t>
            </a:r>
          </a:p>
          <a:p>
            <a:pPr marL="171450" indent="-171450" defTabSz="660417">
              <a:spcAft>
                <a:spcPts val="1000"/>
              </a:spcAft>
              <a:buFont typeface="Arial" panose="020B0604020202020204" pitchFamily="34" charset="0"/>
              <a:buChar char="•"/>
            </a:pPr>
            <a:r>
              <a:rPr lang="en-GB" sz="1200" dirty="0">
                <a:latin typeface="+mj-lt"/>
                <a:cs typeface="Calibri Light" panose="020F0302020204030204" pitchFamily="34" charset="0"/>
              </a:rPr>
              <a:t>These students all tended to be more positive towards educational experiences and levels of support received and required.</a:t>
            </a:r>
          </a:p>
          <a:p>
            <a:pPr marL="171450" indent="-171450" defTabSz="660417">
              <a:spcAft>
                <a:spcPts val="1000"/>
              </a:spcAft>
              <a:buFont typeface="Arial" panose="020B0604020202020204" pitchFamily="34" charset="0"/>
              <a:buChar char="•"/>
            </a:pPr>
            <a:endParaRPr lang="en-GB" sz="1200" b="1" dirty="0">
              <a:solidFill>
                <a:srgbClr val="2A5160"/>
              </a:solidFill>
              <a:latin typeface="+mj-lt"/>
              <a:cs typeface="Calibri Light" panose="020F0302020204030204" pitchFamily="34" charset="0"/>
            </a:endParaRPr>
          </a:p>
          <a:p>
            <a:pPr defTabSz="660417">
              <a:spcAft>
                <a:spcPts val="1000"/>
              </a:spcAft>
            </a:pPr>
            <a:r>
              <a:rPr lang="en-GB" sz="1200" b="1" dirty="0">
                <a:solidFill>
                  <a:srgbClr val="2A5160"/>
                </a:solidFill>
                <a:latin typeface="+mj-lt"/>
                <a:cs typeface="Calibri Light" panose="020F0302020204030204" pitchFamily="34" charset="0"/>
              </a:rPr>
              <a:t>Yr 11 (5 students – all meeting/exceeding)</a:t>
            </a:r>
          </a:p>
          <a:p>
            <a:pPr marL="171450"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Students sometimes required/wanted additional support despite meeting/exceeding targets </a:t>
            </a:r>
            <a:r>
              <a:rPr lang="en-GB" sz="1200" dirty="0">
                <a:solidFill>
                  <a:prstClr val="black"/>
                </a:solidFill>
                <a:latin typeface="+mj-lt"/>
                <a:cs typeface="Calibri Light" panose="020F0302020204030204" pitchFamily="34" charset="0"/>
              </a:rPr>
              <a:t>e.g. when they claimed to have a poor teacher in a specific subject whom they felt was hindering their progress.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If a student had a specific learning need/disability (dyslexia) they tended to be more positive regarding the support and interventions received.</a:t>
            </a:r>
          </a:p>
          <a:p>
            <a:pPr marL="171450"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Girls</a:t>
            </a:r>
            <a:r>
              <a:rPr lang="en-GB" sz="1200" dirty="0">
                <a:solidFill>
                  <a:prstClr val="black"/>
                </a:solidFill>
                <a:latin typeface="+mj-lt"/>
                <a:cs typeface="Calibri Light" panose="020F0302020204030204" pitchFamily="34" charset="0"/>
              </a:rPr>
              <a:t> (learning needs profile) </a:t>
            </a:r>
            <a:r>
              <a:rPr lang="en-GB" sz="1200" b="1" dirty="0">
                <a:solidFill>
                  <a:prstClr val="black"/>
                </a:solidFill>
                <a:latin typeface="+mj-lt"/>
                <a:cs typeface="Calibri Light" panose="020F0302020204030204" pitchFamily="34" charset="0"/>
              </a:rPr>
              <a:t>sometimes felt that they weren’t performing as they needed to, despite the attainment level. </a:t>
            </a:r>
            <a:r>
              <a:rPr lang="en-GB" sz="1200" dirty="0">
                <a:solidFill>
                  <a:prstClr val="black"/>
                </a:solidFill>
                <a:latin typeface="+mj-lt"/>
                <a:cs typeface="Calibri Light" panose="020F0302020204030204" pitchFamily="34" charset="0"/>
              </a:rPr>
              <a:t>They reported anxiety, poor relationships with teachers, missing schooling, bullying and were demotivated to look towards next steps. They also reported a knowledge gap in terms of how to research and decide upon future plans.</a:t>
            </a:r>
          </a:p>
          <a:p>
            <a:pPr defTabSz="660417">
              <a:spcAft>
                <a:spcPts val="1000"/>
              </a:spcAft>
            </a:pPr>
            <a:endParaRPr lang="en-GB" sz="1200" dirty="0">
              <a:solidFill>
                <a:prstClr val="black"/>
              </a:solidFill>
              <a:latin typeface="+mj-lt"/>
              <a:cs typeface="Calibri Light" panose="020F0302020204030204" pitchFamily="34" charset="0"/>
            </a:endParaRP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79901" y="6646367"/>
            <a:ext cx="3860800" cy="151999"/>
          </a:xfrm>
        </p:spPr>
        <p:txBody>
          <a:bodyPr/>
          <a:lstStyle/>
          <a:p>
            <a:r>
              <a:rPr lang="en-US" dirty="0"/>
              <a:t>Cosmos| Hello Future Co-Creation| December 2022</a:t>
            </a:r>
          </a:p>
        </p:txBody>
      </p:sp>
    </p:spTree>
    <p:extLst>
      <p:ext uri="{BB962C8B-B14F-4D97-AF65-F5344CB8AC3E}">
        <p14:creationId xmlns:p14="http://schemas.microsoft.com/office/powerpoint/2010/main" val="1440541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a:alphaModFix amt="79000"/>
          </a:blip>
          <a:srcRect/>
          <a:stretch/>
        </p:blipFill>
        <p:spPr>
          <a:xfrm>
            <a:off x="8793193" y="1551815"/>
            <a:ext cx="3395632" cy="5084389"/>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93189"/>
            <a:ext cx="8579719" cy="954107"/>
          </a:xfrm>
          <a:prstGeom prst="rect">
            <a:avLst/>
          </a:prstGeom>
          <a:noFill/>
        </p:spPr>
        <p:txBody>
          <a:bodyPr wrap="square" rtlCol="0" anchor="ctr">
            <a:spAutoFit/>
          </a:bodyPr>
          <a:lstStyle/>
          <a:p>
            <a:pPr lvl="0"/>
            <a:r>
              <a:rPr lang="en-US" sz="2800" b="1" dirty="0">
                <a:solidFill>
                  <a:prstClr val="white"/>
                </a:solidFill>
                <a:latin typeface="Arial Rounded MT Bold"/>
                <a:cs typeface="Arial Rounded MT Bold"/>
              </a:rPr>
              <a:t>DETAIL: ‘Requires Help’ Attainment Level, Impact on needs (Yr 9)</a:t>
            </a:r>
            <a:endParaRPr lang="en-US" sz="2800" dirty="0">
              <a:solidFill>
                <a:prstClr val="white"/>
              </a:solidFill>
              <a:latin typeface="Arial Rounded MT Bold"/>
              <a:cs typeface="Arial Rounded MT Bold"/>
            </a:endParaRPr>
          </a:p>
        </p:txBody>
      </p:sp>
      <p:sp>
        <p:nvSpPr>
          <p:cNvPr id="5" name="TextBox 4">
            <a:extLst>
              <a:ext uri="{FF2B5EF4-FFF2-40B4-BE49-F238E27FC236}">
                <a16:creationId xmlns:a16="http://schemas.microsoft.com/office/drawing/2014/main" id="{8C607AE7-F418-C52D-69D1-A505837830F3}"/>
              </a:ext>
            </a:extLst>
          </p:cNvPr>
          <p:cNvSpPr txBox="1"/>
          <p:nvPr/>
        </p:nvSpPr>
        <p:spPr>
          <a:xfrm>
            <a:off x="2196917" y="4041247"/>
            <a:ext cx="2226158" cy="187743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 think I need more help in geography – I don’t understand it as much as other subjects</a:t>
            </a:r>
          </a:p>
          <a:p>
            <a:pPr marL="457200" indent="-457200" algn="just">
              <a:spcAft>
                <a:spcPts val="1200"/>
              </a:spcAft>
            </a:pPr>
            <a:endParaRPr lang="en-GB" sz="1100" i="1" dirty="0">
              <a:effectLst/>
              <a:ea typeface="Times New Roman" panose="02020603050405020304" pitchFamily="18" charset="0"/>
              <a:cs typeface="Arial" panose="020B0604020202020204" pitchFamily="34" charset="0"/>
            </a:endParaRPr>
          </a:p>
          <a:p>
            <a:pPr marL="457200" indent="-457200" algn="just">
              <a:spcAft>
                <a:spcPts val="1200"/>
              </a:spcAft>
            </a:pPr>
            <a:r>
              <a:rPr lang="en-GB" sz="1100" i="1" dirty="0">
                <a:ea typeface="Times New Roman" panose="02020603050405020304" pitchFamily="18" charset="0"/>
                <a:cs typeface="Arial" panose="020B0604020202020204" pitchFamily="34" charset="0"/>
              </a:rPr>
              <a:t>	</a:t>
            </a:r>
            <a:r>
              <a:rPr lang="en-GB" sz="900" i="1" dirty="0">
                <a:effectLst/>
                <a:ea typeface="Times New Roman" panose="02020603050405020304" pitchFamily="18" charset="0"/>
              </a:rPr>
              <a:t>(Male, Yr. 9, West Cumbria, needs extra helps but meets targets)</a:t>
            </a:r>
            <a:endParaRPr lang="en-GB" sz="900" i="1" dirty="0"/>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DDE5A07-1BF7-4568-8CBA-42DDC3FAB413}"/>
              </a:ext>
            </a:extLst>
          </p:cNvPr>
          <p:cNvSpPr txBox="1"/>
          <p:nvPr/>
        </p:nvSpPr>
        <p:spPr>
          <a:xfrm>
            <a:off x="4849954" y="4025977"/>
            <a:ext cx="1664415" cy="1384995"/>
          </a:xfrm>
          <a:prstGeom prst="rect">
            <a:avLst/>
          </a:prstGeom>
          <a:noFill/>
        </p:spPr>
        <p:txBody>
          <a:bodyPr wrap="square">
            <a:spAutoFit/>
          </a:bodyPr>
          <a:lstStyle/>
          <a:p>
            <a:pPr algn="just"/>
            <a:r>
              <a:rPr lang="en-GB" sz="1100" i="1" dirty="0">
                <a:effectLst/>
                <a:ea typeface="Times New Roman" panose="02020603050405020304" pitchFamily="18" charset="0"/>
              </a:rPr>
              <a:t>Teachers are alright, if I ask for help, they help. Like with work, if I don’t get it.</a:t>
            </a:r>
          </a:p>
          <a:p>
            <a:pPr algn="just"/>
            <a:endParaRPr lang="en-GB" sz="1100" i="1" dirty="0">
              <a:effectLst/>
              <a:ea typeface="Times New Roman" panose="02020603050405020304" pitchFamily="18" charset="0"/>
            </a:endParaRPr>
          </a:p>
          <a:p>
            <a:endParaRPr lang="en-GB" sz="1100" i="1" dirty="0">
              <a:effectLst/>
              <a:ea typeface="Times New Roman" panose="02020603050405020304" pitchFamily="18" charset="0"/>
            </a:endParaRPr>
          </a:p>
          <a:p>
            <a:pPr algn="r"/>
            <a:r>
              <a:rPr lang="en-GB" sz="900" i="1" dirty="0">
                <a:effectLst/>
                <a:ea typeface="Times New Roman" panose="02020603050405020304" pitchFamily="18" charset="0"/>
              </a:rPr>
              <a:t>(Male, Yr9, Furness, has extra support)</a:t>
            </a:r>
            <a:endParaRPr lang="en-GB" sz="900" i="1" dirty="0"/>
          </a:p>
        </p:txBody>
      </p:sp>
      <p:sp>
        <p:nvSpPr>
          <p:cNvPr id="9" name="TextBox 8">
            <a:extLst>
              <a:ext uri="{FF2B5EF4-FFF2-40B4-BE49-F238E27FC236}">
                <a16:creationId xmlns:a16="http://schemas.microsoft.com/office/drawing/2014/main" id="{7D681DEA-F558-D0F6-5BDE-53733578065C}"/>
              </a:ext>
            </a:extLst>
          </p:cNvPr>
          <p:cNvSpPr txBox="1"/>
          <p:nvPr/>
        </p:nvSpPr>
        <p:spPr>
          <a:xfrm>
            <a:off x="6960393" y="3995454"/>
            <a:ext cx="1669298" cy="1215717"/>
          </a:xfrm>
          <a:prstGeom prst="rect">
            <a:avLst/>
          </a:prstGeom>
          <a:noFill/>
        </p:spPr>
        <p:txBody>
          <a:bodyPr wrap="square">
            <a:spAutoFit/>
          </a:bodyPr>
          <a:lstStyle/>
          <a:p>
            <a:pPr algn="just"/>
            <a:r>
              <a:rPr lang="en-GB" sz="1100" i="1" dirty="0">
                <a:effectLst/>
                <a:ea typeface="Times New Roman" panose="02020603050405020304" pitchFamily="18" charset="0"/>
              </a:rPr>
              <a:t>I want to be a chef, I like food, if I don’t get that far, I’ll just have a café or something.</a:t>
            </a:r>
          </a:p>
          <a:p>
            <a:endParaRPr lang="en-GB" sz="1100" i="1" dirty="0">
              <a:effectLst/>
              <a:ea typeface="Times New Roman" panose="02020603050405020304" pitchFamily="18" charset="0"/>
            </a:endParaRPr>
          </a:p>
          <a:p>
            <a:pPr algn="r"/>
            <a:r>
              <a:rPr lang="en-GB" sz="900" i="1" dirty="0">
                <a:effectLst/>
                <a:ea typeface="Times New Roman" panose="02020603050405020304" pitchFamily="18" charset="0"/>
              </a:rPr>
              <a:t>(Male, Yr9, Furness, has extra support)</a:t>
            </a:r>
            <a:endParaRPr lang="en-GB" sz="900" i="1" dirty="0"/>
          </a:p>
        </p:txBody>
      </p:sp>
      <p:sp>
        <p:nvSpPr>
          <p:cNvPr id="17" name="TextBox 16">
            <a:extLst>
              <a:ext uri="{FF2B5EF4-FFF2-40B4-BE49-F238E27FC236}">
                <a16:creationId xmlns:a16="http://schemas.microsoft.com/office/drawing/2014/main" id="{1CBA993A-CF60-4AEB-74D3-B691BEE0C79A}"/>
              </a:ext>
            </a:extLst>
          </p:cNvPr>
          <p:cNvSpPr txBox="1"/>
          <p:nvPr/>
        </p:nvSpPr>
        <p:spPr>
          <a:xfrm>
            <a:off x="129316" y="4028790"/>
            <a:ext cx="2056680" cy="253915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I’ve been having tests and assessments thrown at me and I got them back and they are all quite high marks. It helped to have explanations for the parts I didn’t understand.</a:t>
            </a:r>
            <a:endParaRPr lang="en-GB" sz="1100" i="1" dirty="0">
              <a:effectLst/>
              <a:ea typeface="Times New Roman" panose="02020603050405020304" pitchFamily="18" charset="0"/>
              <a:cs typeface="Times New Roman" panose="02020603050405020304" pitchFamily="18" charset="0"/>
            </a:endParaRPr>
          </a:p>
          <a:p>
            <a:pPr marL="457200" indent="-457200" algn="just">
              <a:spcAft>
                <a:spcPts val="1200"/>
              </a:spcAft>
            </a:pPr>
            <a:r>
              <a:rPr lang="en-GB" sz="1100" i="1" dirty="0"/>
              <a:t>	</a:t>
            </a:r>
            <a:r>
              <a:rPr lang="en-GB" sz="900" i="1" dirty="0">
                <a:effectLst/>
                <a:ea typeface="Times New Roman" panose="02020603050405020304" pitchFamily="18" charset="0"/>
              </a:rPr>
              <a:t>(Male, Yr. 9, West Cumbria, has extra helps but meets targets)</a:t>
            </a:r>
            <a:endParaRPr lang="en-GB" sz="900" i="1" dirty="0"/>
          </a:p>
          <a:p>
            <a:pPr marL="457200" indent="-457200" algn="just">
              <a:spcAft>
                <a:spcPts val="1200"/>
              </a:spcAft>
            </a:pPr>
            <a:endParaRPr lang="en-GB" sz="1100" i="1" dirty="0"/>
          </a:p>
        </p:txBody>
      </p:sp>
      <p:sp>
        <p:nvSpPr>
          <p:cNvPr id="19" name="TextBox 18">
            <a:extLst>
              <a:ext uri="{FF2B5EF4-FFF2-40B4-BE49-F238E27FC236}">
                <a16:creationId xmlns:a16="http://schemas.microsoft.com/office/drawing/2014/main" id="{F33EF7A8-3786-5FCA-9575-464F8B5A597D}"/>
              </a:ext>
            </a:extLst>
          </p:cNvPr>
          <p:cNvSpPr txBox="1"/>
          <p:nvPr/>
        </p:nvSpPr>
        <p:spPr>
          <a:xfrm>
            <a:off x="271318" y="1641225"/>
            <a:ext cx="7793613" cy="4955203"/>
          </a:xfrm>
          <a:prstGeom prst="rect">
            <a:avLst/>
          </a:prstGeom>
          <a:noFill/>
        </p:spPr>
        <p:txBody>
          <a:bodyPr wrap="square" rtlCol="0">
            <a:spAutoFit/>
          </a:bodyPr>
          <a:lstStyle/>
          <a:p>
            <a:pPr defTabSz="660417">
              <a:spcAft>
                <a:spcPts val="1000"/>
              </a:spcAft>
            </a:pPr>
            <a:r>
              <a:rPr lang="en-GB" sz="1600" b="1" dirty="0">
                <a:solidFill>
                  <a:schemeClr val="accent5"/>
                </a:solidFill>
                <a:latin typeface="+mj-lt"/>
                <a:cs typeface="Calibri Light" panose="020F0302020204030204" pitchFamily="34" charset="0"/>
              </a:rPr>
              <a:t>Specifics for </a:t>
            </a:r>
            <a:r>
              <a:rPr lang="en-GB" sz="1600" b="1" u="sng" dirty="0">
                <a:solidFill>
                  <a:schemeClr val="accent5"/>
                </a:solidFill>
                <a:latin typeface="+mj-lt"/>
                <a:cs typeface="Calibri Light" panose="020F0302020204030204" pitchFamily="34" charset="0"/>
              </a:rPr>
              <a:t>‘requires extra help’ </a:t>
            </a:r>
            <a:r>
              <a:rPr lang="en-GB" sz="1600" b="1" dirty="0">
                <a:solidFill>
                  <a:schemeClr val="accent5"/>
                </a:solidFill>
                <a:latin typeface="+mj-lt"/>
                <a:cs typeface="Calibri Light" panose="020F0302020204030204" pitchFamily="34" charset="0"/>
              </a:rPr>
              <a:t>attainment level</a:t>
            </a:r>
          </a:p>
          <a:p>
            <a:pPr defTabSz="660417">
              <a:spcAft>
                <a:spcPts val="1000"/>
              </a:spcAft>
            </a:pPr>
            <a:endParaRPr lang="en-GB" sz="700" b="1" dirty="0">
              <a:solidFill>
                <a:srgbClr val="2A5160"/>
              </a:solidFill>
              <a:latin typeface="+mj-lt"/>
              <a:cs typeface="Calibri Light" panose="020F0302020204030204" pitchFamily="34" charset="0"/>
            </a:endParaRPr>
          </a:p>
          <a:p>
            <a:pPr defTabSz="660417">
              <a:spcAft>
                <a:spcPts val="1000"/>
              </a:spcAft>
            </a:pPr>
            <a:r>
              <a:rPr lang="en-GB" sz="1200" b="1" dirty="0">
                <a:solidFill>
                  <a:srgbClr val="2A5160"/>
                </a:solidFill>
                <a:latin typeface="+mj-lt"/>
                <a:cs typeface="Calibri Light" panose="020F0302020204030204" pitchFamily="34" charset="0"/>
              </a:rPr>
              <a:t>Yr9 (2 students, one of whom met targets with the help)</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Perform well with assistance but can feel pressured to ‘keep it up</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Do feel supported  - requests for some subject support but no significant requests for more wide ranging support </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Mixed experiences in terms of support being offered at home by parents.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Mixed aspiration levels – some do express interest and confidence in going to University</a:t>
            </a: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defTabSz="660417">
              <a:spcAft>
                <a:spcPts val="1000"/>
              </a:spcAft>
            </a:pPr>
            <a:r>
              <a:rPr lang="en-GB" sz="1100" b="1" i="1" dirty="0">
                <a:solidFill>
                  <a:prstClr val="black"/>
                </a:solidFill>
                <a:latin typeface="+mj-lt"/>
                <a:cs typeface="Calibri Light" panose="020F0302020204030204" pitchFamily="34" charset="0"/>
              </a:rPr>
              <a:t>*Note: small sub sample sizes</a:t>
            </a:r>
          </a:p>
        </p:txBody>
      </p:sp>
      <p:sp>
        <p:nvSpPr>
          <p:cNvPr id="20" name="Rectangle 19">
            <a:extLst>
              <a:ext uri="{FF2B5EF4-FFF2-40B4-BE49-F238E27FC236}">
                <a16:creationId xmlns:a16="http://schemas.microsoft.com/office/drawing/2014/main" id="{68BC25A1-C426-0985-7E52-64D1E82ACC6B}"/>
              </a:ext>
            </a:extLst>
          </p:cNvPr>
          <p:cNvSpPr/>
          <p:nvPr/>
        </p:nvSpPr>
        <p:spPr>
          <a:xfrm>
            <a:off x="2367518" y="3966861"/>
            <a:ext cx="407484" cy="707886"/>
          </a:xfrm>
          <a:prstGeom prst="rect">
            <a:avLst/>
          </a:prstGeom>
        </p:spPr>
        <p:txBody>
          <a:bodyPr wrap="none">
            <a:spAutoFit/>
          </a:bodyPr>
          <a:lstStyle/>
          <a:p>
            <a:r>
              <a:rPr lang="en-GB" sz="4000" b="1" dirty="0">
                <a:solidFill>
                  <a:srgbClr val="4F8B74"/>
                </a:solidFill>
              </a:rPr>
              <a:t>“</a:t>
            </a:r>
          </a:p>
        </p:txBody>
      </p:sp>
      <p:sp>
        <p:nvSpPr>
          <p:cNvPr id="21" name="TextBox 20">
            <a:extLst>
              <a:ext uri="{FF2B5EF4-FFF2-40B4-BE49-F238E27FC236}">
                <a16:creationId xmlns:a16="http://schemas.microsoft.com/office/drawing/2014/main" id="{45EBD376-D51D-1095-1DDC-60D6EE14D6F2}"/>
              </a:ext>
            </a:extLst>
          </p:cNvPr>
          <p:cNvSpPr txBox="1"/>
          <p:nvPr/>
        </p:nvSpPr>
        <p:spPr>
          <a:xfrm>
            <a:off x="1954036" y="527272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2" name="Rectangle 21">
            <a:extLst>
              <a:ext uri="{FF2B5EF4-FFF2-40B4-BE49-F238E27FC236}">
                <a16:creationId xmlns:a16="http://schemas.microsoft.com/office/drawing/2014/main" id="{54C5EE74-F98C-BFD5-E69C-C761737BAC17}"/>
              </a:ext>
            </a:extLst>
          </p:cNvPr>
          <p:cNvSpPr/>
          <p:nvPr/>
        </p:nvSpPr>
        <p:spPr>
          <a:xfrm>
            <a:off x="293715" y="3933555"/>
            <a:ext cx="407484" cy="707886"/>
          </a:xfrm>
          <a:prstGeom prst="rect">
            <a:avLst/>
          </a:prstGeom>
        </p:spPr>
        <p:txBody>
          <a:bodyPr wrap="none">
            <a:spAutoFit/>
          </a:bodyPr>
          <a:lstStyle/>
          <a:p>
            <a:r>
              <a:rPr lang="en-GB" sz="4000" b="1" dirty="0">
                <a:solidFill>
                  <a:srgbClr val="4F8B74"/>
                </a:solidFill>
              </a:rPr>
              <a:t>“</a:t>
            </a:r>
          </a:p>
        </p:txBody>
      </p:sp>
      <p:sp>
        <p:nvSpPr>
          <p:cNvPr id="23" name="TextBox 22">
            <a:extLst>
              <a:ext uri="{FF2B5EF4-FFF2-40B4-BE49-F238E27FC236}">
                <a16:creationId xmlns:a16="http://schemas.microsoft.com/office/drawing/2014/main" id="{32DBDB44-325C-FD7B-5A87-6E5B85519CE1}"/>
              </a:ext>
            </a:extLst>
          </p:cNvPr>
          <p:cNvSpPr txBox="1"/>
          <p:nvPr/>
        </p:nvSpPr>
        <p:spPr>
          <a:xfrm>
            <a:off x="4057736" y="4474692"/>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4" name="Rectangle 23">
            <a:extLst>
              <a:ext uri="{FF2B5EF4-FFF2-40B4-BE49-F238E27FC236}">
                <a16:creationId xmlns:a16="http://schemas.microsoft.com/office/drawing/2014/main" id="{37EEF4D8-7482-F060-6AEA-370BFDFECEB0}"/>
              </a:ext>
            </a:extLst>
          </p:cNvPr>
          <p:cNvSpPr/>
          <p:nvPr/>
        </p:nvSpPr>
        <p:spPr>
          <a:xfrm>
            <a:off x="4559400" y="3895187"/>
            <a:ext cx="407484" cy="707886"/>
          </a:xfrm>
          <a:prstGeom prst="rect">
            <a:avLst/>
          </a:prstGeom>
        </p:spPr>
        <p:txBody>
          <a:bodyPr wrap="none">
            <a:spAutoFit/>
          </a:bodyPr>
          <a:lstStyle/>
          <a:p>
            <a:r>
              <a:rPr lang="en-GB" sz="4000" b="1" dirty="0">
                <a:solidFill>
                  <a:srgbClr val="4F8B74"/>
                </a:solidFill>
              </a:rPr>
              <a:t>“</a:t>
            </a:r>
          </a:p>
        </p:txBody>
      </p:sp>
      <p:sp>
        <p:nvSpPr>
          <p:cNvPr id="25" name="TextBox 24">
            <a:extLst>
              <a:ext uri="{FF2B5EF4-FFF2-40B4-BE49-F238E27FC236}">
                <a16:creationId xmlns:a16="http://schemas.microsoft.com/office/drawing/2014/main" id="{B04DAF04-9542-ED66-5C87-C5D410F5D800}"/>
              </a:ext>
            </a:extLst>
          </p:cNvPr>
          <p:cNvSpPr txBox="1"/>
          <p:nvPr/>
        </p:nvSpPr>
        <p:spPr>
          <a:xfrm>
            <a:off x="6230260" y="4465872"/>
            <a:ext cx="471418" cy="707886"/>
          </a:xfrm>
          <a:prstGeom prst="rect">
            <a:avLst/>
          </a:prstGeom>
        </p:spPr>
        <p:txBody>
          <a:bodyPr wrap="squar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6" name="Rectangle 25">
            <a:extLst>
              <a:ext uri="{FF2B5EF4-FFF2-40B4-BE49-F238E27FC236}">
                <a16:creationId xmlns:a16="http://schemas.microsoft.com/office/drawing/2014/main" id="{2F7D82BE-EE67-6797-10D2-C2C333C50458}"/>
              </a:ext>
            </a:extLst>
          </p:cNvPr>
          <p:cNvSpPr/>
          <p:nvPr/>
        </p:nvSpPr>
        <p:spPr>
          <a:xfrm>
            <a:off x="6701678" y="3933555"/>
            <a:ext cx="407484" cy="707886"/>
          </a:xfrm>
          <a:prstGeom prst="rect">
            <a:avLst/>
          </a:prstGeom>
        </p:spPr>
        <p:txBody>
          <a:bodyPr wrap="none">
            <a:spAutoFit/>
          </a:bodyPr>
          <a:lstStyle/>
          <a:p>
            <a:r>
              <a:rPr lang="en-GB" sz="4000" b="1" dirty="0">
                <a:solidFill>
                  <a:srgbClr val="4F8B74"/>
                </a:solidFill>
              </a:rPr>
              <a:t>“</a:t>
            </a:r>
          </a:p>
        </p:txBody>
      </p:sp>
      <p:sp>
        <p:nvSpPr>
          <p:cNvPr id="27" name="TextBox 26">
            <a:extLst>
              <a:ext uri="{FF2B5EF4-FFF2-40B4-BE49-F238E27FC236}">
                <a16:creationId xmlns:a16="http://schemas.microsoft.com/office/drawing/2014/main" id="{71103AB2-48B4-3F52-7382-1C6CF6C9A58F}"/>
              </a:ext>
            </a:extLst>
          </p:cNvPr>
          <p:cNvSpPr txBox="1"/>
          <p:nvPr/>
        </p:nvSpPr>
        <p:spPr>
          <a:xfrm>
            <a:off x="8285086" y="5173968"/>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TextBox 1">
            <a:extLst>
              <a:ext uri="{FF2B5EF4-FFF2-40B4-BE49-F238E27FC236}">
                <a16:creationId xmlns:a16="http://schemas.microsoft.com/office/drawing/2014/main" id="{6B10D90B-D090-158B-3FEA-16F2B1AE4063}"/>
              </a:ext>
            </a:extLst>
          </p:cNvPr>
          <p:cNvSpPr txBox="1"/>
          <p:nvPr/>
        </p:nvSpPr>
        <p:spPr>
          <a:xfrm>
            <a:off x="2525023" y="5899640"/>
            <a:ext cx="6167548" cy="523220"/>
          </a:xfrm>
          <a:prstGeom prst="rect">
            <a:avLst/>
          </a:prstGeom>
          <a:noFill/>
        </p:spPr>
        <p:txBody>
          <a:bodyPr wrap="square">
            <a:spAutoFit/>
          </a:bodyPr>
          <a:lstStyle/>
          <a:p>
            <a:pPr algn="ctr"/>
            <a:r>
              <a:rPr lang="en-US" sz="1400" b="1" i="1" dirty="0">
                <a:solidFill>
                  <a:schemeClr val="tx2"/>
                </a:solidFill>
                <a:cs typeface="Arial Rounded MT Bold"/>
              </a:rPr>
              <a:t>Indications that year 9 students at this attainment level respond well to additional support and have aspirations in line with other attainment levels.</a:t>
            </a:r>
            <a:endParaRPr lang="en-GB" sz="1400" b="1" i="1" dirty="0">
              <a:solidFill>
                <a:schemeClr val="tx2"/>
              </a:solidFill>
            </a:endParaRPr>
          </a:p>
        </p:txBody>
      </p:sp>
    </p:spTree>
    <p:extLst>
      <p:ext uri="{BB962C8B-B14F-4D97-AF65-F5344CB8AC3E}">
        <p14:creationId xmlns:p14="http://schemas.microsoft.com/office/powerpoint/2010/main" val="4379383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a:alphaModFix amt="79000"/>
          </a:blip>
          <a:srcRect/>
          <a:stretch/>
        </p:blipFill>
        <p:spPr>
          <a:xfrm>
            <a:off x="8793193" y="1551815"/>
            <a:ext cx="3395632" cy="5084389"/>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56</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93189"/>
            <a:ext cx="8579719" cy="954107"/>
          </a:xfrm>
          <a:prstGeom prst="rect">
            <a:avLst/>
          </a:prstGeom>
          <a:noFill/>
        </p:spPr>
        <p:txBody>
          <a:bodyPr wrap="square" rtlCol="0" anchor="ctr">
            <a:spAutoFit/>
          </a:bodyPr>
          <a:lstStyle/>
          <a:p>
            <a:pPr lvl="0"/>
            <a:r>
              <a:rPr lang="en-US" sz="2800" b="1" dirty="0">
                <a:solidFill>
                  <a:prstClr val="white"/>
                </a:solidFill>
                <a:latin typeface="Arial Rounded MT Bold"/>
                <a:cs typeface="Arial Rounded MT Bold"/>
              </a:rPr>
              <a:t>DETAIL: ‘Requires Help’ Attainment Level, Impact on needs (Yr 11)</a:t>
            </a:r>
            <a:endParaRPr lang="en-US" sz="2800" dirty="0">
              <a:solidFill>
                <a:prstClr val="white"/>
              </a:solidFill>
              <a:latin typeface="Arial Rounded MT Bold"/>
              <a:cs typeface="Arial Rounded MT Bold"/>
            </a:endParaRPr>
          </a:p>
        </p:txBody>
      </p:sp>
      <p:sp>
        <p:nvSpPr>
          <p:cNvPr id="19" name="TextBox 18">
            <a:extLst>
              <a:ext uri="{FF2B5EF4-FFF2-40B4-BE49-F238E27FC236}">
                <a16:creationId xmlns:a16="http://schemas.microsoft.com/office/drawing/2014/main" id="{F33EF7A8-3786-5FCA-9575-464F8B5A597D}"/>
              </a:ext>
            </a:extLst>
          </p:cNvPr>
          <p:cNvSpPr txBox="1"/>
          <p:nvPr/>
        </p:nvSpPr>
        <p:spPr>
          <a:xfrm>
            <a:off x="213475" y="1616407"/>
            <a:ext cx="4386234" cy="4770537"/>
          </a:xfrm>
          <a:prstGeom prst="rect">
            <a:avLst/>
          </a:prstGeom>
          <a:noFill/>
        </p:spPr>
        <p:txBody>
          <a:bodyPr wrap="square" rtlCol="0">
            <a:spAutoFit/>
          </a:bodyPr>
          <a:lstStyle/>
          <a:p>
            <a:pPr defTabSz="660417">
              <a:spcAft>
                <a:spcPts val="1000"/>
              </a:spcAft>
            </a:pPr>
            <a:r>
              <a:rPr lang="en-GB" sz="1400" b="1" dirty="0">
                <a:solidFill>
                  <a:schemeClr val="accent5"/>
                </a:solidFill>
                <a:latin typeface="+mj-lt"/>
                <a:cs typeface="Calibri Light" panose="020F0302020204030204" pitchFamily="34" charset="0"/>
              </a:rPr>
              <a:t>Specifics for </a:t>
            </a:r>
            <a:r>
              <a:rPr lang="en-GB" sz="1400" b="1" u="sng" dirty="0">
                <a:solidFill>
                  <a:schemeClr val="accent5"/>
                </a:solidFill>
                <a:latin typeface="+mj-lt"/>
                <a:cs typeface="Calibri Light" panose="020F0302020204030204" pitchFamily="34" charset="0"/>
              </a:rPr>
              <a:t>‘requires extra help’  </a:t>
            </a:r>
            <a:r>
              <a:rPr lang="en-GB" sz="1400" b="1" dirty="0">
                <a:solidFill>
                  <a:schemeClr val="accent5"/>
                </a:solidFill>
                <a:latin typeface="+mj-lt"/>
                <a:cs typeface="Calibri Light" panose="020F0302020204030204" pitchFamily="34" charset="0"/>
              </a:rPr>
              <a:t>attainment level: </a:t>
            </a:r>
          </a:p>
          <a:p>
            <a:pPr defTabSz="660417">
              <a:spcAft>
                <a:spcPts val="1000"/>
              </a:spcAft>
            </a:pPr>
            <a:r>
              <a:rPr lang="en-GB" sz="1200" b="1" dirty="0">
                <a:solidFill>
                  <a:srgbClr val="2A5160"/>
                </a:solidFill>
                <a:latin typeface="+mj-lt"/>
                <a:cs typeface="Calibri Light" panose="020F0302020204030204" pitchFamily="34" charset="0"/>
              </a:rPr>
              <a:t>Yr 11 (3 students)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sometimes report a ‘shaky’ or unsettled start in earlier secondary school years – but that things improved when relationships with teachers improved and when they (the student) started to ‘make an effort’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Good level of confidence that can achieve required/predicted grades – with more effort and the additional help offered.</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That said there is nervousness and a sense that yr 11/important exams are very imminent (time running out to get up to speed)</a:t>
            </a:r>
          </a:p>
          <a:p>
            <a:pPr marL="171450"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Praise given to the levels of interventions offered </a:t>
            </a:r>
            <a:r>
              <a:rPr lang="en-GB" sz="1200" dirty="0">
                <a:solidFill>
                  <a:prstClr val="black"/>
                </a:solidFill>
                <a:latin typeface="+mj-lt"/>
                <a:cs typeface="Calibri Light" panose="020F0302020204030204" pitchFamily="34" charset="0"/>
              </a:rPr>
              <a:t>e.g.  ‘Intervention’ sessions -  dinner break sessions, after school sessions; English teacher going through questions individually and breaking them out has lead to improvement</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Difficulty with Chemistry – but recognition that behaviour in earlier years is a contributing factor</a:t>
            </a:r>
          </a:p>
          <a:p>
            <a:pPr defTabSz="660417">
              <a:spcAft>
                <a:spcPts val="1000"/>
              </a:spcAft>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defTabSz="660417">
              <a:spcAft>
                <a:spcPts val="1000"/>
              </a:spcAft>
            </a:pPr>
            <a:r>
              <a:rPr lang="en-GB" sz="1050" b="1" i="1" dirty="0">
                <a:solidFill>
                  <a:prstClr val="black"/>
                </a:solidFill>
                <a:latin typeface="+mj-lt"/>
                <a:cs typeface="Calibri Light" panose="020F0302020204030204" pitchFamily="34" charset="0"/>
              </a:rPr>
              <a:t>*Note: small sub sample sizes</a:t>
            </a: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0" y="6698305"/>
            <a:ext cx="3860800" cy="151999"/>
          </a:xfrm>
        </p:spPr>
        <p:txBody>
          <a:bodyPr/>
          <a:lstStyle/>
          <a:p>
            <a:r>
              <a:rPr lang="en-US"/>
              <a:t>Cosmos| Hello Future Co-Creation| December 2022</a:t>
            </a:r>
          </a:p>
        </p:txBody>
      </p:sp>
      <p:sp>
        <p:nvSpPr>
          <p:cNvPr id="15" name="TextBox 14">
            <a:extLst>
              <a:ext uri="{FF2B5EF4-FFF2-40B4-BE49-F238E27FC236}">
                <a16:creationId xmlns:a16="http://schemas.microsoft.com/office/drawing/2014/main" id="{D88EB0AE-0379-7DEF-AE46-600B85573243}"/>
              </a:ext>
            </a:extLst>
          </p:cNvPr>
          <p:cNvSpPr txBox="1"/>
          <p:nvPr/>
        </p:nvSpPr>
        <p:spPr>
          <a:xfrm>
            <a:off x="4644742" y="2296261"/>
            <a:ext cx="3604113" cy="1400383"/>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I’d say Chemistry - </a:t>
            </a:r>
            <a:r>
              <a:rPr lang="en-GB" sz="1100" i="1" dirty="0">
                <a:ea typeface="Times New Roman" panose="02020603050405020304" pitchFamily="18" charset="0"/>
                <a:cs typeface="Arial" panose="020B0604020202020204" pitchFamily="34" charset="0"/>
              </a:rPr>
              <a:t>i</a:t>
            </a:r>
            <a:r>
              <a:rPr lang="en-GB" sz="1100" i="1" dirty="0">
                <a:effectLst/>
                <a:ea typeface="Times New Roman" panose="02020603050405020304" pitchFamily="18" charset="0"/>
                <a:cs typeface="Arial" panose="020B0604020202020204" pitchFamily="34" charset="0"/>
              </a:rPr>
              <a:t>t's probably just over </a:t>
            </a:r>
            <a:r>
              <a:rPr lang="en-GB" sz="1100" b="1" i="1" dirty="0">
                <a:effectLst/>
                <a:ea typeface="Times New Roman" panose="02020603050405020304" pitchFamily="18" charset="0"/>
                <a:cs typeface="Arial" panose="020B0604020202020204" pitchFamily="34" charset="0"/>
              </a:rPr>
              <a:t>the years of messing about and it does not go into my head, </a:t>
            </a:r>
            <a:r>
              <a:rPr lang="en-GB" sz="1100" i="1" dirty="0">
                <a:effectLst/>
                <a:ea typeface="Times New Roman" panose="02020603050405020304" pitchFamily="18" charset="0"/>
                <a:cs typeface="Arial" panose="020B0604020202020204" pitchFamily="34" charset="0"/>
              </a:rPr>
              <a:t>like I don't know, every time I have a lesson I don’t think I come away </a:t>
            </a:r>
            <a:r>
              <a:rPr lang="en-GB" sz="1000" i="1" dirty="0">
                <a:effectLst/>
                <a:ea typeface="Times New Roman" panose="02020603050405020304" pitchFamily="18" charset="0"/>
                <a:cs typeface="Arial" panose="020B0604020202020204" pitchFamily="34" charset="0"/>
              </a:rPr>
              <a:t>with one thing, it just doesn’t go in.</a:t>
            </a:r>
          </a:p>
          <a:p>
            <a:pPr marL="457200" indent="-457200" algn="just">
              <a:spcAft>
                <a:spcPts val="1200"/>
              </a:spcAft>
            </a:pPr>
            <a:r>
              <a:rPr lang="en-GB" sz="1000" i="1" dirty="0"/>
              <a:t>	</a:t>
            </a:r>
            <a:r>
              <a:rPr lang="en-GB" sz="1000" i="1" dirty="0">
                <a:effectLst/>
                <a:ea typeface="Times New Roman" panose="02020603050405020304" pitchFamily="18" charset="0"/>
              </a:rPr>
              <a:t>(Male, Yr. 11, West Cumbria, has extra help)</a:t>
            </a:r>
            <a:endParaRPr lang="en-GB" sz="1000" i="1" dirty="0"/>
          </a:p>
          <a:p>
            <a:pPr marL="457200" indent="-457200" algn="just">
              <a:spcAft>
                <a:spcPts val="1200"/>
              </a:spcAft>
            </a:pPr>
            <a:endParaRPr lang="en-GB" sz="1100" i="1" dirty="0"/>
          </a:p>
        </p:txBody>
      </p:sp>
      <p:sp>
        <p:nvSpPr>
          <p:cNvPr id="16" name="TextBox 15">
            <a:extLst>
              <a:ext uri="{FF2B5EF4-FFF2-40B4-BE49-F238E27FC236}">
                <a16:creationId xmlns:a16="http://schemas.microsoft.com/office/drawing/2014/main" id="{D3C3D55C-2AA8-76D4-25AF-263281F3CCD1}"/>
              </a:ext>
            </a:extLst>
          </p:cNvPr>
          <p:cNvSpPr txBox="1"/>
          <p:nvPr/>
        </p:nvSpPr>
        <p:spPr>
          <a:xfrm>
            <a:off x="7887186" y="2948989"/>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18" name="Rectangle 17">
            <a:extLst>
              <a:ext uri="{FF2B5EF4-FFF2-40B4-BE49-F238E27FC236}">
                <a16:creationId xmlns:a16="http://schemas.microsoft.com/office/drawing/2014/main" id="{F50D2C36-E5C7-B3AB-6264-92ECCB0D1AD3}"/>
              </a:ext>
            </a:extLst>
          </p:cNvPr>
          <p:cNvSpPr/>
          <p:nvPr/>
        </p:nvSpPr>
        <p:spPr>
          <a:xfrm>
            <a:off x="4771643" y="2143287"/>
            <a:ext cx="407484" cy="707886"/>
          </a:xfrm>
          <a:prstGeom prst="rect">
            <a:avLst/>
          </a:prstGeom>
        </p:spPr>
        <p:txBody>
          <a:bodyPr wrap="none">
            <a:spAutoFit/>
          </a:bodyPr>
          <a:lstStyle/>
          <a:p>
            <a:r>
              <a:rPr lang="en-GB" sz="4000" b="1" dirty="0">
                <a:solidFill>
                  <a:srgbClr val="4F8B74"/>
                </a:solidFill>
              </a:rPr>
              <a:t>“</a:t>
            </a:r>
          </a:p>
        </p:txBody>
      </p:sp>
      <p:sp>
        <p:nvSpPr>
          <p:cNvPr id="28" name="TextBox 27">
            <a:extLst>
              <a:ext uri="{FF2B5EF4-FFF2-40B4-BE49-F238E27FC236}">
                <a16:creationId xmlns:a16="http://schemas.microsoft.com/office/drawing/2014/main" id="{BB777426-4F49-B6AF-6D3A-36902F514F6D}"/>
              </a:ext>
            </a:extLst>
          </p:cNvPr>
          <p:cNvSpPr txBox="1"/>
          <p:nvPr/>
        </p:nvSpPr>
        <p:spPr>
          <a:xfrm>
            <a:off x="5151658" y="3754236"/>
            <a:ext cx="3097198" cy="1292662"/>
          </a:xfrm>
          <a:prstGeom prst="rect">
            <a:avLst/>
          </a:prstGeom>
          <a:noFill/>
        </p:spPr>
        <p:txBody>
          <a:bodyPr wrap="square">
            <a:spAutoFit/>
          </a:bodyPr>
          <a:lstStyle/>
          <a:p>
            <a:pPr algn="just"/>
            <a:r>
              <a:rPr lang="en-GB" sz="1100" i="1" dirty="0">
                <a:latin typeface="+mj-lt"/>
                <a:cs typeface="Calibri Light" panose="020F0302020204030204" pitchFamily="34" charset="0"/>
              </a:rPr>
              <a:t>When I first started secondary school I didn’t have a very good start</a:t>
            </a:r>
            <a:r>
              <a:rPr lang="en-GB" sz="1100" b="1" i="1" dirty="0">
                <a:latin typeface="+mj-lt"/>
                <a:cs typeface="Calibri Light" panose="020F0302020204030204" pitchFamily="34" charset="0"/>
              </a:rPr>
              <a:t>. I ended up getting excluded </a:t>
            </a:r>
            <a:r>
              <a:rPr lang="en-GB" sz="1100" i="1" dirty="0">
                <a:latin typeface="+mj-lt"/>
                <a:cs typeface="Calibri Light" panose="020F0302020204030204" pitchFamily="34" charset="0"/>
              </a:rPr>
              <a:t>and it wasn’t a great start at my new school – but now it is more relaxed and settled.</a:t>
            </a:r>
          </a:p>
          <a:p>
            <a:pPr algn="just"/>
            <a:endParaRPr lang="en-GB" sz="1200" i="1" dirty="0">
              <a:latin typeface="+mj-lt"/>
              <a:cs typeface="Calibri Light" panose="020F0302020204030204" pitchFamily="34" charset="0"/>
            </a:endParaRPr>
          </a:p>
          <a:p>
            <a:pPr algn="just"/>
            <a:r>
              <a:rPr lang="en-GB" sz="1000" i="1" dirty="0">
                <a:effectLst/>
                <a:ea typeface="Times New Roman" panose="02020603050405020304" pitchFamily="18" charset="0"/>
              </a:rPr>
              <a:t>(Male, Yr. 11, Carlisle &amp; Eden, has extra help)</a:t>
            </a:r>
            <a:endParaRPr lang="en-GB" sz="1000" i="1" dirty="0"/>
          </a:p>
          <a:p>
            <a:pPr algn="just"/>
            <a:endParaRPr lang="en-GB" sz="1200" i="1" dirty="0">
              <a:latin typeface="+mj-lt"/>
            </a:endParaRPr>
          </a:p>
        </p:txBody>
      </p:sp>
      <p:sp>
        <p:nvSpPr>
          <p:cNvPr id="29" name="Rectangle 28">
            <a:extLst>
              <a:ext uri="{FF2B5EF4-FFF2-40B4-BE49-F238E27FC236}">
                <a16:creationId xmlns:a16="http://schemas.microsoft.com/office/drawing/2014/main" id="{3D4F568E-DBB2-6EE6-F864-E2EDE8C0097E}"/>
              </a:ext>
            </a:extLst>
          </p:cNvPr>
          <p:cNvSpPr/>
          <p:nvPr/>
        </p:nvSpPr>
        <p:spPr>
          <a:xfrm>
            <a:off x="4825701" y="3619584"/>
            <a:ext cx="407484" cy="707886"/>
          </a:xfrm>
          <a:prstGeom prst="rect">
            <a:avLst/>
          </a:prstGeom>
        </p:spPr>
        <p:txBody>
          <a:bodyPr wrap="none">
            <a:spAutoFit/>
          </a:bodyPr>
          <a:lstStyle/>
          <a:p>
            <a:r>
              <a:rPr lang="en-GB" sz="4000" b="1" dirty="0">
                <a:solidFill>
                  <a:srgbClr val="4F8B74"/>
                </a:solidFill>
              </a:rPr>
              <a:t>“</a:t>
            </a:r>
          </a:p>
        </p:txBody>
      </p:sp>
      <p:sp>
        <p:nvSpPr>
          <p:cNvPr id="30" name="TextBox 29">
            <a:extLst>
              <a:ext uri="{FF2B5EF4-FFF2-40B4-BE49-F238E27FC236}">
                <a16:creationId xmlns:a16="http://schemas.microsoft.com/office/drawing/2014/main" id="{3CF9EEF6-D485-ADD5-ECB3-E889AFD9C8D3}"/>
              </a:ext>
            </a:extLst>
          </p:cNvPr>
          <p:cNvSpPr txBox="1"/>
          <p:nvPr/>
        </p:nvSpPr>
        <p:spPr>
          <a:xfrm>
            <a:off x="7909798" y="4342811"/>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31" name="TextBox 30">
            <a:extLst>
              <a:ext uri="{FF2B5EF4-FFF2-40B4-BE49-F238E27FC236}">
                <a16:creationId xmlns:a16="http://schemas.microsoft.com/office/drawing/2014/main" id="{F519D3DC-B895-502F-C1B5-A23803CC1724}"/>
              </a:ext>
            </a:extLst>
          </p:cNvPr>
          <p:cNvSpPr txBox="1"/>
          <p:nvPr/>
        </p:nvSpPr>
        <p:spPr>
          <a:xfrm>
            <a:off x="4720118" y="5144259"/>
            <a:ext cx="3307443" cy="2062103"/>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ffectLst/>
                <a:ea typeface="Times New Roman" panose="02020603050405020304" pitchFamily="18" charset="0"/>
              </a:rPr>
              <a:t>Well after these mocks </a:t>
            </a:r>
            <a:r>
              <a:rPr lang="en-GB" sz="1100" b="1" i="1" dirty="0">
                <a:effectLst/>
                <a:ea typeface="Times New Roman" panose="02020603050405020304" pitchFamily="18" charset="0"/>
              </a:rPr>
              <a:t>I'm getting moved up to science</a:t>
            </a:r>
            <a:r>
              <a:rPr lang="en-GB" sz="1100" i="1" dirty="0">
                <a:effectLst/>
                <a:ea typeface="Times New Roman" panose="02020603050405020304" pitchFamily="18" charset="0"/>
              </a:rPr>
              <a:t> because I said I want to learn more because I feel like I could get better grades than what I'm predicted. I'm getting extra tuition that the school pay for or the Trust or something pays for.</a:t>
            </a:r>
            <a:r>
              <a:rPr lang="en-GB" sz="1100" i="1" dirty="0">
                <a:ea typeface="Times New Roman" panose="02020603050405020304" pitchFamily="18" charset="0"/>
                <a:cs typeface="Arial" panose="020B0604020202020204" pitchFamily="34" charset="0"/>
              </a:rPr>
              <a:t>	</a:t>
            </a:r>
          </a:p>
          <a:p>
            <a:pPr marL="457200" indent="-457200" algn="r">
              <a:spcAft>
                <a:spcPts val="1200"/>
              </a:spcAft>
            </a:pPr>
            <a:r>
              <a:rPr lang="en-GB" sz="1000" i="1" dirty="0">
                <a:effectLst/>
                <a:ea typeface="Times New Roman" panose="02020603050405020304" pitchFamily="18" charset="0"/>
              </a:rPr>
              <a:t>(Male, Yr. 11, West Cumbria, has extra help)</a:t>
            </a:r>
            <a:endParaRPr lang="en-GB" sz="1000" i="1" dirty="0"/>
          </a:p>
          <a:p>
            <a:pPr marL="457200" indent="-457200" algn="just">
              <a:spcAft>
                <a:spcPts val="1200"/>
              </a:spcAft>
            </a:pPr>
            <a:endParaRPr lang="en-GB" sz="1100" i="1" dirty="0"/>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FBC5A608-966E-D4FE-2EED-1C33789AA27A}"/>
              </a:ext>
            </a:extLst>
          </p:cNvPr>
          <p:cNvSpPr/>
          <p:nvPr/>
        </p:nvSpPr>
        <p:spPr>
          <a:xfrm>
            <a:off x="4896469" y="5080847"/>
            <a:ext cx="358302" cy="714752"/>
          </a:xfrm>
          <a:prstGeom prst="rect">
            <a:avLst/>
          </a:prstGeom>
        </p:spPr>
        <p:txBody>
          <a:bodyPr wrap="square">
            <a:spAutoFit/>
          </a:bodyPr>
          <a:lstStyle/>
          <a:p>
            <a:r>
              <a:rPr lang="en-GB" sz="4000" b="1" dirty="0">
                <a:solidFill>
                  <a:srgbClr val="4F8B74"/>
                </a:solidFill>
              </a:rPr>
              <a:t>“</a:t>
            </a:r>
          </a:p>
        </p:txBody>
      </p:sp>
      <p:sp>
        <p:nvSpPr>
          <p:cNvPr id="33" name="TextBox 32">
            <a:extLst>
              <a:ext uri="{FF2B5EF4-FFF2-40B4-BE49-F238E27FC236}">
                <a16:creationId xmlns:a16="http://schemas.microsoft.com/office/drawing/2014/main" id="{0BFE9ACF-F370-9046-B1C1-51149640B41D}"/>
              </a:ext>
            </a:extLst>
          </p:cNvPr>
          <p:cNvSpPr txBox="1"/>
          <p:nvPr/>
        </p:nvSpPr>
        <p:spPr>
          <a:xfrm>
            <a:off x="7918126" y="5928318"/>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Tree>
    <p:extLst>
      <p:ext uri="{BB962C8B-B14F-4D97-AF65-F5344CB8AC3E}">
        <p14:creationId xmlns:p14="http://schemas.microsoft.com/office/powerpoint/2010/main" val="1702854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a:alphaModFix amt="79000"/>
          </a:blip>
          <a:srcRect/>
          <a:stretch/>
        </p:blipFill>
        <p:spPr>
          <a:xfrm>
            <a:off x="8793193" y="1551815"/>
            <a:ext cx="3395632" cy="5084389"/>
          </a:xfrm>
        </p:spPr>
      </p:pic>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93189"/>
            <a:ext cx="8579719" cy="954107"/>
          </a:xfrm>
          <a:prstGeom prst="rect">
            <a:avLst/>
          </a:prstGeom>
          <a:noFill/>
        </p:spPr>
        <p:txBody>
          <a:bodyPr wrap="square" rtlCol="0" anchor="ctr">
            <a:spAutoFit/>
          </a:bodyPr>
          <a:lstStyle/>
          <a:p>
            <a:pPr lvl="0"/>
            <a:r>
              <a:rPr lang="en-US" sz="2800" b="1" dirty="0">
                <a:solidFill>
                  <a:prstClr val="white"/>
                </a:solidFill>
                <a:latin typeface="Arial Rounded MT Bold"/>
                <a:cs typeface="Arial Rounded MT Bold"/>
              </a:rPr>
              <a:t>DETAIL: ‘Requires Help’ Attainment Level, Impact on needs (Yr 11) </a:t>
            </a:r>
            <a:r>
              <a:rPr lang="en-US" sz="2000" b="1" dirty="0">
                <a:solidFill>
                  <a:prstClr val="white"/>
                </a:solidFill>
                <a:latin typeface="Arial Rounded MT Bold"/>
                <a:cs typeface="Arial Rounded MT Bold"/>
              </a:rPr>
              <a:t>cont.</a:t>
            </a:r>
            <a:endParaRPr lang="en-US" sz="2000" dirty="0">
              <a:solidFill>
                <a:prstClr val="white"/>
              </a:solidFill>
              <a:latin typeface="Arial Rounded MT Bold"/>
              <a:cs typeface="Arial Rounded MT Bold"/>
            </a:endParaRPr>
          </a:p>
        </p:txBody>
      </p:sp>
      <p:sp>
        <p:nvSpPr>
          <p:cNvPr id="19" name="TextBox 18">
            <a:extLst>
              <a:ext uri="{FF2B5EF4-FFF2-40B4-BE49-F238E27FC236}">
                <a16:creationId xmlns:a16="http://schemas.microsoft.com/office/drawing/2014/main" id="{F33EF7A8-3786-5FCA-9575-464F8B5A597D}"/>
              </a:ext>
            </a:extLst>
          </p:cNvPr>
          <p:cNvSpPr txBox="1"/>
          <p:nvPr/>
        </p:nvSpPr>
        <p:spPr>
          <a:xfrm>
            <a:off x="213475" y="1616407"/>
            <a:ext cx="4651917" cy="4449936"/>
          </a:xfrm>
          <a:prstGeom prst="rect">
            <a:avLst/>
          </a:prstGeom>
          <a:noFill/>
        </p:spPr>
        <p:txBody>
          <a:bodyPr wrap="square" rtlCol="0">
            <a:spAutoFit/>
          </a:bodyPr>
          <a:lstStyle/>
          <a:p>
            <a:pPr defTabSz="660417">
              <a:spcAft>
                <a:spcPts val="1000"/>
              </a:spcAft>
            </a:pPr>
            <a:r>
              <a:rPr lang="en-GB" sz="1400" b="1" dirty="0">
                <a:solidFill>
                  <a:schemeClr val="accent5"/>
                </a:solidFill>
                <a:latin typeface="+mj-lt"/>
                <a:cs typeface="Calibri Light" panose="020F0302020204030204" pitchFamily="34" charset="0"/>
              </a:rPr>
              <a:t>Specifics for </a:t>
            </a:r>
            <a:r>
              <a:rPr lang="en-GB" sz="1400" b="1" u="sng" dirty="0">
                <a:solidFill>
                  <a:schemeClr val="accent5"/>
                </a:solidFill>
                <a:latin typeface="+mj-lt"/>
                <a:cs typeface="Calibri Light" panose="020F0302020204030204" pitchFamily="34" charset="0"/>
              </a:rPr>
              <a:t>‘requires extra help’  </a:t>
            </a:r>
            <a:r>
              <a:rPr lang="en-GB" sz="1400" b="1" dirty="0">
                <a:solidFill>
                  <a:schemeClr val="accent5"/>
                </a:solidFill>
                <a:latin typeface="+mj-lt"/>
                <a:cs typeface="Calibri Light" panose="020F0302020204030204" pitchFamily="34" charset="0"/>
              </a:rPr>
              <a:t>attainment level: </a:t>
            </a:r>
          </a:p>
          <a:p>
            <a:pPr defTabSz="660417">
              <a:spcAft>
                <a:spcPts val="1000"/>
              </a:spcAft>
            </a:pPr>
            <a:r>
              <a:rPr lang="en-GB" sz="1200" b="1" dirty="0">
                <a:solidFill>
                  <a:srgbClr val="2A5160"/>
                </a:solidFill>
                <a:latin typeface="+mj-lt"/>
                <a:cs typeface="Calibri Light" panose="020F0302020204030204" pitchFamily="34" charset="0"/>
              </a:rPr>
              <a:t>Yr 11 (3 students)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Receive </a:t>
            </a:r>
            <a:r>
              <a:rPr lang="en-GB" sz="1200" b="1" dirty="0">
                <a:solidFill>
                  <a:prstClr val="black"/>
                </a:solidFill>
                <a:latin typeface="+mj-lt"/>
                <a:cs typeface="Calibri Light" panose="020F0302020204030204" pitchFamily="34" charset="0"/>
              </a:rPr>
              <a:t>support from home </a:t>
            </a:r>
            <a:r>
              <a:rPr lang="en-GB" sz="1200" dirty="0">
                <a:solidFill>
                  <a:prstClr val="black"/>
                </a:solidFill>
                <a:latin typeface="+mj-lt"/>
                <a:cs typeface="Calibri Light" panose="020F0302020204030204" pitchFamily="34" charset="0"/>
              </a:rPr>
              <a:t>and their is belief from parents in their ability. Parents sometimes pay for extra tuition. Have conversations with parents about future plans (post-school)</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Some would like interventions to be more practical in nature – in order to move from the focus on reading/writing e.g. trips, practical activities</a:t>
            </a:r>
          </a:p>
          <a:p>
            <a:pPr marL="171450"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Aspirations and interest in HE</a:t>
            </a:r>
            <a:r>
              <a:rPr lang="en-GB" sz="1200" dirty="0">
                <a:solidFill>
                  <a:prstClr val="black"/>
                </a:solidFill>
                <a:latin typeface="+mj-lt"/>
                <a:cs typeface="Calibri Light" panose="020F0302020204030204" pitchFamily="34" charset="0"/>
              </a:rPr>
              <a:t>: Mixed</a:t>
            </a:r>
          </a:p>
          <a:p>
            <a:pPr marL="628650" lvl="1"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High interest: </a:t>
            </a:r>
            <a:r>
              <a:rPr lang="en-GB" sz="1200" dirty="0">
                <a:solidFill>
                  <a:prstClr val="black"/>
                </a:solidFill>
                <a:latin typeface="+mj-lt"/>
                <a:cs typeface="Calibri Light" panose="020F0302020204030204" pitchFamily="34" charset="0"/>
              </a:rPr>
              <a:t>A ‘way out’ of local area and expanding experiences. Parental support/encouragement for university is also sometimes present. Confident that can go to University /achieve a degree.</a:t>
            </a:r>
          </a:p>
          <a:p>
            <a:pPr marL="628650" lvl="1" indent="-171450" defTabSz="660417">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Low interest: </a:t>
            </a:r>
            <a:r>
              <a:rPr lang="en-GB" sz="1200" dirty="0">
                <a:solidFill>
                  <a:prstClr val="black"/>
                </a:solidFill>
                <a:latin typeface="+mj-lt"/>
                <a:cs typeface="Calibri Light" panose="020F0302020204030204" pitchFamily="34" charset="0"/>
              </a:rPr>
              <a:t>Have decided that would prefer to get an apprenticeship and start work (follow in father’s footsteps / aim for a football course</a:t>
            </a:r>
            <a:endParaRPr lang="en-GB" sz="1100" dirty="0">
              <a:solidFill>
                <a:prstClr val="black"/>
              </a:solidFill>
              <a:latin typeface="+mj-lt"/>
              <a:cs typeface="Calibri Light" panose="020F0302020204030204" pitchFamily="34" charset="0"/>
            </a:endParaRPr>
          </a:p>
          <a:p>
            <a:pPr marL="95250" lvl="1" defTabSz="660417">
              <a:spcAft>
                <a:spcPts val="1000"/>
              </a:spcAft>
            </a:pPr>
            <a:r>
              <a:rPr lang="en-GB" sz="1050" b="1" i="1" dirty="0">
                <a:solidFill>
                  <a:prstClr val="black"/>
                </a:solidFill>
                <a:latin typeface="+mj-lt"/>
                <a:cs typeface="Calibri Light" panose="020F0302020204030204" pitchFamily="34" charset="0"/>
              </a:rPr>
              <a:t>*Note: small sub sample sizes</a:t>
            </a:r>
          </a:p>
          <a:p>
            <a:pPr lvl="1" defTabSz="660417">
              <a:spcAft>
                <a:spcPts val="1000"/>
              </a:spcAft>
            </a:pPr>
            <a:endParaRPr lang="en-GB" sz="1200" dirty="0">
              <a:solidFill>
                <a:prstClr val="black"/>
              </a:solidFill>
              <a:latin typeface="+mj-lt"/>
              <a:cs typeface="Calibri Light" panose="020F0302020204030204" pitchFamily="34" charset="0"/>
            </a:endParaRPr>
          </a:p>
        </p:txBody>
      </p:sp>
      <p:sp>
        <p:nvSpPr>
          <p:cNvPr id="3" name="Footer Placeholder 1">
            <a:extLst>
              <a:ext uri="{FF2B5EF4-FFF2-40B4-BE49-F238E27FC236}">
                <a16:creationId xmlns:a16="http://schemas.microsoft.com/office/drawing/2014/main" id="{4FC3C73F-1D83-F509-86AB-B51ECC49DCB5}"/>
              </a:ext>
            </a:extLst>
          </p:cNvPr>
          <p:cNvSpPr>
            <a:spLocks noGrp="1"/>
          </p:cNvSpPr>
          <p:nvPr>
            <p:ph type="ftr" sz="quarter" idx="11"/>
          </p:nvPr>
        </p:nvSpPr>
        <p:spPr>
          <a:xfrm>
            <a:off x="30502" y="6656375"/>
            <a:ext cx="3860800" cy="151999"/>
          </a:xfrm>
        </p:spPr>
        <p:txBody>
          <a:bodyPr/>
          <a:lstStyle/>
          <a:p>
            <a:r>
              <a:rPr lang="en-US" dirty="0"/>
              <a:t>Cosmos| Hello Future Co-Creation| December 2022</a:t>
            </a:r>
          </a:p>
        </p:txBody>
      </p:sp>
      <p:sp>
        <p:nvSpPr>
          <p:cNvPr id="2" name="TextBox 1">
            <a:extLst>
              <a:ext uri="{FF2B5EF4-FFF2-40B4-BE49-F238E27FC236}">
                <a16:creationId xmlns:a16="http://schemas.microsoft.com/office/drawing/2014/main" id="{E7D4C478-2966-BE16-6FFA-CD01200F9672}"/>
              </a:ext>
            </a:extLst>
          </p:cNvPr>
          <p:cNvSpPr txBox="1"/>
          <p:nvPr/>
        </p:nvSpPr>
        <p:spPr>
          <a:xfrm>
            <a:off x="4865391" y="3216845"/>
            <a:ext cx="3395631" cy="2046714"/>
          </a:xfrm>
          <a:prstGeom prst="rect">
            <a:avLst/>
          </a:prstGeom>
          <a:noFill/>
        </p:spPr>
        <p:txBody>
          <a:bodyPr wrap="square">
            <a:spAutoFit/>
          </a:bodyPr>
          <a:lstStyle/>
          <a:p>
            <a:pPr marL="457200" indent="-457200" algn="just">
              <a:spcAft>
                <a:spcPts val="1200"/>
              </a:spcAft>
            </a:pPr>
            <a:r>
              <a:rPr lang="en-GB" sz="1100" i="1" dirty="0">
                <a:effectLst/>
                <a:latin typeface="+mj-lt"/>
                <a:ea typeface="Times New Roman" panose="02020603050405020304" pitchFamily="18" charset="0"/>
                <a:cs typeface="Arial" panose="020B0604020202020204" pitchFamily="34" charset="0"/>
              </a:rPr>
              <a:t>	</a:t>
            </a:r>
            <a:r>
              <a:rPr lang="en-GB" sz="1100" b="1" i="1" dirty="0">
                <a:effectLst/>
                <a:latin typeface="+mj-lt"/>
                <a:ea typeface="Times New Roman" panose="02020603050405020304" pitchFamily="18" charset="0"/>
                <a:cs typeface="Arial" panose="020B0604020202020204" pitchFamily="34" charset="0"/>
              </a:rPr>
              <a:t>University, yes </a:t>
            </a:r>
            <a:r>
              <a:rPr lang="en-GB" sz="1100" i="1" dirty="0">
                <a:effectLst/>
                <a:latin typeface="+mj-lt"/>
                <a:ea typeface="Times New Roman" panose="02020603050405020304" pitchFamily="18" charset="0"/>
                <a:cs typeface="Arial" panose="020B0604020202020204" pitchFamily="34" charset="0"/>
              </a:rPr>
              <a:t>- it's just boring around here, there's actually nothing to do, there actually isn't. I mean like I've got to go to a park and sit on the swings, around here what people do -  they just go and eat McDonalds and I don’t fancy getting fat.</a:t>
            </a:r>
            <a:endParaRPr lang="en-GB" sz="1100" i="1" dirty="0">
              <a:effectLst/>
              <a:latin typeface="+mj-lt"/>
              <a:ea typeface="Times New Roman" panose="02020603050405020304" pitchFamily="18" charset="0"/>
              <a:cs typeface="Times New Roman" panose="02020603050405020304" pitchFamily="18" charset="0"/>
            </a:endParaRPr>
          </a:p>
          <a:p>
            <a:pPr marL="457200" indent="-457200" algn="r">
              <a:spcAft>
                <a:spcPts val="1200"/>
              </a:spcAft>
            </a:pPr>
            <a:r>
              <a:rPr lang="en-GB" sz="1000" i="1" dirty="0">
                <a:effectLst/>
                <a:ea typeface="Times New Roman" panose="02020603050405020304" pitchFamily="18" charset="0"/>
              </a:rPr>
              <a:t>(Male, Yr. 11, West Cumbria, has extra help)</a:t>
            </a:r>
            <a:endParaRPr lang="en-GB" sz="1000" i="1" dirty="0"/>
          </a:p>
          <a:p>
            <a:pPr marL="457200" indent="-457200" algn="just">
              <a:spcAft>
                <a:spcPts val="1200"/>
              </a:spcAft>
            </a:pPr>
            <a:endParaRPr lang="en-GB" sz="1000" i="1" dirty="0"/>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80610AE5-481F-6E36-7161-CA1485989A55}"/>
              </a:ext>
            </a:extLst>
          </p:cNvPr>
          <p:cNvGrpSpPr/>
          <p:nvPr/>
        </p:nvGrpSpPr>
        <p:grpSpPr>
          <a:xfrm>
            <a:off x="5048004" y="4809341"/>
            <a:ext cx="3222298" cy="1223100"/>
            <a:chOff x="356991" y="2603556"/>
            <a:chExt cx="3222298" cy="1223100"/>
          </a:xfrm>
        </p:grpSpPr>
        <p:sp>
          <p:nvSpPr>
            <p:cNvPr id="5" name="TextBox 4">
              <a:extLst>
                <a:ext uri="{FF2B5EF4-FFF2-40B4-BE49-F238E27FC236}">
                  <a16:creationId xmlns:a16="http://schemas.microsoft.com/office/drawing/2014/main" id="{7A82BF92-8822-5C54-66E9-6AAC87683448}"/>
                </a:ext>
              </a:extLst>
            </p:cNvPr>
            <p:cNvSpPr txBox="1"/>
            <p:nvPr/>
          </p:nvSpPr>
          <p:spPr>
            <a:xfrm>
              <a:off x="667211" y="2703272"/>
              <a:ext cx="2905515" cy="1123384"/>
            </a:xfrm>
            <a:prstGeom prst="rect">
              <a:avLst/>
            </a:prstGeom>
            <a:noFill/>
          </p:spPr>
          <p:txBody>
            <a:bodyPr wrap="square">
              <a:spAutoFit/>
            </a:bodyPr>
            <a:lstStyle/>
            <a:p>
              <a:pPr algn="just"/>
              <a:r>
                <a:rPr lang="en-GB" sz="1100" i="1" dirty="0">
                  <a:latin typeface="+mj-lt"/>
                  <a:cs typeface="Calibri Light" panose="020F0302020204030204" pitchFamily="34" charset="0"/>
                </a:rPr>
                <a:t>University </a:t>
              </a:r>
              <a:r>
                <a:rPr lang="en-GB" sz="1100" b="1" i="1" dirty="0">
                  <a:latin typeface="+mj-lt"/>
                  <a:cs typeface="Calibri Light" panose="020F0302020204030204" pitchFamily="34" charset="0"/>
                </a:rPr>
                <a:t>is just not something I want to do </a:t>
              </a:r>
              <a:r>
                <a:rPr lang="en-GB" sz="1100" i="1" dirty="0">
                  <a:latin typeface="+mj-lt"/>
                  <a:cs typeface="Calibri Light" panose="020F0302020204030204" pitchFamily="34" charset="0"/>
                </a:rPr>
                <a:t>- getting an apprenticeship is for me, it’s what I want to do.</a:t>
              </a:r>
            </a:p>
            <a:p>
              <a:pPr algn="just"/>
              <a:endParaRPr lang="en-GB" sz="1200" i="1" dirty="0">
                <a:latin typeface="+mj-lt"/>
                <a:cs typeface="Calibri Light" panose="020F0302020204030204" pitchFamily="34" charset="0"/>
              </a:endParaRPr>
            </a:p>
            <a:p>
              <a:pPr algn="just"/>
              <a:r>
                <a:rPr lang="en-GB" sz="1000" i="1" dirty="0">
                  <a:effectLst/>
                  <a:ea typeface="Times New Roman" panose="02020603050405020304" pitchFamily="18" charset="0"/>
                </a:rPr>
                <a:t>(Male, Yr. 11, Carlisle &amp; Eden, has extra help)</a:t>
              </a:r>
              <a:endParaRPr lang="en-GB" sz="1000" i="1" dirty="0"/>
            </a:p>
            <a:p>
              <a:pPr algn="just"/>
              <a:endParaRPr lang="en-GB" sz="1200" i="1" dirty="0">
                <a:latin typeface="+mj-lt"/>
              </a:endParaRPr>
            </a:p>
          </p:txBody>
        </p:sp>
        <p:sp>
          <p:nvSpPr>
            <p:cNvPr id="6" name="Rectangle 5">
              <a:extLst>
                <a:ext uri="{FF2B5EF4-FFF2-40B4-BE49-F238E27FC236}">
                  <a16:creationId xmlns:a16="http://schemas.microsoft.com/office/drawing/2014/main" id="{DB51A5A4-306B-038F-60A0-DBDEBCA928C0}"/>
                </a:ext>
              </a:extLst>
            </p:cNvPr>
            <p:cNvSpPr/>
            <p:nvPr/>
          </p:nvSpPr>
          <p:spPr>
            <a:xfrm>
              <a:off x="356991" y="2603556"/>
              <a:ext cx="407484" cy="707886"/>
            </a:xfrm>
            <a:prstGeom prst="rect">
              <a:avLst/>
            </a:prstGeom>
          </p:spPr>
          <p:txBody>
            <a:bodyPr wrap="none">
              <a:spAutoFit/>
            </a:bodyPr>
            <a:lstStyle/>
            <a:p>
              <a:r>
                <a:rPr lang="en-GB" sz="4000" b="1" dirty="0">
                  <a:solidFill>
                    <a:srgbClr val="4F8B74"/>
                  </a:solidFill>
                </a:rPr>
                <a:t>“</a:t>
              </a:r>
            </a:p>
          </p:txBody>
        </p:sp>
        <p:sp>
          <p:nvSpPr>
            <p:cNvPr id="7" name="TextBox 6">
              <a:extLst>
                <a:ext uri="{FF2B5EF4-FFF2-40B4-BE49-F238E27FC236}">
                  <a16:creationId xmlns:a16="http://schemas.microsoft.com/office/drawing/2014/main" id="{F757DF2E-F247-DB0F-A531-7D16AE35A4FF}"/>
                </a:ext>
              </a:extLst>
            </p:cNvPr>
            <p:cNvSpPr txBox="1"/>
            <p:nvPr/>
          </p:nvSpPr>
          <p:spPr>
            <a:xfrm>
              <a:off x="3171805" y="3011534"/>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grpSp>
      <p:sp>
        <p:nvSpPr>
          <p:cNvPr id="8" name="Rectangle 7">
            <a:extLst>
              <a:ext uri="{FF2B5EF4-FFF2-40B4-BE49-F238E27FC236}">
                <a16:creationId xmlns:a16="http://schemas.microsoft.com/office/drawing/2014/main" id="{03F931AB-5C6C-4E93-8E6D-373B6A39D04A}"/>
              </a:ext>
            </a:extLst>
          </p:cNvPr>
          <p:cNvSpPr/>
          <p:nvPr/>
        </p:nvSpPr>
        <p:spPr>
          <a:xfrm>
            <a:off x="5017511" y="3084192"/>
            <a:ext cx="407484" cy="707886"/>
          </a:xfrm>
          <a:prstGeom prst="rect">
            <a:avLst/>
          </a:prstGeom>
        </p:spPr>
        <p:txBody>
          <a:bodyPr wrap="none">
            <a:spAutoFit/>
          </a:bodyPr>
          <a:lstStyle/>
          <a:p>
            <a:r>
              <a:rPr lang="en-GB" sz="4000" b="1" dirty="0">
                <a:solidFill>
                  <a:srgbClr val="4F8B74"/>
                </a:solidFill>
              </a:rPr>
              <a:t>“</a:t>
            </a:r>
          </a:p>
        </p:txBody>
      </p:sp>
      <p:sp>
        <p:nvSpPr>
          <p:cNvPr id="9" name="TextBox 8">
            <a:extLst>
              <a:ext uri="{FF2B5EF4-FFF2-40B4-BE49-F238E27FC236}">
                <a16:creationId xmlns:a16="http://schemas.microsoft.com/office/drawing/2014/main" id="{C02A99B3-11F3-F6A2-132E-D36C3852CEE9}"/>
              </a:ext>
            </a:extLst>
          </p:cNvPr>
          <p:cNvSpPr txBox="1"/>
          <p:nvPr/>
        </p:nvSpPr>
        <p:spPr>
          <a:xfrm>
            <a:off x="7962470" y="3971044"/>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11" name="TextBox 10">
            <a:extLst>
              <a:ext uri="{FF2B5EF4-FFF2-40B4-BE49-F238E27FC236}">
                <a16:creationId xmlns:a16="http://schemas.microsoft.com/office/drawing/2014/main" id="{63BD2CBA-195A-9F12-56B3-24864CA33BD5}"/>
              </a:ext>
            </a:extLst>
          </p:cNvPr>
          <p:cNvSpPr txBox="1"/>
          <p:nvPr/>
        </p:nvSpPr>
        <p:spPr>
          <a:xfrm>
            <a:off x="5358224" y="1741059"/>
            <a:ext cx="2845217" cy="1292662"/>
          </a:xfrm>
          <a:prstGeom prst="rect">
            <a:avLst/>
          </a:prstGeom>
          <a:noFill/>
        </p:spPr>
        <p:txBody>
          <a:bodyPr wrap="square">
            <a:spAutoFit/>
          </a:bodyPr>
          <a:lstStyle/>
          <a:p>
            <a:pPr algn="just"/>
            <a:r>
              <a:rPr lang="en-GB" sz="1100" i="1" dirty="0">
                <a:latin typeface="+mj-lt"/>
                <a:cs typeface="Calibri Light" panose="020F0302020204030204" pitchFamily="34" charset="0"/>
              </a:rPr>
              <a:t>If you look at subjects like English, history, geography, they're all lots of writing – </a:t>
            </a:r>
            <a:r>
              <a:rPr lang="en-GB" sz="1100" b="1" i="1" dirty="0">
                <a:latin typeface="+mj-lt"/>
                <a:cs typeface="Calibri Light" panose="020F0302020204030204" pitchFamily="34" charset="0"/>
              </a:rPr>
              <a:t>it would be good to do activities which are a bit more practical.</a:t>
            </a:r>
          </a:p>
          <a:p>
            <a:pPr algn="just"/>
            <a:endParaRPr lang="en-GB" sz="1200" b="1" i="1" dirty="0">
              <a:latin typeface="+mj-lt"/>
              <a:cs typeface="Calibri Light" panose="020F0302020204030204" pitchFamily="34" charset="0"/>
            </a:endParaRPr>
          </a:p>
          <a:p>
            <a:r>
              <a:rPr lang="en-GB" sz="1000" i="1" dirty="0">
                <a:effectLst/>
                <a:ea typeface="Times New Roman" panose="02020603050405020304" pitchFamily="18" charset="0"/>
              </a:rPr>
              <a:t>(Male, Yr. 11, Carlisle &amp; Eden, has extra help)</a:t>
            </a:r>
            <a:endParaRPr lang="en-GB" sz="1000" i="1" dirty="0"/>
          </a:p>
          <a:p>
            <a:endParaRPr lang="en-GB" sz="1200" i="1" dirty="0">
              <a:latin typeface="+mj-lt"/>
            </a:endParaRPr>
          </a:p>
        </p:txBody>
      </p:sp>
      <p:sp>
        <p:nvSpPr>
          <p:cNvPr id="14" name="Rectangle 13">
            <a:extLst>
              <a:ext uri="{FF2B5EF4-FFF2-40B4-BE49-F238E27FC236}">
                <a16:creationId xmlns:a16="http://schemas.microsoft.com/office/drawing/2014/main" id="{D47FA1B7-05E5-5BBE-5DE9-92345223F65C}"/>
              </a:ext>
            </a:extLst>
          </p:cNvPr>
          <p:cNvSpPr/>
          <p:nvPr/>
        </p:nvSpPr>
        <p:spPr>
          <a:xfrm>
            <a:off x="5047660" y="1616407"/>
            <a:ext cx="407484" cy="707886"/>
          </a:xfrm>
          <a:prstGeom prst="rect">
            <a:avLst/>
          </a:prstGeom>
        </p:spPr>
        <p:txBody>
          <a:bodyPr wrap="none">
            <a:spAutoFit/>
          </a:bodyPr>
          <a:lstStyle/>
          <a:p>
            <a:r>
              <a:rPr lang="en-GB" sz="4000" b="1" dirty="0">
                <a:solidFill>
                  <a:srgbClr val="4F8B74"/>
                </a:solidFill>
              </a:rPr>
              <a:t>“</a:t>
            </a:r>
          </a:p>
        </p:txBody>
      </p:sp>
      <p:sp>
        <p:nvSpPr>
          <p:cNvPr id="15" name="TextBox 14">
            <a:extLst>
              <a:ext uri="{FF2B5EF4-FFF2-40B4-BE49-F238E27FC236}">
                <a16:creationId xmlns:a16="http://schemas.microsoft.com/office/drawing/2014/main" id="{1F29B721-8E59-AE47-D87C-AFC5F616E464}"/>
              </a:ext>
            </a:extLst>
          </p:cNvPr>
          <p:cNvSpPr txBox="1"/>
          <p:nvPr/>
        </p:nvSpPr>
        <p:spPr>
          <a:xfrm>
            <a:off x="7944059" y="221173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16" name="TextBox 15">
            <a:extLst>
              <a:ext uri="{FF2B5EF4-FFF2-40B4-BE49-F238E27FC236}">
                <a16:creationId xmlns:a16="http://schemas.microsoft.com/office/drawing/2014/main" id="{199CB2D2-7D77-7E04-E688-6F4286D9A383}"/>
              </a:ext>
            </a:extLst>
          </p:cNvPr>
          <p:cNvSpPr txBox="1"/>
          <p:nvPr/>
        </p:nvSpPr>
        <p:spPr>
          <a:xfrm>
            <a:off x="220044" y="5909184"/>
            <a:ext cx="8315213" cy="646331"/>
          </a:xfrm>
          <a:prstGeom prst="rect">
            <a:avLst/>
          </a:prstGeom>
          <a:noFill/>
        </p:spPr>
        <p:txBody>
          <a:bodyPr wrap="square">
            <a:spAutoFit/>
          </a:bodyPr>
          <a:lstStyle/>
          <a:p>
            <a:pPr algn="ctr"/>
            <a:r>
              <a:rPr lang="en-US" sz="1200" b="1" i="1" dirty="0">
                <a:solidFill>
                  <a:schemeClr val="tx2"/>
                </a:solidFill>
                <a:cs typeface="Arial Rounded MT Bold"/>
              </a:rPr>
              <a:t>Year 11 students at this attainment level are mixed. Some are resolute to raise their performance level and confident they can do so with effort and via embracing support. Others have different aspirations and confidence, and potentially require a different style of intervention if the goal is to drive to academia.</a:t>
            </a:r>
            <a:endParaRPr lang="en-GB" sz="1200" b="1" i="1" dirty="0">
              <a:solidFill>
                <a:schemeClr val="tx2"/>
              </a:solidFill>
            </a:endParaRPr>
          </a:p>
        </p:txBody>
      </p:sp>
    </p:spTree>
    <p:extLst>
      <p:ext uri="{BB962C8B-B14F-4D97-AF65-F5344CB8AC3E}">
        <p14:creationId xmlns:p14="http://schemas.microsoft.com/office/powerpoint/2010/main" val="1433961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38005C7C-344A-30B8-3A4B-8966927487BE}"/>
              </a:ext>
            </a:extLst>
          </p:cNvPr>
          <p:cNvSpPr txBox="1"/>
          <p:nvPr/>
        </p:nvSpPr>
        <p:spPr>
          <a:xfrm>
            <a:off x="2412527" y="2644171"/>
            <a:ext cx="4516232" cy="1569660"/>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The STUDENT perspective: higher education</a:t>
            </a:r>
          </a:p>
        </p:txBody>
      </p:sp>
    </p:spTree>
    <p:extLst>
      <p:ext uri="{BB962C8B-B14F-4D97-AF65-F5344CB8AC3E}">
        <p14:creationId xmlns:p14="http://schemas.microsoft.com/office/powerpoint/2010/main" val="17870220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Student Perspective on HE: An overview </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0000"/>
            <a:extLst>
              <a:ext uri="{28A0092B-C50C-407E-A947-70E740481C1C}">
                <a14:useLocalDpi xmlns:a14="http://schemas.microsoft.com/office/drawing/2010/main"/>
              </a:ext>
            </a:extLst>
          </a:blip>
          <a:srcRect/>
          <a:stretch/>
        </p:blipFill>
        <p:spPr>
          <a:xfrm>
            <a:off x="8533093" y="1554163"/>
            <a:ext cx="3655731" cy="5065712"/>
          </a:xfrm>
        </p:spPr>
      </p:pic>
      <p:sp>
        <p:nvSpPr>
          <p:cNvPr id="3" name="Rounded Rectangle 2">
            <a:extLst>
              <a:ext uri="{FF2B5EF4-FFF2-40B4-BE49-F238E27FC236}">
                <a16:creationId xmlns:a16="http://schemas.microsoft.com/office/drawing/2014/main" id="{E127EB95-2EDE-7423-9A53-B758059A4D17}"/>
              </a:ext>
            </a:extLst>
          </p:cNvPr>
          <p:cNvSpPr/>
          <p:nvPr/>
        </p:nvSpPr>
        <p:spPr>
          <a:xfrm>
            <a:off x="151245" y="2059910"/>
            <a:ext cx="1505241" cy="1883915"/>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Interest and confidence to apply exists. Positivity towards the experience and benefits</a:t>
            </a:r>
          </a:p>
          <a:p>
            <a:pPr algn="ctr"/>
            <a:endParaRPr lang="en-GB" sz="1100" dirty="0"/>
          </a:p>
          <a:p>
            <a:pPr algn="ctr"/>
            <a:r>
              <a:rPr lang="en-GB" sz="1100" dirty="0"/>
              <a:t>(chart 60-61)</a:t>
            </a:r>
          </a:p>
        </p:txBody>
      </p:sp>
      <p:sp>
        <p:nvSpPr>
          <p:cNvPr id="5" name="Rounded Rectangle 4">
            <a:extLst>
              <a:ext uri="{FF2B5EF4-FFF2-40B4-BE49-F238E27FC236}">
                <a16:creationId xmlns:a16="http://schemas.microsoft.com/office/drawing/2014/main" id="{BA010CEB-A802-E52D-9C57-814531E323C4}"/>
              </a:ext>
            </a:extLst>
          </p:cNvPr>
          <p:cNvSpPr/>
          <p:nvPr/>
        </p:nvSpPr>
        <p:spPr>
          <a:xfrm>
            <a:off x="3469409" y="2059910"/>
            <a:ext cx="1505241" cy="1883915"/>
          </a:xfrm>
          <a:prstGeom prst="round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Parents often appear neutral at best.</a:t>
            </a:r>
          </a:p>
          <a:p>
            <a:pPr algn="ctr"/>
            <a:endParaRPr lang="en-GB" sz="1100" dirty="0"/>
          </a:p>
          <a:p>
            <a:pPr algn="ctr"/>
            <a:endParaRPr lang="en-GB" sz="1100" dirty="0"/>
          </a:p>
          <a:p>
            <a:pPr algn="ctr"/>
            <a:r>
              <a:rPr lang="en-GB" sz="1100" dirty="0"/>
              <a:t>(chart 63)</a:t>
            </a:r>
          </a:p>
          <a:p>
            <a:pPr algn="ctr"/>
            <a:endParaRPr lang="en-GB" sz="1100" dirty="0"/>
          </a:p>
        </p:txBody>
      </p:sp>
      <p:sp>
        <p:nvSpPr>
          <p:cNvPr id="6" name="Rounded Rectangle 5">
            <a:extLst>
              <a:ext uri="{FF2B5EF4-FFF2-40B4-BE49-F238E27FC236}">
                <a16:creationId xmlns:a16="http://schemas.microsoft.com/office/drawing/2014/main" id="{FBE6A258-2485-E008-0BAF-0744445DE4C7}"/>
              </a:ext>
            </a:extLst>
          </p:cNvPr>
          <p:cNvSpPr/>
          <p:nvPr/>
        </p:nvSpPr>
        <p:spPr>
          <a:xfrm>
            <a:off x="5152302" y="2059910"/>
            <a:ext cx="1505241" cy="1883915"/>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Knowledge levels are low. Many feel poorly prepared to make decisions /apply.</a:t>
            </a:r>
          </a:p>
          <a:p>
            <a:pPr algn="ctr"/>
            <a:endParaRPr lang="en-GB" sz="1100" dirty="0"/>
          </a:p>
          <a:p>
            <a:pPr algn="ctr"/>
            <a:r>
              <a:rPr lang="en-GB" sz="1100" dirty="0"/>
              <a:t>(chart 64-65)</a:t>
            </a:r>
          </a:p>
          <a:p>
            <a:pPr algn="ctr"/>
            <a:endParaRPr lang="en-GB" sz="1100" dirty="0"/>
          </a:p>
        </p:txBody>
      </p:sp>
      <p:sp>
        <p:nvSpPr>
          <p:cNvPr id="8" name="Rounded Rectangle 7">
            <a:extLst>
              <a:ext uri="{FF2B5EF4-FFF2-40B4-BE49-F238E27FC236}">
                <a16:creationId xmlns:a16="http://schemas.microsoft.com/office/drawing/2014/main" id="{C383B108-9A4B-B9FC-5FC1-DCEA1B66590F}"/>
              </a:ext>
            </a:extLst>
          </p:cNvPr>
          <p:cNvSpPr/>
          <p:nvPr/>
        </p:nvSpPr>
        <p:spPr>
          <a:xfrm>
            <a:off x="1810327" y="2059910"/>
            <a:ext cx="1505241" cy="1883915"/>
          </a:xfrm>
          <a:prstGeom prst="roundRect">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Negatives focus on cost and moving away from home</a:t>
            </a:r>
          </a:p>
          <a:p>
            <a:pPr algn="ctr"/>
            <a:endParaRPr lang="en-GB" sz="1100" dirty="0"/>
          </a:p>
          <a:p>
            <a:pPr algn="ctr"/>
            <a:endParaRPr lang="en-GB" sz="1100" dirty="0"/>
          </a:p>
          <a:p>
            <a:pPr algn="ctr"/>
            <a:r>
              <a:rPr lang="en-GB" sz="1100" dirty="0"/>
              <a:t>(chart 62)</a:t>
            </a:r>
          </a:p>
          <a:p>
            <a:pPr algn="ctr"/>
            <a:endParaRPr lang="en-GB" sz="1100" dirty="0"/>
          </a:p>
        </p:txBody>
      </p:sp>
      <p:sp>
        <p:nvSpPr>
          <p:cNvPr id="9" name="Rounded Rectangle 8">
            <a:extLst>
              <a:ext uri="{FF2B5EF4-FFF2-40B4-BE49-F238E27FC236}">
                <a16:creationId xmlns:a16="http://schemas.microsoft.com/office/drawing/2014/main" id="{9F2D5E20-AE43-B74D-5053-8D8246C384F1}"/>
              </a:ext>
            </a:extLst>
          </p:cNvPr>
          <p:cNvSpPr/>
          <p:nvPr/>
        </p:nvSpPr>
        <p:spPr>
          <a:xfrm>
            <a:off x="6835195" y="2059910"/>
            <a:ext cx="1505241" cy="1883915"/>
          </a:xfrm>
          <a:prstGeom prst="round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This is despite reports of activity at school /within lessons (Yr 11)</a:t>
            </a:r>
          </a:p>
          <a:p>
            <a:pPr algn="ctr"/>
            <a:endParaRPr lang="en-GB" sz="1100" dirty="0"/>
          </a:p>
          <a:p>
            <a:pPr algn="ctr"/>
            <a:r>
              <a:rPr lang="en-GB" sz="1100" dirty="0"/>
              <a:t>(chart 66)</a:t>
            </a:r>
          </a:p>
        </p:txBody>
      </p:sp>
      <p:cxnSp>
        <p:nvCxnSpPr>
          <p:cNvPr id="15" name="Straight Arrow Connector 14">
            <a:extLst>
              <a:ext uri="{FF2B5EF4-FFF2-40B4-BE49-F238E27FC236}">
                <a16:creationId xmlns:a16="http://schemas.microsoft.com/office/drawing/2014/main" id="{48B61D81-E759-9807-46D6-79507E3F7D40}"/>
              </a:ext>
            </a:extLst>
          </p:cNvPr>
          <p:cNvCxnSpPr>
            <a:cxnSpLocks/>
          </p:cNvCxnSpPr>
          <p:nvPr/>
        </p:nvCxnSpPr>
        <p:spPr>
          <a:xfrm>
            <a:off x="1656486" y="3001868"/>
            <a:ext cx="153841" cy="0"/>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9C047B0-231E-7A75-4475-A3280E319C93}"/>
              </a:ext>
            </a:extLst>
          </p:cNvPr>
          <p:cNvCxnSpPr/>
          <p:nvPr/>
        </p:nvCxnSpPr>
        <p:spPr>
          <a:xfrm>
            <a:off x="3315568" y="3001868"/>
            <a:ext cx="153841" cy="0"/>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5AEAEB8-2BA8-A927-5045-49D80FCF3C03}"/>
              </a:ext>
            </a:extLst>
          </p:cNvPr>
          <p:cNvCxnSpPr/>
          <p:nvPr/>
        </p:nvCxnSpPr>
        <p:spPr>
          <a:xfrm>
            <a:off x="4974650" y="3001868"/>
            <a:ext cx="153841" cy="0"/>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2EA99E5-1548-32D5-A006-ED700FDBCBE5}"/>
              </a:ext>
            </a:extLst>
          </p:cNvPr>
          <p:cNvCxnSpPr>
            <a:cxnSpLocks/>
          </p:cNvCxnSpPr>
          <p:nvPr/>
        </p:nvCxnSpPr>
        <p:spPr>
          <a:xfrm>
            <a:off x="6657543" y="3001867"/>
            <a:ext cx="153841" cy="0"/>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1" name="Right Brace 20">
            <a:extLst>
              <a:ext uri="{FF2B5EF4-FFF2-40B4-BE49-F238E27FC236}">
                <a16:creationId xmlns:a16="http://schemas.microsoft.com/office/drawing/2014/main" id="{23C2A10C-D5EB-7F57-6A4C-5141087522F0}"/>
              </a:ext>
            </a:extLst>
          </p:cNvPr>
          <p:cNvSpPr/>
          <p:nvPr/>
        </p:nvSpPr>
        <p:spPr>
          <a:xfrm rot="5400000">
            <a:off x="4082414" y="132729"/>
            <a:ext cx="446924" cy="8069120"/>
          </a:xfrm>
          <a:prstGeom prst="rightBrac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229D9AB8-BAC1-D548-1385-5BFC70B9100C}"/>
              </a:ext>
            </a:extLst>
          </p:cNvPr>
          <p:cNvSpPr txBox="1"/>
          <p:nvPr/>
        </p:nvSpPr>
        <p:spPr>
          <a:xfrm>
            <a:off x="833004" y="4498109"/>
            <a:ext cx="6945746" cy="954107"/>
          </a:xfrm>
          <a:prstGeom prst="rect">
            <a:avLst/>
          </a:prstGeom>
          <a:noFill/>
        </p:spPr>
        <p:txBody>
          <a:bodyPr wrap="square" rtlCol="0">
            <a:spAutoFit/>
          </a:bodyPr>
          <a:lstStyle/>
          <a:p>
            <a:pPr algn="ctr"/>
            <a:r>
              <a:rPr lang="en-GB" sz="1400">
                <a:solidFill>
                  <a:srgbClr val="002060"/>
                </a:solidFill>
              </a:rPr>
              <a:t>Whilst schools do make efforts, significant gaps in terms of knowledge and preparedness for HE decision-making are evident. Parents often appear to be unconvinced of the benefits.</a:t>
            </a:r>
          </a:p>
          <a:p>
            <a:pPr algn="ctr"/>
            <a:endParaRPr lang="en-GB" sz="1400">
              <a:solidFill>
                <a:srgbClr val="002060"/>
              </a:solidFill>
            </a:endParaRPr>
          </a:p>
          <a:p>
            <a:pPr algn="ctr"/>
            <a:r>
              <a:rPr lang="en-GB" sz="1400">
                <a:solidFill>
                  <a:srgbClr val="002060"/>
                </a:solidFill>
              </a:rPr>
              <a:t>There is a potential role for Hello Future to assist schools with these gaps.</a:t>
            </a:r>
          </a:p>
        </p:txBody>
      </p:sp>
      <p:sp>
        <p:nvSpPr>
          <p:cNvPr id="4" name="Footer Placeholder 1">
            <a:extLst>
              <a:ext uri="{FF2B5EF4-FFF2-40B4-BE49-F238E27FC236}">
                <a16:creationId xmlns:a16="http://schemas.microsoft.com/office/drawing/2014/main" id="{768B89A2-2EF3-6BB2-2A4F-D8513A70B7C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7406801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Many students recognise that it is important to be aware of and engaged with FE/ HE options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Students often express interest in knowing more about FE/ HE</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4000"/>
            <a:extLst>
              <a:ext uri="{28A0092B-C50C-407E-A947-70E740481C1C}">
                <a14:useLocalDpi xmlns:a14="http://schemas.microsoft.com/office/drawing/2010/main"/>
              </a:ext>
            </a:extLst>
          </a:blip>
          <a:srcRect/>
          <a:stretch/>
        </p:blipFill>
        <p:spPr>
          <a:xfrm>
            <a:off x="8672388" y="1554163"/>
            <a:ext cx="3516437" cy="5065712"/>
          </a:xfrm>
        </p:spPr>
      </p:pic>
      <p:sp>
        <p:nvSpPr>
          <p:cNvPr id="7" name="TextBox 6">
            <a:extLst>
              <a:ext uri="{FF2B5EF4-FFF2-40B4-BE49-F238E27FC236}">
                <a16:creationId xmlns:a16="http://schemas.microsoft.com/office/drawing/2014/main" id="{917C2044-1EE5-A595-26D2-2FA1C22FE08C}"/>
              </a:ext>
            </a:extLst>
          </p:cNvPr>
          <p:cNvSpPr txBox="1"/>
          <p:nvPr/>
        </p:nvSpPr>
        <p:spPr>
          <a:xfrm>
            <a:off x="5361900" y="3688660"/>
            <a:ext cx="2707701" cy="1107996"/>
          </a:xfrm>
          <a:prstGeom prst="rect">
            <a:avLst/>
          </a:prstGeom>
          <a:noFill/>
        </p:spPr>
        <p:txBody>
          <a:bodyPr wrap="square">
            <a:spAutoFit/>
          </a:bodyPr>
          <a:lstStyle/>
          <a:p>
            <a:pPr algn="just"/>
            <a:r>
              <a:rPr lang="en-GB" sz="1100" i="1">
                <a:effectLst/>
                <a:ea typeface="Times New Roman" panose="02020603050405020304" pitchFamily="18" charset="0"/>
              </a:rPr>
              <a:t>I'd like to know more because like I want to have a good future, so yes, because like I don't know much about it now and knowing about it would obviously help.</a:t>
            </a:r>
          </a:p>
          <a:p>
            <a:pPr algn="just"/>
            <a:endParaRPr lang="en-GB" sz="1100" i="1">
              <a:ea typeface="Times New Roman" panose="02020603050405020304" pitchFamily="18" charset="0"/>
            </a:endParaRPr>
          </a:p>
          <a:p>
            <a:pPr algn="just"/>
            <a:r>
              <a:rPr lang="en-GB" sz="1100" i="1">
                <a:effectLst/>
                <a:ea typeface="Times New Roman" panose="02020603050405020304" pitchFamily="18" charset="0"/>
              </a:rPr>
              <a:t> (</a:t>
            </a:r>
            <a:r>
              <a:rPr lang="it-IT" sz="1100" i="1">
                <a:effectLst/>
                <a:ea typeface="Times New Roman" panose="02020603050405020304" pitchFamily="18" charset="0"/>
              </a:rPr>
              <a:t>Male, Yr 9, Carlisle &amp; Eden</a:t>
            </a:r>
            <a:r>
              <a:rPr lang="en-GB" sz="1100" i="1">
                <a:ea typeface="Times New Roman" panose="02020603050405020304" pitchFamily="18" charset="0"/>
              </a:rPr>
              <a:t>)</a:t>
            </a:r>
            <a:endParaRPr lang="en-GB" sz="1100" i="1"/>
          </a:p>
        </p:txBody>
      </p:sp>
      <p:sp>
        <p:nvSpPr>
          <p:cNvPr id="19" name="TextBox 18">
            <a:extLst>
              <a:ext uri="{FF2B5EF4-FFF2-40B4-BE49-F238E27FC236}">
                <a16:creationId xmlns:a16="http://schemas.microsoft.com/office/drawing/2014/main" id="{F005B562-7EBA-0B85-42E1-3F3A2B86CB4A}"/>
              </a:ext>
            </a:extLst>
          </p:cNvPr>
          <p:cNvSpPr txBox="1"/>
          <p:nvPr/>
        </p:nvSpPr>
        <p:spPr>
          <a:xfrm>
            <a:off x="5361900" y="2321004"/>
            <a:ext cx="2766100" cy="1107996"/>
          </a:xfrm>
          <a:prstGeom prst="rect">
            <a:avLst/>
          </a:prstGeom>
          <a:noFill/>
        </p:spPr>
        <p:txBody>
          <a:bodyPr wrap="square">
            <a:spAutoFit/>
          </a:bodyPr>
          <a:lstStyle/>
          <a:p>
            <a:pPr algn="just"/>
            <a:r>
              <a:rPr lang="en-GB" sz="1100" i="1" kern="1200" dirty="0">
                <a:effectLst/>
                <a:latin typeface="+mn-lt"/>
                <a:ea typeface="+mn-ea"/>
                <a:cs typeface="+mn-cs"/>
              </a:rPr>
              <a:t>It is important because obviously like that’s our future ahead of us and if we don't know enough about it we’re not going to get very far. </a:t>
            </a:r>
          </a:p>
          <a:p>
            <a:pPr algn="just"/>
            <a:endParaRPr lang="en-GB" sz="1100" i="1" dirty="0"/>
          </a:p>
          <a:p>
            <a:pPr algn="just"/>
            <a:r>
              <a:rPr lang="en-GB" sz="1100" i="1" kern="1200" dirty="0">
                <a:effectLst/>
                <a:latin typeface="+mn-lt"/>
                <a:ea typeface="+mn-ea"/>
                <a:cs typeface="+mn-cs"/>
              </a:rPr>
              <a:t>(</a:t>
            </a:r>
            <a:r>
              <a:rPr lang="en-GB" sz="1100" i="1" dirty="0"/>
              <a:t>Female, Yr 11, Furness)</a:t>
            </a:r>
            <a:endParaRPr lang="en-GB" sz="1100" i="1" kern="1200" dirty="0">
              <a:effectLst/>
              <a:latin typeface="+mn-lt"/>
              <a:ea typeface="+mn-ea"/>
              <a:cs typeface="+mn-cs"/>
            </a:endParaRPr>
          </a:p>
        </p:txBody>
      </p:sp>
      <p:sp>
        <p:nvSpPr>
          <p:cNvPr id="20" name="TextBox 19">
            <a:extLst>
              <a:ext uri="{FF2B5EF4-FFF2-40B4-BE49-F238E27FC236}">
                <a16:creationId xmlns:a16="http://schemas.microsoft.com/office/drawing/2014/main" id="{649969EE-E554-CCFD-CF6A-42BE9A758393}"/>
              </a:ext>
            </a:extLst>
          </p:cNvPr>
          <p:cNvSpPr txBox="1"/>
          <p:nvPr/>
        </p:nvSpPr>
        <p:spPr>
          <a:xfrm>
            <a:off x="302852" y="2354425"/>
            <a:ext cx="4356024" cy="2929007"/>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There is recognition that FE/ HE decisions are an important part of their future.</a:t>
            </a:r>
          </a:p>
          <a:p>
            <a:pPr marL="628650" lvl="1" indent="-171450" defTabSz="660417">
              <a:spcAft>
                <a:spcPts val="1000"/>
              </a:spcAft>
              <a:buFont typeface="Arial" panose="020B0604020202020204" pitchFamily="34" charset="0"/>
              <a:buChar char="•"/>
            </a:pPr>
            <a:r>
              <a:rPr lang="en-GB" sz="1100">
                <a:solidFill>
                  <a:prstClr val="black"/>
                </a:solidFill>
                <a:latin typeface="+mj-lt"/>
                <a:cs typeface="Calibri Light" panose="020F0302020204030204" pitchFamily="34" charset="0"/>
              </a:rPr>
              <a:t>This is particularly true for years 10/11 - year 9s are more likely to feel it isn’t yet a priority.</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Students also often express confidence and positivity towards what the university experience might offer them:</a:t>
            </a:r>
          </a:p>
          <a:p>
            <a:pPr marL="628650" lvl="1" indent="-171450" defTabSz="660417">
              <a:spcAft>
                <a:spcPts val="1000"/>
              </a:spcAft>
              <a:buFont typeface="Arial" panose="020B0604020202020204" pitchFamily="34" charset="0"/>
              <a:buChar char="•"/>
            </a:pPr>
            <a:r>
              <a:rPr lang="en-GB" sz="1100">
                <a:solidFill>
                  <a:prstClr val="black"/>
                </a:solidFill>
                <a:latin typeface="+mj-lt"/>
                <a:cs typeface="Calibri Light" panose="020F0302020204030204" pitchFamily="34" charset="0"/>
              </a:rPr>
              <a:t>A chance to focus on areas of interest</a:t>
            </a:r>
          </a:p>
          <a:p>
            <a:pPr marL="628650" lvl="1" indent="-171450" defTabSz="660417">
              <a:spcAft>
                <a:spcPts val="1000"/>
              </a:spcAft>
              <a:buFont typeface="Arial" panose="020B0604020202020204" pitchFamily="34" charset="0"/>
              <a:buChar char="•"/>
            </a:pPr>
            <a:r>
              <a:rPr lang="en-GB" sz="1100">
                <a:solidFill>
                  <a:prstClr val="black"/>
                </a:solidFill>
                <a:latin typeface="+mj-lt"/>
                <a:cs typeface="Calibri Light" panose="020F0302020204030204" pitchFamily="34" charset="0"/>
              </a:rPr>
              <a:t>A chance to meet like-minded people</a:t>
            </a:r>
          </a:p>
          <a:p>
            <a:pPr marL="628650" lvl="1" indent="-171450" defTabSz="660417">
              <a:spcAft>
                <a:spcPts val="1000"/>
              </a:spcAft>
              <a:buFont typeface="Arial" panose="020B0604020202020204" pitchFamily="34" charset="0"/>
              <a:buChar char="•"/>
            </a:pPr>
            <a:r>
              <a:rPr lang="en-GB" sz="1100">
                <a:solidFill>
                  <a:prstClr val="black"/>
                </a:solidFill>
                <a:latin typeface="+mj-lt"/>
                <a:cs typeface="Calibri Light" panose="020F0302020204030204" pitchFamily="34" charset="0"/>
              </a:rPr>
              <a:t>Potential for higher paid employment in the future</a:t>
            </a:r>
          </a:p>
          <a:p>
            <a:pPr marL="628650" lvl="1" indent="-171450" defTabSz="660417">
              <a:spcAft>
                <a:spcPts val="1000"/>
              </a:spcAft>
              <a:buFont typeface="Arial" panose="020B0604020202020204" pitchFamily="34" charset="0"/>
              <a:buChar char="•"/>
            </a:pPr>
            <a:r>
              <a:rPr lang="en-GB" sz="1100">
                <a:solidFill>
                  <a:prstClr val="black"/>
                </a:solidFill>
                <a:latin typeface="+mj-lt"/>
                <a:cs typeface="Calibri Light" panose="020F0302020204030204" pitchFamily="34" charset="0"/>
              </a:rPr>
              <a:t>Potential for better /broader life experiences</a:t>
            </a:r>
          </a:p>
          <a:p>
            <a:pPr marL="171450" indent="-171450" defTabSz="660417">
              <a:spcAft>
                <a:spcPts val="1000"/>
              </a:spcAft>
              <a:buFont typeface="Arial" panose="020B0604020202020204" pitchFamily="34" charset="0"/>
              <a:buChar char="•"/>
            </a:pPr>
            <a:endParaRPr lang="en-GB" sz="1200">
              <a:solidFill>
                <a:prstClr val="black"/>
              </a:solidFill>
              <a:latin typeface="+mj-lt"/>
              <a:cs typeface="Calibri Light" panose="020F0302020204030204" pitchFamily="34" charset="0"/>
            </a:endParaRPr>
          </a:p>
        </p:txBody>
      </p:sp>
      <p:sp>
        <p:nvSpPr>
          <p:cNvPr id="23" name="Rectangle 22">
            <a:extLst>
              <a:ext uri="{FF2B5EF4-FFF2-40B4-BE49-F238E27FC236}">
                <a16:creationId xmlns:a16="http://schemas.microsoft.com/office/drawing/2014/main" id="{B7745907-5F80-91F0-B215-0866761A434D}"/>
              </a:ext>
            </a:extLst>
          </p:cNvPr>
          <p:cNvSpPr/>
          <p:nvPr/>
        </p:nvSpPr>
        <p:spPr>
          <a:xfrm>
            <a:off x="5069653" y="3604270"/>
            <a:ext cx="407484" cy="707886"/>
          </a:xfrm>
          <a:prstGeom prst="rect">
            <a:avLst/>
          </a:prstGeom>
        </p:spPr>
        <p:txBody>
          <a:bodyPr wrap="none">
            <a:spAutoFit/>
          </a:bodyPr>
          <a:lstStyle/>
          <a:p>
            <a:r>
              <a:rPr lang="en-GB" sz="4000" b="1">
                <a:solidFill>
                  <a:srgbClr val="4F8B74"/>
                </a:solidFill>
              </a:rPr>
              <a:t>“</a:t>
            </a:r>
          </a:p>
        </p:txBody>
      </p:sp>
      <p:sp>
        <p:nvSpPr>
          <p:cNvPr id="24" name="TextBox 23">
            <a:extLst>
              <a:ext uri="{FF2B5EF4-FFF2-40B4-BE49-F238E27FC236}">
                <a16:creationId xmlns:a16="http://schemas.microsoft.com/office/drawing/2014/main" id="{D825B86B-8499-0EC3-16F2-21D0BD9B1AAF}"/>
              </a:ext>
            </a:extLst>
          </p:cNvPr>
          <p:cNvSpPr txBox="1"/>
          <p:nvPr/>
        </p:nvSpPr>
        <p:spPr>
          <a:xfrm>
            <a:off x="7965737" y="4153840"/>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5" name="Rectangle 24">
            <a:extLst>
              <a:ext uri="{FF2B5EF4-FFF2-40B4-BE49-F238E27FC236}">
                <a16:creationId xmlns:a16="http://schemas.microsoft.com/office/drawing/2014/main" id="{A29DF3EF-C9DA-E8A9-914B-5DD30EC0217D}"/>
              </a:ext>
            </a:extLst>
          </p:cNvPr>
          <p:cNvSpPr/>
          <p:nvPr/>
        </p:nvSpPr>
        <p:spPr>
          <a:xfrm>
            <a:off x="5078222" y="2224894"/>
            <a:ext cx="407484" cy="707886"/>
          </a:xfrm>
          <a:prstGeom prst="rect">
            <a:avLst/>
          </a:prstGeom>
        </p:spPr>
        <p:txBody>
          <a:bodyPr wrap="none">
            <a:spAutoFit/>
          </a:bodyPr>
          <a:lstStyle/>
          <a:p>
            <a:r>
              <a:rPr lang="en-GB" sz="4000" b="1">
                <a:solidFill>
                  <a:srgbClr val="4F8B74"/>
                </a:solidFill>
              </a:rPr>
              <a:t>“</a:t>
            </a:r>
          </a:p>
        </p:txBody>
      </p:sp>
      <p:sp>
        <p:nvSpPr>
          <p:cNvPr id="26" name="TextBox 25">
            <a:extLst>
              <a:ext uri="{FF2B5EF4-FFF2-40B4-BE49-F238E27FC236}">
                <a16:creationId xmlns:a16="http://schemas.microsoft.com/office/drawing/2014/main" id="{929EF539-5791-8115-7820-D5C15EA87B3B}"/>
              </a:ext>
            </a:extLst>
          </p:cNvPr>
          <p:cNvSpPr txBox="1"/>
          <p:nvPr/>
        </p:nvSpPr>
        <p:spPr>
          <a:xfrm>
            <a:off x="7898543" y="2686342"/>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3" name="TextBox 2">
            <a:extLst>
              <a:ext uri="{FF2B5EF4-FFF2-40B4-BE49-F238E27FC236}">
                <a16:creationId xmlns:a16="http://schemas.microsoft.com/office/drawing/2014/main" id="{368A99B9-3271-259B-8618-8D940F96A9D7}"/>
              </a:ext>
            </a:extLst>
          </p:cNvPr>
          <p:cNvSpPr txBox="1"/>
          <p:nvPr/>
        </p:nvSpPr>
        <p:spPr>
          <a:xfrm>
            <a:off x="4865911" y="5166642"/>
            <a:ext cx="3316137" cy="143116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I'm just kind of more excited to study things that I actually want to learn and that I actually enjoy, compared to just maths and science. </a:t>
            </a:r>
            <a:r>
              <a:rPr lang="en-GB" sz="1100" i="1" dirty="0">
                <a:ea typeface="Times New Roman" panose="02020603050405020304" pitchFamily="18" charset="0"/>
                <a:cs typeface="Arial" panose="020B0604020202020204" pitchFamily="34" charset="0"/>
              </a:rPr>
              <a:t>G</a:t>
            </a:r>
            <a:r>
              <a:rPr lang="en-GB" sz="1100" i="1" dirty="0">
                <a:effectLst/>
                <a:ea typeface="Times New Roman" panose="02020603050405020304" pitchFamily="18" charset="0"/>
                <a:cs typeface="Arial" panose="020B0604020202020204" pitchFamily="34" charset="0"/>
              </a:rPr>
              <a:t>etting the opportunity to do more of what I really enjoy, I think that's what I would be anticipating. </a:t>
            </a:r>
          </a:p>
          <a:p>
            <a:pPr marL="457200" indent="-3175" algn="just">
              <a:spcAft>
                <a:spcPts val="1200"/>
              </a:spcAft>
            </a:pPr>
            <a:r>
              <a:rPr lang="en-GB" sz="1100" i="1" dirty="0">
                <a:effectLst/>
                <a:ea typeface="Times New Roman" panose="02020603050405020304" pitchFamily="18" charset="0"/>
                <a:cs typeface="Arial" panose="020B0604020202020204" pitchFamily="34" charset="0"/>
              </a:rPr>
              <a:t>(Female, Yr 11, Carlisle &amp; Eden)</a:t>
            </a:r>
            <a:endParaRPr lang="en-GB" sz="1100" i="1" dirty="0">
              <a:effectLst/>
              <a:ea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4CFD64CF-2A63-9D09-B726-DBE2BED93C91}"/>
              </a:ext>
            </a:extLst>
          </p:cNvPr>
          <p:cNvSpPr/>
          <p:nvPr/>
        </p:nvSpPr>
        <p:spPr>
          <a:xfrm>
            <a:off x="5048602" y="5102984"/>
            <a:ext cx="407484" cy="707886"/>
          </a:xfrm>
          <a:prstGeom prst="rect">
            <a:avLst/>
          </a:prstGeom>
        </p:spPr>
        <p:txBody>
          <a:bodyPr wrap="none">
            <a:spAutoFit/>
          </a:bodyPr>
          <a:lstStyle/>
          <a:p>
            <a:r>
              <a:rPr lang="en-GB" sz="4000" b="1">
                <a:solidFill>
                  <a:srgbClr val="4F8B74"/>
                </a:solidFill>
              </a:rPr>
              <a:t>“</a:t>
            </a:r>
          </a:p>
        </p:txBody>
      </p:sp>
      <p:sp>
        <p:nvSpPr>
          <p:cNvPr id="6" name="TextBox 5">
            <a:extLst>
              <a:ext uri="{FF2B5EF4-FFF2-40B4-BE49-F238E27FC236}">
                <a16:creationId xmlns:a16="http://schemas.microsoft.com/office/drawing/2014/main" id="{BD1324BD-E4DB-1DC6-5987-2A74E760B8DD}"/>
              </a:ext>
            </a:extLst>
          </p:cNvPr>
          <p:cNvSpPr txBox="1"/>
          <p:nvPr/>
        </p:nvSpPr>
        <p:spPr>
          <a:xfrm>
            <a:off x="8026082" y="579218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9" name="TextBox 8">
            <a:extLst>
              <a:ext uri="{FF2B5EF4-FFF2-40B4-BE49-F238E27FC236}">
                <a16:creationId xmlns:a16="http://schemas.microsoft.com/office/drawing/2014/main" id="{A5387D2F-CAA1-C03F-57CB-B8461C4B2146}"/>
              </a:ext>
            </a:extLst>
          </p:cNvPr>
          <p:cNvSpPr txBox="1"/>
          <p:nvPr/>
        </p:nvSpPr>
        <p:spPr>
          <a:xfrm>
            <a:off x="349064" y="5389490"/>
            <a:ext cx="4236046" cy="646331"/>
          </a:xfrm>
          <a:prstGeom prst="rect">
            <a:avLst/>
          </a:prstGeom>
          <a:noFill/>
        </p:spPr>
        <p:txBody>
          <a:bodyPr wrap="square" rtlCol="0">
            <a:spAutoFit/>
          </a:bodyPr>
          <a:lstStyle/>
          <a:p>
            <a:pPr algn="ctr"/>
            <a:r>
              <a:rPr lang="en-GB" sz="1200" b="1" i="1" dirty="0">
                <a:solidFill>
                  <a:schemeClr val="tx2"/>
                </a:solidFill>
              </a:rPr>
              <a:t>The world of HE is of interest to many students – Hello Future’s work to cement and solidify this interest is therefore strongly endorsed for continuation.</a:t>
            </a:r>
          </a:p>
        </p:txBody>
      </p:sp>
      <p:sp>
        <p:nvSpPr>
          <p:cNvPr id="8" name="Footer Placeholder 1">
            <a:extLst>
              <a:ext uri="{FF2B5EF4-FFF2-40B4-BE49-F238E27FC236}">
                <a16:creationId xmlns:a16="http://schemas.microsoft.com/office/drawing/2014/main" id="{0D5AE633-AA7C-8980-36EF-384A4CB6A979}"/>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578193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Students anticipate that going to university will provide them with many positives. Many express a good level of interest and confidence in HE</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9253682"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Positivity is shown towards progressing to HE</a:t>
            </a:r>
            <a:endParaRPr lang="en-US" sz="3200">
              <a:solidFill>
                <a:prstClr val="white"/>
              </a:solidFill>
              <a:latin typeface="Arial Rounded MT Bold"/>
              <a:cs typeface="Arial Rounded MT Bold"/>
            </a:endParaRPr>
          </a:p>
        </p:txBody>
      </p:sp>
      <p:sp>
        <p:nvSpPr>
          <p:cNvPr id="6" name="TextBox 5">
            <a:extLst>
              <a:ext uri="{FF2B5EF4-FFF2-40B4-BE49-F238E27FC236}">
                <a16:creationId xmlns:a16="http://schemas.microsoft.com/office/drawing/2014/main" id="{E22BCB99-F93F-51F9-6A5F-D39A8571CB87}"/>
              </a:ext>
            </a:extLst>
          </p:cNvPr>
          <p:cNvSpPr txBox="1"/>
          <p:nvPr/>
        </p:nvSpPr>
        <p:spPr>
          <a:xfrm>
            <a:off x="3335203" y="3605483"/>
            <a:ext cx="1884694" cy="110799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I think someone that's passionate in getting what they want would go to university.</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(Female, Yr 9, West Cumbria)</a:t>
            </a:r>
          </a:p>
        </p:txBody>
      </p:sp>
      <p:sp>
        <p:nvSpPr>
          <p:cNvPr id="8" name="TextBox 7">
            <a:extLst>
              <a:ext uri="{FF2B5EF4-FFF2-40B4-BE49-F238E27FC236}">
                <a16:creationId xmlns:a16="http://schemas.microsoft.com/office/drawing/2014/main" id="{8708217F-852A-2019-03FF-C697CFE723DF}"/>
              </a:ext>
            </a:extLst>
          </p:cNvPr>
          <p:cNvSpPr txBox="1"/>
          <p:nvPr/>
        </p:nvSpPr>
        <p:spPr>
          <a:xfrm>
            <a:off x="209322" y="3806198"/>
            <a:ext cx="2212152" cy="227754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I’ll be able to pursue what I'm wanting to do, I might be able to get higher pay, all my mates they don’t want to move away they all just want to do scaffolding, bricklaying and that's not me, I want to do something that's going to get me nice things, I want to go abroad, do you know what I mean.</a:t>
            </a:r>
          </a:p>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dirty="0"/>
              <a:t>(</a:t>
            </a:r>
            <a:r>
              <a:rPr lang="en-GB" sz="1100" i="1" kern="1200" dirty="0">
                <a:effectLst/>
                <a:ea typeface="+mn-ea"/>
                <a:cs typeface="+mn-cs"/>
              </a:rPr>
              <a:t>Male, Yr 11, West Cumbria)</a:t>
            </a:r>
          </a:p>
        </p:txBody>
      </p:sp>
      <p:sp>
        <p:nvSpPr>
          <p:cNvPr id="17" name="TextBox 16">
            <a:extLst>
              <a:ext uri="{FF2B5EF4-FFF2-40B4-BE49-F238E27FC236}">
                <a16:creationId xmlns:a16="http://schemas.microsoft.com/office/drawing/2014/main" id="{DFC36F85-C777-7458-BB9A-F3014A79A082}"/>
              </a:ext>
            </a:extLst>
          </p:cNvPr>
          <p:cNvSpPr txBox="1"/>
          <p:nvPr/>
        </p:nvSpPr>
        <p:spPr>
          <a:xfrm>
            <a:off x="6083166" y="3652085"/>
            <a:ext cx="2083640" cy="1615827"/>
          </a:xfrm>
          <a:prstGeom prst="rect">
            <a:avLst/>
          </a:prstGeom>
          <a:noFill/>
        </p:spPr>
        <p:txBody>
          <a:bodyPr wrap="square">
            <a:spAutoFit/>
          </a:bodyPr>
          <a:lstStyle/>
          <a:p>
            <a:pPr algn="just"/>
            <a:r>
              <a:rPr lang="en-GB" sz="1100" i="1">
                <a:effectLst/>
                <a:ea typeface="Times New Roman" panose="02020603050405020304" pitchFamily="18" charset="0"/>
              </a:rPr>
              <a:t>I feel like going to university is probably better because you know that there's a bunch of people who are interested in the same things that you are, so I guess that would be helpful. </a:t>
            </a:r>
          </a:p>
          <a:p>
            <a:pPr algn="just"/>
            <a:endParaRPr lang="en-GB" sz="1100" i="1">
              <a:effectLst/>
              <a:ea typeface="Times New Roman" panose="02020603050405020304" pitchFamily="18" charset="0"/>
            </a:endParaRPr>
          </a:p>
          <a:p>
            <a:pPr algn="just"/>
            <a:r>
              <a:rPr lang="en-GB" sz="1100" i="1">
                <a:effectLst/>
                <a:ea typeface="Times New Roman" panose="02020603050405020304" pitchFamily="18" charset="0"/>
              </a:rPr>
              <a:t>(Female, Year 11, Carlisle &amp; Eden)</a:t>
            </a:r>
            <a:endParaRPr lang="en-GB" sz="1100" i="1"/>
          </a:p>
        </p:txBody>
      </p:sp>
      <p:pic>
        <p:nvPicPr>
          <p:cNvPr id="21" name="Picture Placeholder 18">
            <a:extLst>
              <a:ext uri="{FF2B5EF4-FFF2-40B4-BE49-F238E27FC236}">
                <a16:creationId xmlns:a16="http://schemas.microsoft.com/office/drawing/2014/main" id="{FED7642D-A32E-88D3-3ABA-2AD88A342CAE}"/>
              </a:ext>
            </a:extLst>
          </p:cNvPr>
          <p:cNvPicPr>
            <a:picLocks noGrp="1" noChangeAspect="1"/>
          </p:cNvPicPr>
          <p:nvPr>
            <p:ph type="pic" sz="quarter" idx="13"/>
          </p:nvPr>
        </p:nvPicPr>
        <p:blipFill>
          <a:blip r:embed="rId2" cstate="screen">
            <a:alphaModFix amt="64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7" name="Rectangle 6">
            <a:extLst>
              <a:ext uri="{FF2B5EF4-FFF2-40B4-BE49-F238E27FC236}">
                <a16:creationId xmlns:a16="http://schemas.microsoft.com/office/drawing/2014/main" id="{F286055C-127B-731E-43D5-A3AFA3249EE3}"/>
              </a:ext>
            </a:extLst>
          </p:cNvPr>
          <p:cNvSpPr/>
          <p:nvPr/>
        </p:nvSpPr>
        <p:spPr>
          <a:xfrm>
            <a:off x="307861" y="3180282"/>
            <a:ext cx="2377755" cy="395913"/>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 route to more experiences and better employment options</a:t>
            </a:r>
          </a:p>
        </p:txBody>
      </p:sp>
      <p:sp>
        <p:nvSpPr>
          <p:cNvPr id="11" name="Rectangle 10">
            <a:extLst>
              <a:ext uri="{FF2B5EF4-FFF2-40B4-BE49-F238E27FC236}">
                <a16:creationId xmlns:a16="http://schemas.microsoft.com/office/drawing/2014/main" id="{9C5EC389-4BCF-7B2E-B424-4C81B26D6002}"/>
              </a:ext>
            </a:extLst>
          </p:cNvPr>
          <p:cNvSpPr/>
          <p:nvPr/>
        </p:nvSpPr>
        <p:spPr>
          <a:xfrm>
            <a:off x="5975730" y="3150416"/>
            <a:ext cx="2191076" cy="359262"/>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 chance to meet like-minded people</a:t>
            </a:r>
          </a:p>
        </p:txBody>
      </p:sp>
      <p:sp>
        <p:nvSpPr>
          <p:cNvPr id="13" name="Rectangle 12">
            <a:extLst>
              <a:ext uri="{FF2B5EF4-FFF2-40B4-BE49-F238E27FC236}">
                <a16:creationId xmlns:a16="http://schemas.microsoft.com/office/drawing/2014/main" id="{B87EC495-E813-AD95-FC89-CB88C921B3A1}"/>
              </a:ext>
            </a:extLst>
          </p:cNvPr>
          <p:cNvSpPr/>
          <p:nvPr/>
        </p:nvSpPr>
        <p:spPr>
          <a:xfrm>
            <a:off x="3117251" y="3150416"/>
            <a:ext cx="2191076" cy="392635"/>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An expectation of meeting positive people</a:t>
            </a:r>
          </a:p>
        </p:txBody>
      </p:sp>
      <p:sp>
        <p:nvSpPr>
          <p:cNvPr id="19" name="Rectangle 18">
            <a:extLst>
              <a:ext uri="{FF2B5EF4-FFF2-40B4-BE49-F238E27FC236}">
                <a16:creationId xmlns:a16="http://schemas.microsoft.com/office/drawing/2014/main" id="{357A3D2A-805A-E461-AC60-BE52AD3348E1}"/>
              </a:ext>
            </a:extLst>
          </p:cNvPr>
          <p:cNvSpPr/>
          <p:nvPr/>
        </p:nvSpPr>
        <p:spPr>
          <a:xfrm>
            <a:off x="363513" y="3683656"/>
            <a:ext cx="407484" cy="707886"/>
          </a:xfrm>
          <a:prstGeom prst="rect">
            <a:avLst/>
          </a:prstGeom>
        </p:spPr>
        <p:txBody>
          <a:bodyPr wrap="none">
            <a:spAutoFit/>
          </a:bodyPr>
          <a:lstStyle/>
          <a:p>
            <a:r>
              <a:rPr lang="en-GB" sz="4000" b="1">
                <a:solidFill>
                  <a:srgbClr val="4F8B74"/>
                </a:solidFill>
              </a:rPr>
              <a:t>“</a:t>
            </a:r>
          </a:p>
        </p:txBody>
      </p:sp>
      <p:sp>
        <p:nvSpPr>
          <p:cNvPr id="20" name="TextBox 19">
            <a:extLst>
              <a:ext uri="{FF2B5EF4-FFF2-40B4-BE49-F238E27FC236}">
                <a16:creationId xmlns:a16="http://schemas.microsoft.com/office/drawing/2014/main" id="{9E7405D7-B776-EB90-1822-2561F14B29B4}"/>
              </a:ext>
            </a:extLst>
          </p:cNvPr>
          <p:cNvSpPr txBox="1"/>
          <p:nvPr/>
        </p:nvSpPr>
        <p:spPr>
          <a:xfrm>
            <a:off x="2326014" y="5284619"/>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4" name="Rectangle 23">
            <a:extLst>
              <a:ext uri="{FF2B5EF4-FFF2-40B4-BE49-F238E27FC236}">
                <a16:creationId xmlns:a16="http://schemas.microsoft.com/office/drawing/2014/main" id="{17158E29-FE73-8C51-1916-555FD9A46E82}"/>
              </a:ext>
            </a:extLst>
          </p:cNvPr>
          <p:cNvSpPr/>
          <p:nvPr/>
        </p:nvSpPr>
        <p:spPr>
          <a:xfrm>
            <a:off x="3000288" y="3497762"/>
            <a:ext cx="407484" cy="707886"/>
          </a:xfrm>
          <a:prstGeom prst="rect">
            <a:avLst/>
          </a:prstGeom>
        </p:spPr>
        <p:txBody>
          <a:bodyPr wrap="none">
            <a:spAutoFit/>
          </a:bodyPr>
          <a:lstStyle/>
          <a:p>
            <a:r>
              <a:rPr lang="en-GB" sz="4000" b="1">
                <a:solidFill>
                  <a:srgbClr val="4F8B74"/>
                </a:solidFill>
              </a:rPr>
              <a:t>“</a:t>
            </a:r>
          </a:p>
        </p:txBody>
      </p:sp>
      <p:sp>
        <p:nvSpPr>
          <p:cNvPr id="25" name="TextBox 24">
            <a:extLst>
              <a:ext uri="{FF2B5EF4-FFF2-40B4-BE49-F238E27FC236}">
                <a16:creationId xmlns:a16="http://schemas.microsoft.com/office/drawing/2014/main" id="{06F68DE6-1124-5A05-EC74-36308FDA1872}"/>
              </a:ext>
            </a:extLst>
          </p:cNvPr>
          <p:cNvSpPr txBox="1"/>
          <p:nvPr/>
        </p:nvSpPr>
        <p:spPr>
          <a:xfrm>
            <a:off x="4841105" y="4005593"/>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6" name="Rectangle 25">
            <a:extLst>
              <a:ext uri="{FF2B5EF4-FFF2-40B4-BE49-F238E27FC236}">
                <a16:creationId xmlns:a16="http://schemas.microsoft.com/office/drawing/2014/main" id="{30BCF618-3B40-79E9-8AED-786BE795F776}"/>
              </a:ext>
            </a:extLst>
          </p:cNvPr>
          <p:cNvSpPr/>
          <p:nvPr/>
        </p:nvSpPr>
        <p:spPr>
          <a:xfrm>
            <a:off x="5733999" y="3526624"/>
            <a:ext cx="407484" cy="707886"/>
          </a:xfrm>
          <a:prstGeom prst="rect">
            <a:avLst/>
          </a:prstGeom>
        </p:spPr>
        <p:txBody>
          <a:bodyPr wrap="none">
            <a:spAutoFit/>
          </a:bodyPr>
          <a:lstStyle/>
          <a:p>
            <a:r>
              <a:rPr lang="en-GB" sz="4000" b="1">
                <a:solidFill>
                  <a:srgbClr val="4F8B74"/>
                </a:solidFill>
              </a:rPr>
              <a:t>“</a:t>
            </a:r>
          </a:p>
        </p:txBody>
      </p:sp>
      <p:sp>
        <p:nvSpPr>
          <p:cNvPr id="27" name="TextBox 26">
            <a:extLst>
              <a:ext uri="{FF2B5EF4-FFF2-40B4-BE49-F238E27FC236}">
                <a16:creationId xmlns:a16="http://schemas.microsoft.com/office/drawing/2014/main" id="{1FC5967F-E389-9CEA-17BB-45B7D3AF2DB9}"/>
              </a:ext>
            </a:extLst>
          </p:cNvPr>
          <p:cNvSpPr txBox="1"/>
          <p:nvPr/>
        </p:nvSpPr>
        <p:spPr>
          <a:xfrm>
            <a:off x="7809705" y="4465733"/>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3" name="Oval 2">
            <a:extLst>
              <a:ext uri="{FF2B5EF4-FFF2-40B4-BE49-F238E27FC236}">
                <a16:creationId xmlns:a16="http://schemas.microsoft.com/office/drawing/2014/main" id="{308A0386-CA96-376B-7699-062ED2DB20EC}"/>
              </a:ext>
            </a:extLst>
          </p:cNvPr>
          <p:cNvSpPr/>
          <p:nvPr/>
        </p:nvSpPr>
        <p:spPr>
          <a:xfrm>
            <a:off x="1188657" y="2317156"/>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1BE2EF0-39F4-35CC-CB7D-879C86982D1C}"/>
              </a:ext>
            </a:extLst>
          </p:cNvPr>
          <p:cNvSpPr/>
          <p:nvPr/>
        </p:nvSpPr>
        <p:spPr>
          <a:xfrm>
            <a:off x="3832218" y="235090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A871B8F-CF92-CB13-285C-4E91CCCC9BC2}"/>
              </a:ext>
            </a:extLst>
          </p:cNvPr>
          <p:cNvSpPr/>
          <p:nvPr/>
        </p:nvSpPr>
        <p:spPr>
          <a:xfrm>
            <a:off x="6589052" y="233793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Footer Placeholder 1">
            <a:extLst>
              <a:ext uri="{FF2B5EF4-FFF2-40B4-BE49-F238E27FC236}">
                <a16:creationId xmlns:a16="http://schemas.microsoft.com/office/drawing/2014/main" id="{E3394DB1-520C-F24F-A1F9-9C4F846433D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22" name="Picture 21">
            <a:extLst>
              <a:ext uri="{FF2B5EF4-FFF2-40B4-BE49-F238E27FC236}">
                <a16:creationId xmlns:a16="http://schemas.microsoft.com/office/drawing/2014/main" id="{D2D17B0A-C797-F4DD-09F6-B46BFE96472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309764" y="2438263"/>
            <a:ext cx="468000" cy="468000"/>
          </a:xfrm>
          <a:prstGeom prst="rect">
            <a:avLst/>
          </a:prstGeom>
        </p:spPr>
      </p:pic>
      <p:pic>
        <p:nvPicPr>
          <p:cNvPr id="23" name="Picture 22">
            <a:extLst>
              <a:ext uri="{FF2B5EF4-FFF2-40B4-BE49-F238E27FC236}">
                <a16:creationId xmlns:a16="http://schemas.microsoft.com/office/drawing/2014/main" id="{54D380EA-D303-7C3E-549B-DDFD26827C3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3935325" y="2453469"/>
            <a:ext cx="504000" cy="504000"/>
          </a:xfrm>
          <a:prstGeom prst="rect">
            <a:avLst/>
          </a:prstGeom>
        </p:spPr>
      </p:pic>
      <p:pic>
        <p:nvPicPr>
          <p:cNvPr id="28" name="Picture 27">
            <a:extLst>
              <a:ext uri="{FF2B5EF4-FFF2-40B4-BE49-F238E27FC236}">
                <a16:creationId xmlns:a16="http://schemas.microsoft.com/office/drawing/2014/main" id="{A6622D11-FBA6-4E59-2D7C-553AFBDC52E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6692159" y="2402263"/>
            <a:ext cx="504000" cy="504000"/>
          </a:xfrm>
          <a:prstGeom prst="rect">
            <a:avLst/>
          </a:prstGeom>
        </p:spPr>
      </p:pic>
    </p:spTree>
    <p:extLst>
      <p:ext uri="{BB962C8B-B14F-4D97-AF65-F5344CB8AC3E}">
        <p14:creationId xmlns:p14="http://schemas.microsoft.com/office/powerpoint/2010/main" val="7291330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14587"/>
            <a:ext cx="8579719" cy="1569660"/>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main concerns surrounding HE are the perceived cost and moving away from home </a:t>
            </a:r>
            <a:endParaRPr lang="en-US" sz="3200">
              <a:solidFill>
                <a:prstClr val="white"/>
              </a:solidFill>
              <a:latin typeface="Arial Rounded MT Bold"/>
              <a:cs typeface="Arial Rounded MT Bold"/>
            </a:endParaRPr>
          </a:p>
        </p:txBody>
      </p:sp>
      <p:sp>
        <p:nvSpPr>
          <p:cNvPr id="6" name="TextBox 5">
            <a:extLst>
              <a:ext uri="{FF2B5EF4-FFF2-40B4-BE49-F238E27FC236}">
                <a16:creationId xmlns:a16="http://schemas.microsoft.com/office/drawing/2014/main" id="{E22BCB99-F93F-51F9-6A5F-D39A8571CB87}"/>
              </a:ext>
            </a:extLst>
          </p:cNvPr>
          <p:cNvSpPr txBox="1"/>
          <p:nvPr/>
        </p:nvSpPr>
        <p:spPr>
          <a:xfrm>
            <a:off x="5033977" y="4467327"/>
            <a:ext cx="1476244" cy="76944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Crippling debt!</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(Male, Yr 11, Carlisle &amp; Eden)</a:t>
            </a:r>
          </a:p>
        </p:txBody>
      </p:sp>
      <p:sp>
        <p:nvSpPr>
          <p:cNvPr id="8" name="TextBox 7">
            <a:extLst>
              <a:ext uri="{FF2B5EF4-FFF2-40B4-BE49-F238E27FC236}">
                <a16:creationId xmlns:a16="http://schemas.microsoft.com/office/drawing/2014/main" id="{8708217F-852A-2019-03FF-C697CFE723DF}"/>
              </a:ext>
            </a:extLst>
          </p:cNvPr>
          <p:cNvSpPr txBox="1"/>
          <p:nvPr/>
        </p:nvSpPr>
        <p:spPr>
          <a:xfrm>
            <a:off x="271318" y="4381266"/>
            <a:ext cx="2820493" cy="209288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a typeface="Times New Roman" panose="02020603050405020304" pitchFamily="18" charset="0"/>
                <a:cs typeface="Arial" panose="020B0604020202020204" pitchFamily="34" charset="0"/>
              </a:rPr>
              <a:t>I</a:t>
            </a:r>
            <a:r>
              <a:rPr lang="en-GB" sz="1100" i="1" dirty="0">
                <a:effectLst/>
                <a:ea typeface="Times New Roman" panose="02020603050405020304" pitchFamily="18" charset="0"/>
              </a:rPr>
              <a:t>f I was going to go to university I'd probably have to move away, which is obviously quite a big decision and </a:t>
            </a:r>
            <a:r>
              <a:rPr lang="en-GB" sz="1100" b="1" i="1" dirty="0">
                <a:effectLst/>
                <a:ea typeface="Times New Roman" panose="02020603050405020304" pitchFamily="18" charset="0"/>
              </a:rPr>
              <a:t>does impact my parents also.</a:t>
            </a:r>
            <a:r>
              <a:rPr lang="en-GB" sz="1100" i="1" dirty="0">
                <a:effectLst/>
                <a:ea typeface="Times New Roman" panose="02020603050405020304" pitchFamily="18" charset="0"/>
              </a:rPr>
              <a:t> So thinking about that is kind of something that needs to happen between like parent and child, so I'd say that's quite important.</a:t>
            </a:r>
          </a:p>
          <a:p>
            <a:pPr marL="457200" indent="-457200" algn="r">
              <a:spcAft>
                <a:spcPts val="1200"/>
              </a:spcAft>
            </a:pPr>
            <a:r>
              <a:rPr lang="en-GB" sz="1100" i="1" dirty="0">
                <a:effectLst/>
                <a:ea typeface="Times New Roman" panose="02020603050405020304" pitchFamily="18" charset="0"/>
              </a:rPr>
              <a:t>(Male, </a:t>
            </a:r>
            <a:r>
              <a:rPr lang="en-GB" sz="1100" i="1" dirty="0">
                <a:ea typeface="Times New Roman" panose="02020603050405020304" pitchFamily="18" charset="0"/>
              </a:rPr>
              <a:t>Y</a:t>
            </a:r>
            <a:r>
              <a:rPr lang="en-GB" sz="1100" i="1" dirty="0">
                <a:effectLst/>
                <a:ea typeface="Times New Roman" panose="02020603050405020304" pitchFamily="18" charset="0"/>
              </a:rPr>
              <a:t>r 11, Furness)</a:t>
            </a:r>
            <a:endParaRPr lang="en-GB" sz="1100" i="1" dirty="0"/>
          </a:p>
          <a:p>
            <a:pPr marL="457200" indent="-457200">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DFC36F85-C777-7458-BB9A-F3014A79A082}"/>
              </a:ext>
            </a:extLst>
          </p:cNvPr>
          <p:cNvSpPr txBox="1"/>
          <p:nvPr/>
        </p:nvSpPr>
        <p:spPr>
          <a:xfrm>
            <a:off x="5026156" y="5448208"/>
            <a:ext cx="2083640" cy="600164"/>
          </a:xfrm>
          <a:prstGeom prst="rect">
            <a:avLst/>
          </a:prstGeom>
          <a:noFill/>
        </p:spPr>
        <p:txBody>
          <a:bodyPr wrap="square">
            <a:spAutoFit/>
          </a:bodyPr>
          <a:lstStyle/>
          <a:p>
            <a:r>
              <a:rPr lang="en-GB" sz="1100" i="1" dirty="0">
                <a:effectLst/>
                <a:ea typeface="Times New Roman" panose="02020603050405020304" pitchFamily="18" charset="0"/>
              </a:rPr>
              <a:t>Negatives? It costs a lot!</a:t>
            </a:r>
          </a:p>
          <a:p>
            <a:endParaRPr lang="en-GB" sz="1100" i="1" dirty="0">
              <a:effectLst/>
              <a:ea typeface="Times New Roman" panose="02020603050405020304" pitchFamily="18" charset="0"/>
            </a:endParaRPr>
          </a:p>
          <a:p>
            <a:r>
              <a:rPr lang="en-GB" sz="1100" i="1" dirty="0">
                <a:effectLst/>
                <a:ea typeface="Times New Roman" panose="02020603050405020304" pitchFamily="18" charset="0"/>
              </a:rPr>
              <a:t>(Male, </a:t>
            </a:r>
            <a:r>
              <a:rPr lang="en-GB" sz="1100" i="1" dirty="0">
                <a:ea typeface="Times New Roman" panose="02020603050405020304" pitchFamily="18" charset="0"/>
              </a:rPr>
              <a:t>Y</a:t>
            </a:r>
            <a:r>
              <a:rPr lang="en-GB" sz="1100" i="1" dirty="0">
                <a:effectLst/>
                <a:ea typeface="Times New Roman" panose="02020603050405020304" pitchFamily="18" charset="0"/>
              </a:rPr>
              <a:t>r 11, Furness)</a:t>
            </a:r>
            <a:endParaRPr lang="en-GB" sz="1100" i="1" dirty="0"/>
          </a:p>
        </p:txBody>
      </p:sp>
      <p:pic>
        <p:nvPicPr>
          <p:cNvPr id="21" name="Picture Placeholder 18">
            <a:extLst>
              <a:ext uri="{FF2B5EF4-FFF2-40B4-BE49-F238E27FC236}">
                <a16:creationId xmlns:a16="http://schemas.microsoft.com/office/drawing/2014/main" id="{FED7642D-A32E-88D3-3ABA-2AD88A342CAE}"/>
              </a:ext>
            </a:extLst>
          </p:cNvPr>
          <p:cNvPicPr>
            <a:picLocks noGrp="1" noChangeAspect="1"/>
          </p:cNvPicPr>
          <p:nvPr>
            <p:ph type="pic" sz="quarter" idx="13"/>
          </p:nvPr>
        </p:nvPicPr>
        <p:blipFill>
          <a:blip r:embed="rId2" cstate="screen">
            <a:alphaModFix amt="40000"/>
            <a:extLst>
              <a:ext uri="{28A0092B-C50C-407E-A947-70E740481C1C}">
                <a14:useLocalDpi xmlns:a14="http://schemas.microsoft.com/office/drawing/2010/main"/>
              </a:ext>
            </a:extLst>
          </a:blip>
          <a:srcRect/>
          <a:stretch/>
        </p:blipFill>
        <p:spPr>
          <a:xfrm>
            <a:off x="8258175" y="1554163"/>
            <a:ext cx="3930650" cy="5065712"/>
          </a:xfrm>
        </p:spPr>
      </p:pic>
      <p:sp>
        <p:nvSpPr>
          <p:cNvPr id="7" name="Rectangle 6">
            <a:extLst>
              <a:ext uri="{FF2B5EF4-FFF2-40B4-BE49-F238E27FC236}">
                <a16:creationId xmlns:a16="http://schemas.microsoft.com/office/drawing/2014/main" id="{F286055C-127B-731E-43D5-A3AFA3249EE3}"/>
              </a:ext>
            </a:extLst>
          </p:cNvPr>
          <p:cNvSpPr/>
          <p:nvPr/>
        </p:nvSpPr>
        <p:spPr>
          <a:xfrm>
            <a:off x="597219" y="3030562"/>
            <a:ext cx="2436126" cy="395913"/>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Moving away from home</a:t>
            </a:r>
          </a:p>
        </p:txBody>
      </p:sp>
      <p:sp>
        <p:nvSpPr>
          <p:cNvPr id="13" name="Rectangle 12">
            <a:extLst>
              <a:ext uri="{FF2B5EF4-FFF2-40B4-BE49-F238E27FC236}">
                <a16:creationId xmlns:a16="http://schemas.microsoft.com/office/drawing/2014/main" id="{B87EC495-E813-AD95-FC89-CB88C921B3A1}"/>
              </a:ext>
            </a:extLst>
          </p:cNvPr>
          <p:cNvSpPr/>
          <p:nvPr/>
        </p:nvSpPr>
        <p:spPr>
          <a:xfrm>
            <a:off x="4782466" y="3119568"/>
            <a:ext cx="2264266" cy="392635"/>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Cost</a:t>
            </a:r>
          </a:p>
        </p:txBody>
      </p:sp>
      <p:sp>
        <p:nvSpPr>
          <p:cNvPr id="19" name="Rectangle 18">
            <a:extLst>
              <a:ext uri="{FF2B5EF4-FFF2-40B4-BE49-F238E27FC236}">
                <a16:creationId xmlns:a16="http://schemas.microsoft.com/office/drawing/2014/main" id="{357A3D2A-805A-E461-AC60-BE52AD3348E1}"/>
              </a:ext>
            </a:extLst>
          </p:cNvPr>
          <p:cNvSpPr/>
          <p:nvPr/>
        </p:nvSpPr>
        <p:spPr>
          <a:xfrm>
            <a:off x="377076" y="4273513"/>
            <a:ext cx="407484" cy="707886"/>
          </a:xfrm>
          <a:prstGeom prst="rect">
            <a:avLst/>
          </a:prstGeom>
        </p:spPr>
        <p:txBody>
          <a:bodyPr wrap="none">
            <a:spAutoFit/>
          </a:bodyPr>
          <a:lstStyle/>
          <a:p>
            <a:r>
              <a:rPr lang="en-GB" sz="4000" b="1" dirty="0">
                <a:solidFill>
                  <a:srgbClr val="4F8B74"/>
                </a:solidFill>
              </a:rPr>
              <a:t>“</a:t>
            </a:r>
          </a:p>
        </p:txBody>
      </p:sp>
      <p:sp>
        <p:nvSpPr>
          <p:cNvPr id="20" name="TextBox 19">
            <a:extLst>
              <a:ext uri="{FF2B5EF4-FFF2-40B4-BE49-F238E27FC236}">
                <a16:creationId xmlns:a16="http://schemas.microsoft.com/office/drawing/2014/main" id="{9E7405D7-B776-EB90-1822-2561F14B29B4}"/>
              </a:ext>
            </a:extLst>
          </p:cNvPr>
          <p:cNvSpPr txBox="1"/>
          <p:nvPr/>
        </p:nvSpPr>
        <p:spPr>
          <a:xfrm>
            <a:off x="2973414" y="5874014"/>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4" name="Rectangle 23">
            <a:extLst>
              <a:ext uri="{FF2B5EF4-FFF2-40B4-BE49-F238E27FC236}">
                <a16:creationId xmlns:a16="http://schemas.microsoft.com/office/drawing/2014/main" id="{17158E29-FE73-8C51-1916-555FD9A46E82}"/>
              </a:ext>
            </a:extLst>
          </p:cNvPr>
          <p:cNvSpPr/>
          <p:nvPr/>
        </p:nvSpPr>
        <p:spPr>
          <a:xfrm>
            <a:off x="4724546" y="4328843"/>
            <a:ext cx="407484" cy="707886"/>
          </a:xfrm>
          <a:prstGeom prst="rect">
            <a:avLst/>
          </a:prstGeom>
        </p:spPr>
        <p:txBody>
          <a:bodyPr wrap="none">
            <a:spAutoFit/>
          </a:bodyPr>
          <a:lstStyle/>
          <a:p>
            <a:r>
              <a:rPr lang="en-GB" sz="4000" b="1" dirty="0">
                <a:solidFill>
                  <a:srgbClr val="4F8B74"/>
                </a:solidFill>
              </a:rPr>
              <a:t>“</a:t>
            </a:r>
          </a:p>
        </p:txBody>
      </p:sp>
      <p:sp>
        <p:nvSpPr>
          <p:cNvPr id="25" name="TextBox 24">
            <a:extLst>
              <a:ext uri="{FF2B5EF4-FFF2-40B4-BE49-F238E27FC236}">
                <a16:creationId xmlns:a16="http://schemas.microsoft.com/office/drawing/2014/main" id="{06F68DE6-1124-5A05-EC74-36308FDA1872}"/>
              </a:ext>
            </a:extLst>
          </p:cNvPr>
          <p:cNvSpPr txBox="1"/>
          <p:nvPr/>
        </p:nvSpPr>
        <p:spPr>
          <a:xfrm>
            <a:off x="6644286" y="4556585"/>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6" name="Rectangle 25">
            <a:extLst>
              <a:ext uri="{FF2B5EF4-FFF2-40B4-BE49-F238E27FC236}">
                <a16:creationId xmlns:a16="http://schemas.microsoft.com/office/drawing/2014/main" id="{30BCF618-3B40-79E9-8AED-786BE795F776}"/>
              </a:ext>
            </a:extLst>
          </p:cNvPr>
          <p:cNvSpPr/>
          <p:nvPr/>
        </p:nvSpPr>
        <p:spPr>
          <a:xfrm>
            <a:off x="4705429" y="5306381"/>
            <a:ext cx="407484" cy="707886"/>
          </a:xfrm>
          <a:prstGeom prst="rect">
            <a:avLst/>
          </a:prstGeom>
        </p:spPr>
        <p:txBody>
          <a:bodyPr wrap="none">
            <a:spAutoFit/>
          </a:bodyPr>
          <a:lstStyle/>
          <a:p>
            <a:r>
              <a:rPr lang="en-GB" sz="4000" b="1" dirty="0">
                <a:solidFill>
                  <a:srgbClr val="4F8B74"/>
                </a:solidFill>
              </a:rPr>
              <a:t>“</a:t>
            </a:r>
          </a:p>
        </p:txBody>
      </p:sp>
      <p:sp>
        <p:nvSpPr>
          <p:cNvPr id="27" name="TextBox 26">
            <a:extLst>
              <a:ext uri="{FF2B5EF4-FFF2-40B4-BE49-F238E27FC236}">
                <a16:creationId xmlns:a16="http://schemas.microsoft.com/office/drawing/2014/main" id="{1FC5967F-E389-9CEA-17BB-45B7D3AF2DB9}"/>
              </a:ext>
            </a:extLst>
          </p:cNvPr>
          <p:cNvSpPr txBox="1"/>
          <p:nvPr/>
        </p:nvSpPr>
        <p:spPr>
          <a:xfrm>
            <a:off x="6644286" y="5482313"/>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32" name="Oval 31">
            <a:extLst>
              <a:ext uri="{FF2B5EF4-FFF2-40B4-BE49-F238E27FC236}">
                <a16:creationId xmlns:a16="http://schemas.microsoft.com/office/drawing/2014/main" id="{11DBDDE7-B059-7CB4-C3BE-F037128A4B70}"/>
              </a:ext>
            </a:extLst>
          </p:cNvPr>
          <p:cNvSpPr/>
          <p:nvPr/>
        </p:nvSpPr>
        <p:spPr>
          <a:xfrm>
            <a:off x="5548659" y="2170943"/>
            <a:ext cx="710214" cy="775100"/>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097DE1B2-9A6E-9C2E-EBA5-EEC80273AA4A}"/>
              </a:ext>
            </a:extLst>
          </p:cNvPr>
          <p:cNvSpPr/>
          <p:nvPr/>
        </p:nvSpPr>
        <p:spPr>
          <a:xfrm>
            <a:off x="1584473" y="225320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98DAE3E7-B10B-B529-E625-ABEB2F3E294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5648533" y="2292890"/>
            <a:ext cx="504000" cy="550046"/>
          </a:xfrm>
          <a:prstGeom prst="rect">
            <a:avLst/>
          </a:prstGeom>
        </p:spPr>
      </p:pic>
      <p:pic>
        <p:nvPicPr>
          <p:cNvPr id="9" name="Picture 8">
            <a:extLst>
              <a:ext uri="{FF2B5EF4-FFF2-40B4-BE49-F238E27FC236}">
                <a16:creationId xmlns:a16="http://schemas.microsoft.com/office/drawing/2014/main" id="{2CB8E2AF-CBC8-C322-C4F1-6A5AFD0A2D8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684347" y="2356315"/>
            <a:ext cx="504000" cy="504000"/>
          </a:xfrm>
          <a:prstGeom prst="rect">
            <a:avLst/>
          </a:prstGeom>
        </p:spPr>
      </p:pic>
      <p:sp>
        <p:nvSpPr>
          <p:cNvPr id="14" name="Footer Placeholder 1">
            <a:extLst>
              <a:ext uri="{FF2B5EF4-FFF2-40B4-BE49-F238E27FC236}">
                <a16:creationId xmlns:a16="http://schemas.microsoft.com/office/drawing/2014/main" id="{43E792F9-583A-9CB5-A1FE-5177528EE02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TextBox 1">
            <a:extLst>
              <a:ext uri="{FF2B5EF4-FFF2-40B4-BE49-F238E27FC236}">
                <a16:creationId xmlns:a16="http://schemas.microsoft.com/office/drawing/2014/main" id="{E97C1E6A-6C96-CB11-EDD6-63970B466CAD}"/>
              </a:ext>
            </a:extLst>
          </p:cNvPr>
          <p:cNvSpPr txBox="1"/>
          <p:nvPr/>
        </p:nvSpPr>
        <p:spPr>
          <a:xfrm>
            <a:off x="271318" y="1642023"/>
            <a:ext cx="7856681" cy="307777"/>
          </a:xfrm>
          <a:prstGeom prst="rect">
            <a:avLst/>
          </a:prstGeom>
          <a:noFill/>
        </p:spPr>
        <p:txBody>
          <a:bodyPr wrap="square" rtlCol="0">
            <a:spAutoFit/>
          </a:bodyPr>
          <a:lstStyle/>
          <a:p>
            <a:r>
              <a:rPr lang="en-US" sz="1400" dirty="0">
                <a:solidFill>
                  <a:srgbClr val="77C4E5"/>
                </a:solidFill>
                <a:latin typeface="Arial Rounded MT Bold"/>
                <a:cs typeface="Arial Rounded MT Bold"/>
              </a:rPr>
              <a:t>Students express concerns in these two areas:</a:t>
            </a:r>
          </a:p>
        </p:txBody>
      </p:sp>
      <p:sp>
        <p:nvSpPr>
          <p:cNvPr id="3" name="TextBox 2">
            <a:extLst>
              <a:ext uri="{FF2B5EF4-FFF2-40B4-BE49-F238E27FC236}">
                <a16:creationId xmlns:a16="http://schemas.microsoft.com/office/drawing/2014/main" id="{0BF4DFD9-3C56-F1A0-6820-AEAE6B12BFB3}"/>
              </a:ext>
            </a:extLst>
          </p:cNvPr>
          <p:cNvSpPr txBox="1"/>
          <p:nvPr/>
        </p:nvSpPr>
        <p:spPr>
          <a:xfrm>
            <a:off x="511141" y="3447098"/>
            <a:ext cx="2725213" cy="938719"/>
          </a:xfrm>
          <a:prstGeom prst="rect">
            <a:avLst/>
          </a:prstGeom>
          <a:noFill/>
        </p:spPr>
        <p:txBody>
          <a:bodyPr wrap="square" rtlCol="0">
            <a:spAutoFit/>
          </a:bodyPr>
          <a:lstStyle/>
          <a:p>
            <a:pPr marL="171450" indent="-171450">
              <a:buFont typeface="Arial" panose="020B0604020202020204" pitchFamily="34" charset="0"/>
              <a:buChar char="•"/>
            </a:pPr>
            <a:r>
              <a:rPr lang="en-GB" sz="1100" dirty="0"/>
              <a:t>Students often expressed concern regarding moving from home – partly due to impact on parents/family.</a:t>
            </a:r>
          </a:p>
          <a:p>
            <a:pPr marL="171450" indent="-171450">
              <a:buFont typeface="Arial" panose="020B0604020202020204" pitchFamily="34" charset="0"/>
              <a:buChar char="•"/>
            </a:pPr>
            <a:r>
              <a:rPr lang="en-GB" sz="1100" dirty="0"/>
              <a:t>Moving away concerns are also linked to cost.</a:t>
            </a:r>
          </a:p>
        </p:txBody>
      </p:sp>
      <p:sp>
        <p:nvSpPr>
          <p:cNvPr id="4" name="TextBox 3">
            <a:extLst>
              <a:ext uri="{FF2B5EF4-FFF2-40B4-BE49-F238E27FC236}">
                <a16:creationId xmlns:a16="http://schemas.microsoft.com/office/drawing/2014/main" id="{A973F807-B2F7-775E-B684-32E691E074CF}"/>
              </a:ext>
            </a:extLst>
          </p:cNvPr>
          <p:cNvSpPr txBox="1"/>
          <p:nvPr/>
        </p:nvSpPr>
        <p:spPr>
          <a:xfrm>
            <a:off x="4475327" y="3524595"/>
            <a:ext cx="2725213" cy="769441"/>
          </a:xfrm>
          <a:prstGeom prst="rect">
            <a:avLst/>
          </a:prstGeom>
          <a:noFill/>
        </p:spPr>
        <p:txBody>
          <a:bodyPr wrap="square" rtlCol="0">
            <a:spAutoFit/>
          </a:bodyPr>
          <a:lstStyle/>
          <a:p>
            <a:pPr marL="171450" indent="-171450">
              <a:buFont typeface="Arial" panose="020B0604020202020204" pitchFamily="34" charset="0"/>
              <a:buChar char="•"/>
            </a:pPr>
            <a:r>
              <a:rPr lang="en-GB" sz="1100" dirty="0"/>
              <a:t>Students assumed a high level of cost and debt.</a:t>
            </a:r>
          </a:p>
          <a:p>
            <a:pPr marL="171450" indent="-171450">
              <a:buFont typeface="Arial" panose="020B0604020202020204" pitchFamily="34" charset="0"/>
              <a:buChar char="•"/>
            </a:pPr>
            <a:r>
              <a:rPr lang="en-GB" sz="1100" dirty="0"/>
              <a:t>However few expressed clarity regarding exact costs/finances required.</a:t>
            </a:r>
          </a:p>
        </p:txBody>
      </p:sp>
    </p:spTree>
    <p:extLst>
      <p:ext uri="{BB962C8B-B14F-4D97-AF65-F5344CB8AC3E}">
        <p14:creationId xmlns:p14="http://schemas.microsoft.com/office/powerpoint/2010/main" val="3276527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36839" y="1614958"/>
            <a:ext cx="7856681" cy="461665"/>
          </a:xfrm>
          <a:prstGeom prst="rect">
            <a:avLst/>
          </a:prstGeom>
          <a:noFill/>
        </p:spPr>
        <p:txBody>
          <a:bodyPr wrap="square" rtlCol="0">
            <a:spAutoFit/>
          </a:bodyPr>
          <a:lstStyle/>
          <a:p>
            <a:r>
              <a:rPr lang="en-US" sz="1400" dirty="0">
                <a:solidFill>
                  <a:srgbClr val="77C4E5"/>
                </a:solidFill>
                <a:latin typeface="Arial Rounded MT Bold"/>
                <a:cs typeface="Arial Rounded MT Bold"/>
              </a:rPr>
              <a:t>Students report that parents often give a neutral view on university as an option </a:t>
            </a:r>
          </a:p>
          <a:p>
            <a:r>
              <a:rPr lang="en-US" sz="1000" dirty="0">
                <a:solidFill>
                  <a:srgbClr val="77C4E5"/>
                </a:solidFill>
                <a:latin typeface="Arial Rounded MT Bold"/>
                <a:cs typeface="Arial Rounded MT Bold"/>
              </a:rPr>
              <a:t>(NB also see ‘Parental Perspective’ section)</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9295763"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It is evident that HE is often not being ‘promoted’ as an optimum choice by parents</a:t>
            </a:r>
            <a:endParaRPr lang="en-US" sz="3200">
              <a:solidFill>
                <a:prstClr val="white"/>
              </a:solidFill>
              <a:latin typeface="Arial Rounded MT Bold"/>
              <a:cs typeface="Arial Rounded MT Bold"/>
            </a:endParaRPr>
          </a:p>
        </p:txBody>
      </p:sp>
      <p:sp>
        <p:nvSpPr>
          <p:cNvPr id="3" name="TextBox 2">
            <a:extLst>
              <a:ext uri="{FF2B5EF4-FFF2-40B4-BE49-F238E27FC236}">
                <a16:creationId xmlns:a16="http://schemas.microsoft.com/office/drawing/2014/main" id="{637B2E72-4296-CBEB-E820-7F33BCB3377C}"/>
              </a:ext>
            </a:extLst>
          </p:cNvPr>
          <p:cNvSpPr txBox="1"/>
          <p:nvPr/>
        </p:nvSpPr>
        <p:spPr>
          <a:xfrm>
            <a:off x="936967" y="2230123"/>
            <a:ext cx="2799248" cy="1446550"/>
          </a:xfrm>
          <a:prstGeom prst="rect">
            <a:avLst/>
          </a:prstGeom>
          <a:noFill/>
        </p:spPr>
        <p:txBody>
          <a:bodyPr wrap="square">
            <a:spAutoFit/>
          </a:bodyPr>
          <a:lstStyle/>
          <a:p>
            <a:pPr algn="just"/>
            <a:r>
              <a:rPr lang="en-GB" sz="1100" i="1">
                <a:ea typeface="Times New Roman" panose="02020603050405020304" pitchFamily="18" charset="0"/>
              </a:rPr>
              <a:t>My parents </a:t>
            </a:r>
            <a:r>
              <a:rPr lang="en-GB" sz="1100" b="1" i="1">
                <a:ea typeface="Times New Roman" panose="02020603050405020304" pitchFamily="18" charset="0"/>
              </a:rPr>
              <a:t>aren't actually bothered about it, </a:t>
            </a:r>
            <a:r>
              <a:rPr lang="en-GB" sz="1100" i="1">
                <a:ea typeface="Times New Roman" panose="02020603050405020304" pitchFamily="18" charset="0"/>
              </a:rPr>
              <a:t>they just want me to do something that will like make me happy, because they want me to do something that will give me a future but like keep me like entertained and like inspired at the same time. </a:t>
            </a:r>
          </a:p>
          <a:p>
            <a:endParaRPr lang="en-GB" sz="1100" i="1">
              <a:ea typeface="Times New Roman" panose="02020603050405020304" pitchFamily="18" charset="0"/>
            </a:endParaRPr>
          </a:p>
          <a:p>
            <a:pPr algn="r"/>
            <a:r>
              <a:rPr lang="en-GB" sz="1100" i="1">
                <a:ea typeface="Times New Roman" panose="02020603050405020304" pitchFamily="18" charset="0"/>
              </a:rPr>
              <a:t>(Female, Year 11, Furness)</a:t>
            </a:r>
            <a:endParaRPr lang="en-GB" sz="1100" i="1"/>
          </a:p>
        </p:txBody>
      </p:sp>
      <p:sp>
        <p:nvSpPr>
          <p:cNvPr id="5" name="TextBox 4">
            <a:extLst>
              <a:ext uri="{FF2B5EF4-FFF2-40B4-BE49-F238E27FC236}">
                <a16:creationId xmlns:a16="http://schemas.microsoft.com/office/drawing/2014/main" id="{D9B9EEBF-516F-51AA-0643-40F7353DA45D}"/>
              </a:ext>
            </a:extLst>
          </p:cNvPr>
          <p:cNvSpPr txBox="1"/>
          <p:nvPr/>
        </p:nvSpPr>
        <p:spPr>
          <a:xfrm>
            <a:off x="4896250" y="2248593"/>
            <a:ext cx="2505148" cy="1277273"/>
          </a:xfrm>
          <a:prstGeom prst="rect">
            <a:avLst/>
          </a:prstGeom>
          <a:noFill/>
        </p:spPr>
        <p:txBody>
          <a:bodyPr wrap="square">
            <a:spAutoFit/>
          </a:bodyPr>
          <a:lstStyle/>
          <a:p>
            <a:pPr algn="just"/>
            <a:r>
              <a:rPr lang="en-GB" sz="1100" i="1">
                <a:ea typeface="Times New Roman" panose="02020603050405020304" pitchFamily="18" charset="0"/>
              </a:rPr>
              <a:t>I don't really know…like I've mentioned it before and they’ve said like we’ll happily like pay for you to go and that kind of thing </a:t>
            </a:r>
            <a:r>
              <a:rPr lang="en-GB" sz="1100" b="1" i="1">
                <a:ea typeface="Times New Roman" panose="02020603050405020304" pitchFamily="18" charset="0"/>
              </a:rPr>
              <a:t>but they’ve not really said if they'd want me to go.  </a:t>
            </a:r>
          </a:p>
          <a:p>
            <a:endParaRPr lang="en-GB" sz="1100" i="1">
              <a:ea typeface="Times New Roman" panose="02020603050405020304" pitchFamily="18" charset="0"/>
            </a:endParaRPr>
          </a:p>
          <a:p>
            <a:pPr algn="r"/>
            <a:r>
              <a:rPr lang="en-GB" sz="1100" i="1">
                <a:ea typeface="Times New Roman" panose="02020603050405020304" pitchFamily="18" charset="0"/>
              </a:rPr>
              <a:t>(Male, Year 11, Carlisle &amp; Eden)</a:t>
            </a:r>
            <a:endParaRPr lang="en-GB" sz="1100" i="1"/>
          </a:p>
        </p:txBody>
      </p:sp>
      <p:sp>
        <p:nvSpPr>
          <p:cNvPr id="6" name="TextBox 5">
            <a:extLst>
              <a:ext uri="{FF2B5EF4-FFF2-40B4-BE49-F238E27FC236}">
                <a16:creationId xmlns:a16="http://schemas.microsoft.com/office/drawing/2014/main" id="{74CAA53E-D288-EB94-60B3-6D9BFCD89576}"/>
              </a:ext>
            </a:extLst>
          </p:cNvPr>
          <p:cNvSpPr txBox="1"/>
          <p:nvPr/>
        </p:nvSpPr>
        <p:spPr>
          <a:xfrm>
            <a:off x="4477580" y="4169745"/>
            <a:ext cx="3032304" cy="1600438"/>
          </a:xfrm>
          <a:prstGeom prst="rect">
            <a:avLst/>
          </a:prstGeom>
          <a:noFill/>
        </p:spPr>
        <p:txBody>
          <a:bodyPr wrap="square">
            <a:spAutoFit/>
          </a:bodyPr>
          <a:lstStyle/>
          <a:p>
            <a:pPr marL="457200" indent="-457200" algn="just">
              <a:spcAft>
                <a:spcPts val="1200"/>
              </a:spcAft>
            </a:pPr>
            <a:r>
              <a:rPr lang="en-GB" sz="1100" i="1">
                <a:ea typeface="Times New Roman" panose="02020603050405020304" pitchFamily="18" charset="0"/>
                <a:cs typeface="Arial" panose="020B0604020202020204" pitchFamily="34" charset="0"/>
              </a:rPr>
              <a:t>	I think it's because our area, it's not the greatest </a:t>
            </a:r>
            <a:r>
              <a:rPr lang="en-GB" sz="1100" b="1" i="1">
                <a:ea typeface="Times New Roman" panose="02020603050405020304" pitchFamily="18" charset="0"/>
                <a:cs typeface="Arial" panose="020B0604020202020204" pitchFamily="34" charset="0"/>
              </a:rPr>
              <a:t>and I think a lot of people have kind of put like a downer on it </a:t>
            </a:r>
            <a:r>
              <a:rPr lang="en-GB" sz="1100" i="1">
                <a:ea typeface="Times New Roman" panose="02020603050405020304" pitchFamily="18" charset="0"/>
                <a:cs typeface="Arial" panose="020B0604020202020204" pitchFamily="34" charset="0"/>
              </a:rPr>
              <a:t>and I think that's kind of put like a thing in my mind of, well you know, everybody else isn't able to achieve that so am I going to be able to. </a:t>
            </a:r>
          </a:p>
          <a:p>
            <a:pPr algn="r"/>
            <a:r>
              <a:rPr lang="en-GB" sz="1100" i="1">
                <a:ea typeface="Times New Roman" panose="02020603050405020304" pitchFamily="18" charset="0"/>
              </a:rPr>
              <a:t>(Female, Year 11, Furness)</a:t>
            </a:r>
            <a:endParaRPr lang="en-GB" sz="1100" i="1"/>
          </a:p>
        </p:txBody>
      </p:sp>
      <p:sp>
        <p:nvSpPr>
          <p:cNvPr id="7" name="TextBox 6">
            <a:extLst>
              <a:ext uri="{FF2B5EF4-FFF2-40B4-BE49-F238E27FC236}">
                <a16:creationId xmlns:a16="http://schemas.microsoft.com/office/drawing/2014/main" id="{33331DAD-37A5-1A5D-63DF-E1FB6606B45F}"/>
              </a:ext>
            </a:extLst>
          </p:cNvPr>
          <p:cNvSpPr txBox="1"/>
          <p:nvPr/>
        </p:nvSpPr>
        <p:spPr>
          <a:xfrm>
            <a:off x="878311" y="4227200"/>
            <a:ext cx="2655914" cy="1277273"/>
          </a:xfrm>
          <a:prstGeom prst="rect">
            <a:avLst/>
          </a:prstGeom>
          <a:noFill/>
        </p:spPr>
        <p:txBody>
          <a:bodyPr wrap="square">
            <a:spAutoFit/>
          </a:bodyPr>
          <a:lstStyle/>
          <a:p>
            <a:pPr algn="just"/>
            <a:r>
              <a:rPr lang="en-GB" sz="1100" i="1">
                <a:ea typeface="Times New Roman" panose="02020603050405020304" pitchFamily="18" charset="0"/>
              </a:rPr>
              <a:t>I don’t know why but I just feel it’s[going to university] </a:t>
            </a:r>
            <a:r>
              <a:rPr lang="en-GB" sz="1100" b="1" i="1">
                <a:ea typeface="Times New Roman" panose="02020603050405020304" pitchFamily="18" charset="0"/>
              </a:rPr>
              <a:t>is not something I want to do.</a:t>
            </a:r>
            <a:r>
              <a:rPr lang="en-GB" sz="1100" i="1">
                <a:ea typeface="Times New Roman" panose="02020603050405020304" pitchFamily="18" charset="0"/>
              </a:rPr>
              <a:t> I just feel I'm doing my A Levels and getting an apprenticeship is for me and it's what I want to like do. </a:t>
            </a:r>
          </a:p>
          <a:p>
            <a:endParaRPr lang="en-GB" sz="1100" i="1">
              <a:ea typeface="Times New Roman" panose="02020603050405020304" pitchFamily="18" charset="0"/>
            </a:endParaRPr>
          </a:p>
          <a:p>
            <a:pPr algn="r"/>
            <a:r>
              <a:rPr lang="en-GB" sz="1100" i="1">
                <a:ea typeface="Times New Roman" panose="02020603050405020304" pitchFamily="18" charset="0"/>
              </a:rPr>
              <a:t>(Male, Year 11, Carlisle &amp; Eden)</a:t>
            </a:r>
            <a:endParaRPr lang="en-GB" sz="1100" i="1"/>
          </a:p>
        </p:txBody>
      </p:sp>
      <p:pic>
        <p:nvPicPr>
          <p:cNvPr id="11" name="Picture Placeholder 9" descr="A person sitting on a bench reading a book&#10;&#10;Description automatically generated">
            <a:extLst>
              <a:ext uri="{FF2B5EF4-FFF2-40B4-BE49-F238E27FC236}">
                <a16:creationId xmlns:a16="http://schemas.microsoft.com/office/drawing/2014/main" id="{A55302DE-1623-932F-0EDF-FF5ACE1095CB}"/>
              </a:ext>
            </a:extLst>
          </p:cNvPr>
          <p:cNvPicPr>
            <a:picLocks noGrp="1" noChangeAspect="1"/>
          </p:cNvPicPr>
          <p:nvPr>
            <p:ph type="pic" sz="quarter" idx="13"/>
          </p:nvPr>
        </p:nvPicPr>
        <p:blipFill>
          <a:blip r:embed="rId2" cstate="screen">
            <a:alphaModFix amt="51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8" name="Rectangle 7">
            <a:extLst>
              <a:ext uri="{FF2B5EF4-FFF2-40B4-BE49-F238E27FC236}">
                <a16:creationId xmlns:a16="http://schemas.microsoft.com/office/drawing/2014/main" id="{B4168654-B155-B5AA-FE98-0847548BD32A}"/>
              </a:ext>
            </a:extLst>
          </p:cNvPr>
          <p:cNvSpPr/>
          <p:nvPr/>
        </p:nvSpPr>
        <p:spPr>
          <a:xfrm>
            <a:off x="452160" y="2057284"/>
            <a:ext cx="519694" cy="1015663"/>
          </a:xfrm>
          <a:prstGeom prst="rect">
            <a:avLst/>
          </a:prstGeom>
        </p:spPr>
        <p:txBody>
          <a:bodyPr wrap="none">
            <a:spAutoFit/>
          </a:bodyPr>
          <a:lstStyle/>
          <a:p>
            <a:r>
              <a:rPr lang="en-GB" sz="6000" b="1">
                <a:solidFill>
                  <a:srgbClr val="4F8B74"/>
                </a:solidFill>
              </a:rPr>
              <a:t>“</a:t>
            </a:r>
          </a:p>
        </p:txBody>
      </p:sp>
      <p:sp>
        <p:nvSpPr>
          <p:cNvPr id="9" name="TextBox 8">
            <a:extLst>
              <a:ext uri="{FF2B5EF4-FFF2-40B4-BE49-F238E27FC236}">
                <a16:creationId xmlns:a16="http://schemas.microsoft.com/office/drawing/2014/main" id="{4117017F-838C-A0B0-37C7-BE3A4D0B8749}"/>
              </a:ext>
            </a:extLst>
          </p:cNvPr>
          <p:cNvSpPr txBox="1"/>
          <p:nvPr/>
        </p:nvSpPr>
        <p:spPr>
          <a:xfrm>
            <a:off x="3629233" y="2881702"/>
            <a:ext cx="519694" cy="1015663"/>
          </a:xfrm>
          <a:prstGeom prst="rect">
            <a:avLst/>
          </a:prstGeom>
        </p:spPr>
        <p:txBody>
          <a:bodyPr wrap="none">
            <a:spAutoFit/>
          </a:bodyPr>
          <a:lstStyle>
            <a:defPPr>
              <a:defRPr lang="en-US"/>
            </a:defPPr>
            <a:lvl1pPr>
              <a:defRPr sz="6000" b="1">
                <a:solidFill>
                  <a:srgbClr val="17ADBB"/>
                </a:solidFill>
              </a:defRPr>
            </a:lvl1pPr>
          </a:lstStyle>
          <a:p>
            <a:r>
              <a:rPr lang="en-GB">
                <a:solidFill>
                  <a:srgbClr val="4F8B74"/>
                </a:solidFill>
              </a:rPr>
              <a:t>”</a:t>
            </a:r>
          </a:p>
        </p:txBody>
      </p:sp>
      <p:sp>
        <p:nvSpPr>
          <p:cNvPr id="13" name="Rectangle 12">
            <a:extLst>
              <a:ext uri="{FF2B5EF4-FFF2-40B4-BE49-F238E27FC236}">
                <a16:creationId xmlns:a16="http://schemas.microsoft.com/office/drawing/2014/main" id="{5321F405-E67B-C23E-9A66-13D393835F2D}"/>
              </a:ext>
            </a:extLst>
          </p:cNvPr>
          <p:cNvSpPr/>
          <p:nvPr/>
        </p:nvSpPr>
        <p:spPr>
          <a:xfrm>
            <a:off x="4471749" y="2096503"/>
            <a:ext cx="519694" cy="1015663"/>
          </a:xfrm>
          <a:prstGeom prst="rect">
            <a:avLst/>
          </a:prstGeom>
        </p:spPr>
        <p:txBody>
          <a:bodyPr wrap="none">
            <a:spAutoFit/>
          </a:bodyPr>
          <a:lstStyle/>
          <a:p>
            <a:r>
              <a:rPr lang="en-GB" sz="6000" b="1">
                <a:solidFill>
                  <a:srgbClr val="4F8B74"/>
                </a:solidFill>
              </a:rPr>
              <a:t>“</a:t>
            </a:r>
          </a:p>
        </p:txBody>
      </p:sp>
      <p:sp>
        <p:nvSpPr>
          <p:cNvPr id="14" name="TextBox 13">
            <a:extLst>
              <a:ext uri="{FF2B5EF4-FFF2-40B4-BE49-F238E27FC236}">
                <a16:creationId xmlns:a16="http://schemas.microsoft.com/office/drawing/2014/main" id="{FEA6F9E6-6D96-D1BE-1FDB-B2641321BE60}"/>
              </a:ext>
            </a:extLst>
          </p:cNvPr>
          <p:cNvSpPr txBox="1"/>
          <p:nvPr/>
        </p:nvSpPr>
        <p:spPr>
          <a:xfrm>
            <a:off x="7409172" y="2757851"/>
            <a:ext cx="519694" cy="1015663"/>
          </a:xfrm>
          <a:prstGeom prst="rect">
            <a:avLst/>
          </a:prstGeom>
        </p:spPr>
        <p:txBody>
          <a:bodyPr wrap="none">
            <a:spAutoFit/>
          </a:bodyPr>
          <a:lstStyle>
            <a:defPPr>
              <a:defRPr lang="en-US"/>
            </a:defPPr>
            <a:lvl1pPr>
              <a:defRPr sz="6000" b="1">
                <a:solidFill>
                  <a:srgbClr val="17ADBB"/>
                </a:solidFill>
              </a:defRPr>
            </a:lvl1pPr>
          </a:lstStyle>
          <a:p>
            <a:r>
              <a:rPr lang="en-GB">
                <a:solidFill>
                  <a:srgbClr val="4F8B74"/>
                </a:solidFill>
              </a:rPr>
              <a:t>”</a:t>
            </a:r>
          </a:p>
        </p:txBody>
      </p:sp>
      <p:sp>
        <p:nvSpPr>
          <p:cNvPr id="15" name="Rectangle 14">
            <a:extLst>
              <a:ext uri="{FF2B5EF4-FFF2-40B4-BE49-F238E27FC236}">
                <a16:creationId xmlns:a16="http://schemas.microsoft.com/office/drawing/2014/main" id="{2DC3A640-C2F0-3831-22D5-C66D81A371E0}"/>
              </a:ext>
            </a:extLst>
          </p:cNvPr>
          <p:cNvSpPr/>
          <p:nvPr/>
        </p:nvSpPr>
        <p:spPr>
          <a:xfrm>
            <a:off x="434941" y="4090659"/>
            <a:ext cx="519694" cy="1015663"/>
          </a:xfrm>
          <a:prstGeom prst="rect">
            <a:avLst/>
          </a:prstGeom>
        </p:spPr>
        <p:txBody>
          <a:bodyPr wrap="none">
            <a:spAutoFit/>
          </a:bodyPr>
          <a:lstStyle/>
          <a:p>
            <a:r>
              <a:rPr lang="en-GB" sz="6000" b="1">
                <a:solidFill>
                  <a:srgbClr val="4F8B74"/>
                </a:solidFill>
              </a:rPr>
              <a:t>“</a:t>
            </a:r>
          </a:p>
        </p:txBody>
      </p:sp>
      <p:sp>
        <p:nvSpPr>
          <p:cNvPr id="16" name="TextBox 15">
            <a:extLst>
              <a:ext uri="{FF2B5EF4-FFF2-40B4-BE49-F238E27FC236}">
                <a16:creationId xmlns:a16="http://schemas.microsoft.com/office/drawing/2014/main" id="{CEAD90D9-8A59-8FBF-3CB9-43973B947EFF}"/>
              </a:ext>
            </a:extLst>
          </p:cNvPr>
          <p:cNvSpPr txBox="1"/>
          <p:nvPr/>
        </p:nvSpPr>
        <p:spPr>
          <a:xfrm>
            <a:off x="3521350" y="4755698"/>
            <a:ext cx="519694" cy="1015663"/>
          </a:xfrm>
          <a:prstGeom prst="rect">
            <a:avLst/>
          </a:prstGeom>
        </p:spPr>
        <p:txBody>
          <a:bodyPr wrap="none">
            <a:spAutoFit/>
          </a:bodyPr>
          <a:lstStyle>
            <a:defPPr>
              <a:defRPr lang="en-US"/>
            </a:defPPr>
            <a:lvl1pPr>
              <a:defRPr sz="6000" b="1">
                <a:solidFill>
                  <a:srgbClr val="17ADBB"/>
                </a:solidFill>
              </a:defRPr>
            </a:lvl1pPr>
          </a:lstStyle>
          <a:p>
            <a:r>
              <a:rPr lang="en-GB">
                <a:solidFill>
                  <a:srgbClr val="4F8B74"/>
                </a:solidFill>
              </a:rPr>
              <a:t>”</a:t>
            </a:r>
          </a:p>
        </p:txBody>
      </p:sp>
      <p:sp>
        <p:nvSpPr>
          <p:cNvPr id="17" name="Rectangle 16">
            <a:extLst>
              <a:ext uri="{FF2B5EF4-FFF2-40B4-BE49-F238E27FC236}">
                <a16:creationId xmlns:a16="http://schemas.microsoft.com/office/drawing/2014/main" id="{BFC34C8F-7B86-6000-1AE2-DC2256A0870B}"/>
              </a:ext>
            </a:extLst>
          </p:cNvPr>
          <p:cNvSpPr/>
          <p:nvPr/>
        </p:nvSpPr>
        <p:spPr>
          <a:xfrm>
            <a:off x="4477580" y="3991905"/>
            <a:ext cx="519694" cy="1015663"/>
          </a:xfrm>
          <a:prstGeom prst="rect">
            <a:avLst/>
          </a:prstGeom>
        </p:spPr>
        <p:txBody>
          <a:bodyPr wrap="none">
            <a:spAutoFit/>
          </a:bodyPr>
          <a:lstStyle/>
          <a:p>
            <a:r>
              <a:rPr lang="en-GB" sz="6000" b="1">
                <a:solidFill>
                  <a:srgbClr val="4F8B74"/>
                </a:solidFill>
              </a:rPr>
              <a:t>“</a:t>
            </a:r>
          </a:p>
        </p:txBody>
      </p:sp>
      <p:sp>
        <p:nvSpPr>
          <p:cNvPr id="18" name="TextBox 17">
            <a:extLst>
              <a:ext uri="{FF2B5EF4-FFF2-40B4-BE49-F238E27FC236}">
                <a16:creationId xmlns:a16="http://schemas.microsoft.com/office/drawing/2014/main" id="{A2012AEE-2676-0572-0A66-1F7F4061C4D3}"/>
              </a:ext>
            </a:extLst>
          </p:cNvPr>
          <p:cNvSpPr txBox="1"/>
          <p:nvPr/>
        </p:nvSpPr>
        <p:spPr>
          <a:xfrm>
            <a:off x="7484133" y="4887732"/>
            <a:ext cx="519694" cy="1015663"/>
          </a:xfrm>
          <a:prstGeom prst="rect">
            <a:avLst/>
          </a:prstGeom>
        </p:spPr>
        <p:txBody>
          <a:bodyPr wrap="none">
            <a:spAutoFit/>
          </a:bodyPr>
          <a:lstStyle>
            <a:defPPr>
              <a:defRPr lang="en-US"/>
            </a:defPPr>
            <a:lvl1pPr>
              <a:defRPr sz="6000" b="1">
                <a:solidFill>
                  <a:srgbClr val="17ADBB"/>
                </a:solidFill>
              </a:defRPr>
            </a:lvl1pPr>
          </a:lstStyle>
          <a:p>
            <a:r>
              <a:rPr lang="en-GB">
                <a:solidFill>
                  <a:srgbClr val="4F8B74"/>
                </a:solidFill>
              </a:rPr>
              <a:t>”</a:t>
            </a:r>
          </a:p>
        </p:txBody>
      </p:sp>
      <p:sp>
        <p:nvSpPr>
          <p:cNvPr id="19" name="TextBox 18">
            <a:extLst>
              <a:ext uri="{FF2B5EF4-FFF2-40B4-BE49-F238E27FC236}">
                <a16:creationId xmlns:a16="http://schemas.microsoft.com/office/drawing/2014/main" id="{D0258A7C-56AF-6FD3-2698-EC2BDFD34485}"/>
              </a:ext>
            </a:extLst>
          </p:cNvPr>
          <p:cNvSpPr txBox="1"/>
          <p:nvPr/>
        </p:nvSpPr>
        <p:spPr>
          <a:xfrm>
            <a:off x="670173" y="5986018"/>
            <a:ext cx="7072963" cy="461665"/>
          </a:xfrm>
          <a:prstGeom prst="rect">
            <a:avLst/>
          </a:prstGeom>
          <a:noFill/>
        </p:spPr>
        <p:txBody>
          <a:bodyPr wrap="square" rtlCol="0">
            <a:spAutoFit/>
          </a:bodyPr>
          <a:lstStyle/>
          <a:p>
            <a:pPr algn="ctr"/>
            <a:r>
              <a:rPr lang="en-GB" sz="1200" b="1" i="1">
                <a:solidFill>
                  <a:schemeClr val="tx2"/>
                </a:solidFill>
              </a:rPr>
              <a:t>Research points towards the importance of bringing parents on the journey towards HE consideration. Could there be a role for Hello Future to assist with parental sessions?</a:t>
            </a:r>
          </a:p>
        </p:txBody>
      </p:sp>
      <p:sp>
        <p:nvSpPr>
          <p:cNvPr id="20" name="Footer Placeholder 1">
            <a:extLst>
              <a:ext uri="{FF2B5EF4-FFF2-40B4-BE49-F238E27FC236}">
                <a16:creationId xmlns:a16="http://schemas.microsoft.com/office/drawing/2014/main" id="{BDDF3522-B50D-B88C-862F-6A43A377EED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4088199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738664"/>
          </a:xfrm>
          <a:prstGeom prst="rect">
            <a:avLst/>
          </a:prstGeom>
          <a:noFill/>
        </p:spPr>
        <p:txBody>
          <a:bodyPr wrap="square" rtlCol="0">
            <a:spAutoFit/>
          </a:bodyPr>
          <a:lstStyle/>
          <a:p>
            <a:r>
              <a:rPr lang="en-US" sz="1400">
                <a:solidFill>
                  <a:srgbClr val="77C4E5"/>
                </a:solidFill>
                <a:latin typeface="Arial Rounded MT Bold"/>
                <a:cs typeface="Arial Rounded MT Bold"/>
              </a:rPr>
              <a:t>Students have slightly more detailed knowledge of FE /6</a:t>
            </a:r>
            <a:r>
              <a:rPr lang="en-US" sz="1400" baseline="30000">
                <a:solidFill>
                  <a:srgbClr val="77C4E5"/>
                </a:solidFill>
                <a:latin typeface="Arial Rounded MT Bold"/>
                <a:cs typeface="Arial Rounded MT Bold"/>
              </a:rPr>
              <a:t>th</a:t>
            </a:r>
            <a:r>
              <a:rPr lang="en-US" sz="1400">
                <a:solidFill>
                  <a:srgbClr val="77C4E5"/>
                </a:solidFill>
                <a:latin typeface="Arial Rounded MT Bold"/>
                <a:cs typeface="Arial Rounded MT Bold"/>
              </a:rPr>
              <a:t> form college but awareness of HE is very low – particularly in terms of practicalities (applying, assessing options, finances) </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Knowledge levels regarding HE are often low</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6000"/>
            <a:extLst>
              <a:ext uri="{28A0092B-C50C-407E-A947-70E740481C1C}">
                <a14:useLocalDpi xmlns:a14="http://schemas.microsoft.com/office/drawing/2010/main"/>
              </a:ext>
            </a:extLst>
          </a:blip>
          <a:srcRect/>
          <a:stretch/>
        </p:blipFill>
        <p:spPr>
          <a:xfrm rot="10800000">
            <a:off x="8258175" y="1564848"/>
            <a:ext cx="3930650" cy="5060961"/>
          </a:xfrm>
        </p:spPr>
      </p:pic>
      <p:sp>
        <p:nvSpPr>
          <p:cNvPr id="5" name="TextBox 4">
            <a:extLst>
              <a:ext uri="{FF2B5EF4-FFF2-40B4-BE49-F238E27FC236}">
                <a16:creationId xmlns:a16="http://schemas.microsoft.com/office/drawing/2014/main" id="{2BC319EA-4A12-2B6D-BC88-BB9EA576C513}"/>
              </a:ext>
            </a:extLst>
          </p:cNvPr>
          <p:cNvSpPr txBox="1"/>
          <p:nvPr/>
        </p:nvSpPr>
        <p:spPr>
          <a:xfrm>
            <a:off x="4610736" y="2421675"/>
            <a:ext cx="3313415" cy="144655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If school give us more information I’ll be more confident,  we've wrote our CV’s but they’ve not told us how apply, they’ve not told us like where to go to if we need help, we've not even looked at like an example application form to get an idea of like the layout and the questions.</a:t>
            </a:r>
            <a:endParaRPr lang="en-GB" sz="1100" i="1" dirty="0"/>
          </a:p>
          <a:p>
            <a:pPr algn="r">
              <a:defRPr/>
            </a:pPr>
            <a:r>
              <a:rPr lang="en-GB" sz="1100" i="1" dirty="0">
                <a:ea typeface="Times New Roman" panose="02020603050405020304" pitchFamily="18" charset="0"/>
              </a:rPr>
              <a:t>(Female, Year 11, Furness)</a:t>
            </a:r>
            <a:endParaRPr lang="en-GB" sz="1100" i="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100" i="1" kern="1200" dirty="0">
              <a:effectLst/>
              <a:latin typeface="+mn-lt"/>
              <a:ea typeface="+mn-ea"/>
              <a:cs typeface="+mn-cs"/>
            </a:endParaRPr>
          </a:p>
        </p:txBody>
      </p:sp>
      <p:sp>
        <p:nvSpPr>
          <p:cNvPr id="6" name="TextBox 5">
            <a:extLst>
              <a:ext uri="{FF2B5EF4-FFF2-40B4-BE49-F238E27FC236}">
                <a16:creationId xmlns:a16="http://schemas.microsoft.com/office/drawing/2014/main" id="{532A1134-93A0-61B3-43CB-3926A014E2C6}"/>
              </a:ext>
            </a:extLst>
          </p:cNvPr>
          <p:cNvSpPr txBox="1"/>
          <p:nvPr/>
        </p:nvSpPr>
        <p:spPr>
          <a:xfrm>
            <a:off x="277459" y="2656472"/>
            <a:ext cx="3748212" cy="2877711"/>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All students had very poor levels of detailed knowledge about how to action ‘next steps’ or what would be required of them in order to progress to FE/HE.</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No students knew how to apply or write personal statements.</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Some claimed their school had provided no guidance/information. Others referred to some sessions within school but they had failed to take in the information.</a:t>
            </a:r>
          </a:p>
          <a:p>
            <a:pPr marL="171450" indent="-171450" defTabSz="660417">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A minority of students claimed they would know where to find information independently if required (e.g. internet search)</a:t>
            </a:r>
          </a:p>
        </p:txBody>
      </p:sp>
      <p:sp>
        <p:nvSpPr>
          <p:cNvPr id="11" name="TextBox 10">
            <a:extLst>
              <a:ext uri="{FF2B5EF4-FFF2-40B4-BE49-F238E27FC236}">
                <a16:creationId xmlns:a16="http://schemas.microsoft.com/office/drawing/2014/main" id="{C09238B9-1D5B-E449-ABB9-A2E5092F7C8E}"/>
              </a:ext>
            </a:extLst>
          </p:cNvPr>
          <p:cNvSpPr txBox="1"/>
          <p:nvPr/>
        </p:nvSpPr>
        <p:spPr>
          <a:xfrm>
            <a:off x="4620138" y="4783353"/>
            <a:ext cx="3043570" cy="938719"/>
          </a:xfrm>
          <a:prstGeom prst="rect">
            <a:avLst/>
          </a:prstGeom>
          <a:noFill/>
        </p:spPr>
        <p:txBody>
          <a:bodyPr wrap="square">
            <a:spAutoFit/>
          </a:bodyPr>
          <a:lstStyle/>
          <a:p>
            <a:pPr algn="just"/>
            <a:r>
              <a:rPr lang="en-GB" sz="1100" i="1" kern="1200">
                <a:effectLst/>
                <a:latin typeface="+mn-lt"/>
                <a:ea typeface="+mn-ea"/>
                <a:cs typeface="+mn-cs"/>
              </a:rPr>
              <a:t>I haven't thought about it because school haven't really given us enough information on it. What I know is from my own sources.</a:t>
            </a:r>
          </a:p>
          <a:p>
            <a:r>
              <a:rPr lang="en-GB" sz="1100" i="1" kern="1200">
                <a:effectLst/>
                <a:latin typeface="+mn-lt"/>
                <a:ea typeface="+mn-ea"/>
                <a:cs typeface="+mn-cs"/>
              </a:rPr>
              <a:t> </a:t>
            </a:r>
          </a:p>
          <a:p>
            <a:pPr algn="r"/>
            <a:r>
              <a:rPr lang="en-GB" sz="1100" i="1">
                <a:ea typeface="Times New Roman" panose="02020603050405020304" pitchFamily="18" charset="0"/>
              </a:rPr>
              <a:t>(Female, Year 11, Furness)</a:t>
            </a:r>
            <a:endParaRPr lang="en-GB" sz="1100" i="1"/>
          </a:p>
        </p:txBody>
      </p:sp>
      <p:sp>
        <p:nvSpPr>
          <p:cNvPr id="14" name="Rectangle 13">
            <a:extLst>
              <a:ext uri="{FF2B5EF4-FFF2-40B4-BE49-F238E27FC236}">
                <a16:creationId xmlns:a16="http://schemas.microsoft.com/office/drawing/2014/main" id="{615D3788-F2E6-022D-9646-967E4673A969}"/>
              </a:ext>
            </a:extLst>
          </p:cNvPr>
          <p:cNvSpPr/>
          <p:nvPr/>
        </p:nvSpPr>
        <p:spPr>
          <a:xfrm>
            <a:off x="357333" y="6009278"/>
            <a:ext cx="3651250" cy="412036"/>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000" dirty="0"/>
              <a:t>Furness (Learner Needs Profile): Year 11 students claim to know nothing about HE options or how to apply.</a:t>
            </a:r>
          </a:p>
        </p:txBody>
      </p:sp>
      <p:sp>
        <p:nvSpPr>
          <p:cNvPr id="15" name="TextBox 14">
            <a:extLst>
              <a:ext uri="{FF2B5EF4-FFF2-40B4-BE49-F238E27FC236}">
                <a16:creationId xmlns:a16="http://schemas.microsoft.com/office/drawing/2014/main" id="{2E1DEB90-E9E4-191A-323B-D8984D75B42A}"/>
              </a:ext>
            </a:extLst>
          </p:cNvPr>
          <p:cNvSpPr txBox="1"/>
          <p:nvPr/>
        </p:nvSpPr>
        <p:spPr>
          <a:xfrm>
            <a:off x="4166120" y="3962738"/>
            <a:ext cx="3626780" cy="754053"/>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 hear it a lot and my teachers talking about it and a lot of the time I don't know what they're saying. </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7734AD91-9F40-FD47-AE03-9BEDFF9C25C2}"/>
              </a:ext>
            </a:extLst>
          </p:cNvPr>
          <p:cNvSpPr/>
          <p:nvPr/>
        </p:nvSpPr>
        <p:spPr>
          <a:xfrm>
            <a:off x="4262746" y="2346778"/>
            <a:ext cx="385042" cy="646331"/>
          </a:xfrm>
          <a:prstGeom prst="rect">
            <a:avLst/>
          </a:prstGeom>
        </p:spPr>
        <p:txBody>
          <a:bodyPr wrap="none">
            <a:spAutoFit/>
          </a:bodyPr>
          <a:lstStyle/>
          <a:p>
            <a:r>
              <a:rPr lang="en-GB" sz="3600" b="1">
                <a:solidFill>
                  <a:srgbClr val="4F8B74"/>
                </a:solidFill>
              </a:rPr>
              <a:t>“</a:t>
            </a:r>
          </a:p>
        </p:txBody>
      </p:sp>
      <p:sp>
        <p:nvSpPr>
          <p:cNvPr id="18" name="TextBox 17">
            <a:extLst>
              <a:ext uri="{FF2B5EF4-FFF2-40B4-BE49-F238E27FC236}">
                <a16:creationId xmlns:a16="http://schemas.microsoft.com/office/drawing/2014/main" id="{7F0E302D-1772-E70F-0198-75CBA7FF34BA}"/>
              </a:ext>
            </a:extLst>
          </p:cNvPr>
          <p:cNvSpPr txBox="1"/>
          <p:nvPr/>
        </p:nvSpPr>
        <p:spPr>
          <a:xfrm>
            <a:off x="7873133" y="3075194"/>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a:solidFill>
                  <a:srgbClr val="4F8B74"/>
                </a:solidFill>
              </a:rPr>
              <a:t>”</a:t>
            </a:r>
          </a:p>
        </p:txBody>
      </p:sp>
      <p:sp>
        <p:nvSpPr>
          <p:cNvPr id="20" name="Rectangle 19">
            <a:extLst>
              <a:ext uri="{FF2B5EF4-FFF2-40B4-BE49-F238E27FC236}">
                <a16:creationId xmlns:a16="http://schemas.microsoft.com/office/drawing/2014/main" id="{326E4996-F5CC-EE4E-0636-A2CEDEEA5534}"/>
              </a:ext>
            </a:extLst>
          </p:cNvPr>
          <p:cNvSpPr/>
          <p:nvPr/>
        </p:nvSpPr>
        <p:spPr>
          <a:xfrm>
            <a:off x="4335457" y="3931394"/>
            <a:ext cx="385042" cy="646331"/>
          </a:xfrm>
          <a:prstGeom prst="rect">
            <a:avLst/>
          </a:prstGeom>
        </p:spPr>
        <p:txBody>
          <a:bodyPr wrap="none">
            <a:spAutoFit/>
          </a:bodyPr>
          <a:lstStyle/>
          <a:p>
            <a:r>
              <a:rPr lang="en-GB" sz="3600" b="1">
                <a:solidFill>
                  <a:srgbClr val="4F8B74"/>
                </a:solidFill>
              </a:rPr>
              <a:t>“</a:t>
            </a:r>
          </a:p>
        </p:txBody>
      </p:sp>
      <p:sp>
        <p:nvSpPr>
          <p:cNvPr id="21" name="TextBox 20">
            <a:extLst>
              <a:ext uri="{FF2B5EF4-FFF2-40B4-BE49-F238E27FC236}">
                <a16:creationId xmlns:a16="http://schemas.microsoft.com/office/drawing/2014/main" id="{B3A0818B-A896-9FC6-9088-EA78D2CE41E2}"/>
              </a:ext>
            </a:extLst>
          </p:cNvPr>
          <p:cNvSpPr txBox="1"/>
          <p:nvPr/>
        </p:nvSpPr>
        <p:spPr>
          <a:xfrm>
            <a:off x="7873133" y="4113483"/>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a:solidFill>
                  <a:srgbClr val="4F8B74"/>
                </a:solidFill>
              </a:rPr>
              <a:t>”</a:t>
            </a:r>
          </a:p>
        </p:txBody>
      </p:sp>
      <p:sp>
        <p:nvSpPr>
          <p:cNvPr id="22" name="Rectangle 21">
            <a:extLst>
              <a:ext uri="{FF2B5EF4-FFF2-40B4-BE49-F238E27FC236}">
                <a16:creationId xmlns:a16="http://schemas.microsoft.com/office/drawing/2014/main" id="{C957220C-A18D-894E-686F-9B3BC789497A}"/>
              </a:ext>
            </a:extLst>
          </p:cNvPr>
          <p:cNvSpPr/>
          <p:nvPr/>
        </p:nvSpPr>
        <p:spPr>
          <a:xfrm>
            <a:off x="4277661" y="4769829"/>
            <a:ext cx="385042" cy="646331"/>
          </a:xfrm>
          <a:prstGeom prst="rect">
            <a:avLst/>
          </a:prstGeom>
        </p:spPr>
        <p:txBody>
          <a:bodyPr wrap="none">
            <a:spAutoFit/>
          </a:bodyPr>
          <a:lstStyle/>
          <a:p>
            <a:r>
              <a:rPr lang="en-GB" sz="3600" b="1">
                <a:solidFill>
                  <a:srgbClr val="4F8B74"/>
                </a:solidFill>
              </a:rPr>
              <a:t>“</a:t>
            </a:r>
          </a:p>
        </p:txBody>
      </p:sp>
      <p:sp>
        <p:nvSpPr>
          <p:cNvPr id="23" name="TextBox 22">
            <a:extLst>
              <a:ext uri="{FF2B5EF4-FFF2-40B4-BE49-F238E27FC236}">
                <a16:creationId xmlns:a16="http://schemas.microsoft.com/office/drawing/2014/main" id="{39A4FE63-393D-2E7A-5508-BC3772504E19}"/>
              </a:ext>
            </a:extLst>
          </p:cNvPr>
          <p:cNvSpPr txBox="1"/>
          <p:nvPr/>
        </p:nvSpPr>
        <p:spPr>
          <a:xfrm>
            <a:off x="7815337" y="5028411"/>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a:solidFill>
                  <a:srgbClr val="4F8B74"/>
                </a:solidFill>
              </a:rPr>
              <a:t>”</a:t>
            </a:r>
          </a:p>
        </p:txBody>
      </p:sp>
      <p:sp>
        <p:nvSpPr>
          <p:cNvPr id="3" name="TextBox 2">
            <a:extLst>
              <a:ext uri="{FF2B5EF4-FFF2-40B4-BE49-F238E27FC236}">
                <a16:creationId xmlns:a16="http://schemas.microsoft.com/office/drawing/2014/main" id="{101FB4C5-279A-D82A-3A01-376397889FA8}"/>
              </a:ext>
            </a:extLst>
          </p:cNvPr>
          <p:cNvSpPr txBox="1"/>
          <p:nvPr/>
        </p:nvSpPr>
        <p:spPr>
          <a:xfrm>
            <a:off x="4635014" y="5770730"/>
            <a:ext cx="3264857" cy="76944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dirty="0"/>
              <a:t>I don’t know what type of person would go to university – I’ve never met one.  Posh people.</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dirty="0"/>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dirty="0"/>
              <a:t>(</a:t>
            </a:r>
            <a:r>
              <a:rPr lang="en-GB" sz="1100" i="1" kern="1200" dirty="0">
                <a:effectLst/>
                <a:ea typeface="+mn-ea"/>
                <a:cs typeface="+mn-cs"/>
              </a:rPr>
              <a:t>Male, Yr 11, West Cumbria)</a:t>
            </a:r>
          </a:p>
        </p:txBody>
      </p:sp>
      <p:sp>
        <p:nvSpPr>
          <p:cNvPr id="7" name="Rectangle 6">
            <a:extLst>
              <a:ext uri="{FF2B5EF4-FFF2-40B4-BE49-F238E27FC236}">
                <a16:creationId xmlns:a16="http://schemas.microsoft.com/office/drawing/2014/main" id="{9332017C-EFB5-C3E0-47B5-F1697CBEB864}"/>
              </a:ext>
            </a:extLst>
          </p:cNvPr>
          <p:cNvSpPr/>
          <p:nvPr/>
        </p:nvSpPr>
        <p:spPr>
          <a:xfrm>
            <a:off x="4304673" y="5710330"/>
            <a:ext cx="385042" cy="646331"/>
          </a:xfrm>
          <a:prstGeom prst="rect">
            <a:avLst/>
          </a:prstGeom>
        </p:spPr>
        <p:txBody>
          <a:bodyPr wrap="none">
            <a:spAutoFit/>
          </a:bodyPr>
          <a:lstStyle/>
          <a:p>
            <a:r>
              <a:rPr lang="en-GB" sz="3600" b="1">
                <a:solidFill>
                  <a:srgbClr val="4F8B74"/>
                </a:solidFill>
              </a:rPr>
              <a:t>“</a:t>
            </a:r>
          </a:p>
        </p:txBody>
      </p:sp>
      <p:sp>
        <p:nvSpPr>
          <p:cNvPr id="8" name="TextBox 7">
            <a:extLst>
              <a:ext uri="{FF2B5EF4-FFF2-40B4-BE49-F238E27FC236}">
                <a16:creationId xmlns:a16="http://schemas.microsoft.com/office/drawing/2014/main" id="{73F0F258-BF2F-1EBC-B4DB-A255AA2F402A}"/>
              </a:ext>
            </a:extLst>
          </p:cNvPr>
          <p:cNvSpPr txBox="1"/>
          <p:nvPr/>
        </p:nvSpPr>
        <p:spPr>
          <a:xfrm>
            <a:off x="7806006" y="5920000"/>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a:solidFill>
                  <a:srgbClr val="4F8B74"/>
                </a:solidFill>
              </a:rPr>
              <a:t>”</a:t>
            </a:r>
          </a:p>
        </p:txBody>
      </p:sp>
      <p:sp>
        <p:nvSpPr>
          <p:cNvPr id="9" name="Footer Placeholder 1">
            <a:extLst>
              <a:ext uri="{FF2B5EF4-FFF2-40B4-BE49-F238E27FC236}">
                <a16:creationId xmlns:a16="http://schemas.microsoft.com/office/drawing/2014/main" id="{F5E864D4-D487-5D89-2EEE-9045F069DB6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7133492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20" y="1708528"/>
            <a:ext cx="7681190"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cs typeface="Arial Rounded MT Bold"/>
              </a:rPr>
              <a:t>Year 11 students express a sense of </a:t>
            </a:r>
            <a:r>
              <a:rPr lang="en-US" sz="1200" b="1" dirty="0">
                <a:cs typeface="Arial Rounded MT Bold"/>
              </a:rPr>
              <a:t>not being adequately prepared for decision making around their next steps. </a:t>
            </a:r>
          </a:p>
          <a:p>
            <a:pPr marL="171450" indent="-171450">
              <a:buFont typeface="Arial" panose="020B0604020202020204" pitchFamily="34" charset="0"/>
              <a:buChar char="•"/>
            </a:pPr>
            <a:r>
              <a:rPr lang="en-US" sz="1200" dirty="0">
                <a:cs typeface="Arial Rounded MT Bold"/>
              </a:rPr>
              <a:t>They feel that they personally could have done more, and their schools/ teachers could have also given more direction.</a:t>
            </a:r>
          </a:p>
          <a:p>
            <a:pPr marL="171450" indent="-171450">
              <a:buFont typeface="Arial" panose="020B0604020202020204" pitchFamily="34" charset="0"/>
              <a:buChar char="•"/>
            </a:pPr>
            <a:r>
              <a:rPr lang="en-US" sz="1200" dirty="0">
                <a:cs typeface="Arial Rounded MT Bold"/>
              </a:rPr>
              <a:t>This is particularly referenced in terms of attending college and university open days/fairs.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Year 11s also express a lot of uncertainty regarding next steps towards FE/ HE </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76000"/>
            <a:extLst>
              <a:ext uri="{28A0092B-C50C-407E-A947-70E740481C1C}">
                <a14:useLocalDpi xmlns:a14="http://schemas.microsoft.com/office/drawing/2010/main"/>
              </a:ext>
            </a:extLst>
          </a:blip>
          <a:srcRect/>
          <a:stretch/>
        </p:blipFill>
        <p:spPr>
          <a:xfrm>
            <a:off x="8029579" y="1566838"/>
            <a:ext cx="4159246" cy="5059528"/>
          </a:xfrm>
        </p:spPr>
      </p:pic>
      <p:sp>
        <p:nvSpPr>
          <p:cNvPr id="3" name="TextBox 2">
            <a:extLst>
              <a:ext uri="{FF2B5EF4-FFF2-40B4-BE49-F238E27FC236}">
                <a16:creationId xmlns:a16="http://schemas.microsoft.com/office/drawing/2014/main" id="{FC124B6F-751B-96B7-34AF-837CB3608E09}"/>
              </a:ext>
            </a:extLst>
          </p:cNvPr>
          <p:cNvSpPr txBox="1"/>
          <p:nvPr/>
        </p:nvSpPr>
        <p:spPr>
          <a:xfrm>
            <a:off x="773849" y="3179702"/>
            <a:ext cx="2861017" cy="2462213"/>
          </a:xfrm>
          <a:prstGeom prst="rect">
            <a:avLst/>
          </a:prstGeom>
          <a:noFill/>
        </p:spPr>
        <p:txBody>
          <a:bodyPr wrap="square">
            <a:spAutoFit/>
          </a:bodyPr>
          <a:lstStyle/>
          <a:p>
            <a:pPr algn="just">
              <a:lnSpc>
                <a:spcPct val="150000"/>
              </a:lnSpc>
            </a:pPr>
            <a:r>
              <a:rPr lang="en-GB" sz="1100" i="1" dirty="0">
                <a:ea typeface="Times New Roman" panose="02020603050405020304" pitchFamily="18" charset="0"/>
              </a:rPr>
              <a:t>I looked at mainly the colleges in the area to try and find like what courses they offer and what grades I need to get into the courses but I think I could have done a bit more. Like I went to a college open evening and they were asking me questions about the future and if I knew what grades I’d need and </a:t>
            </a:r>
            <a:r>
              <a:rPr lang="en-GB" sz="1100" b="1" i="1" dirty="0">
                <a:ea typeface="Times New Roman" panose="02020603050405020304" pitchFamily="18" charset="0"/>
              </a:rPr>
              <a:t>I realised I could have looked in a bit more depth. </a:t>
            </a:r>
          </a:p>
          <a:p>
            <a:endParaRPr lang="en-GB" sz="1100" i="1" dirty="0">
              <a:ea typeface="Times New Roman" panose="02020603050405020304" pitchFamily="18" charset="0"/>
            </a:endParaRPr>
          </a:p>
          <a:p>
            <a:pPr algn="r"/>
            <a:r>
              <a:rPr lang="en-GB" sz="1100" i="1" dirty="0">
                <a:effectLst/>
                <a:ea typeface="Times New Roman" panose="02020603050405020304" pitchFamily="18" charset="0"/>
              </a:rPr>
              <a:t>(Female, Year 11, Carlisle &amp; Eden)</a:t>
            </a:r>
            <a:endParaRPr lang="en-GB" sz="1100" i="1" dirty="0"/>
          </a:p>
        </p:txBody>
      </p:sp>
      <p:sp>
        <p:nvSpPr>
          <p:cNvPr id="6" name="TextBox 5">
            <a:extLst>
              <a:ext uri="{FF2B5EF4-FFF2-40B4-BE49-F238E27FC236}">
                <a16:creationId xmlns:a16="http://schemas.microsoft.com/office/drawing/2014/main" id="{BD0B2B2B-F4CB-E050-1CBB-F8D66BD7FE59}"/>
              </a:ext>
            </a:extLst>
          </p:cNvPr>
          <p:cNvSpPr txBox="1"/>
          <p:nvPr/>
        </p:nvSpPr>
        <p:spPr>
          <a:xfrm>
            <a:off x="4137396" y="3238095"/>
            <a:ext cx="3415133" cy="2446824"/>
          </a:xfrm>
          <a:prstGeom prst="rect">
            <a:avLst/>
          </a:prstGeom>
          <a:noFill/>
        </p:spPr>
        <p:txBody>
          <a:bodyPr wrap="square" rtlCol="0">
            <a:spAutoFit/>
          </a:bodyPr>
          <a:lstStyle/>
          <a:p>
            <a:pPr marL="457200" indent="-457200" algn="just">
              <a:lnSpc>
                <a:spcPct val="150000"/>
              </a:lnSpc>
              <a:spcAft>
                <a:spcPts val="1200"/>
              </a:spcAft>
            </a:pPr>
            <a:r>
              <a:rPr lang="en-GB" sz="1100" i="1" dirty="0">
                <a:ea typeface="Times New Roman" panose="02020603050405020304" pitchFamily="18" charset="0"/>
                <a:cs typeface="Arial" panose="020B0604020202020204" pitchFamily="34" charset="0"/>
              </a:rPr>
              <a:t>	It's like well we went to Liverpool to a university fair </a:t>
            </a:r>
            <a:r>
              <a:rPr lang="en-GB" sz="1100" b="1" i="1" dirty="0">
                <a:ea typeface="Times New Roman" panose="02020603050405020304" pitchFamily="18" charset="0"/>
                <a:cs typeface="Arial" panose="020B0604020202020204" pitchFamily="34" charset="0"/>
              </a:rPr>
              <a:t>but the teachers didn’t give us any information about it</a:t>
            </a:r>
            <a:r>
              <a:rPr lang="en-GB" sz="1100" i="1" dirty="0">
                <a:ea typeface="Times New Roman" panose="02020603050405020304" pitchFamily="18" charset="0"/>
                <a:cs typeface="Arial" panose="020B0604020202020204" pitchFamily="34" charset="0"/>
              </a:rPr>
              <a:t>, like previously, like they didn’t tell us like what questions to ask or really anything about it, they just kind of told us when we got there, go around, go, you know, look at universities and </a:t>
            </a:r>
            <a:r>
              <a:rPr lang="en-GB" sz="1100" b="1" i="1" dirty="0">
                <a:ea typeface="Times New Roman" panose="02020603050405020304" pitchFamily="18" charset="0"/>
                <a:cs typeface="Arial" panose="020B0604020202020204" pitchFamily="34" charset="0"/>
              </a:rPr>
              <a:t>we were like well what are we actually meant to be doing or getting out of it.</a:t>
            </a:r>
            <a:endParaRPr lang="en-GB" sz="1100" b="1" i="1" dirty="0">
              <a:ea typeface="Times New Roman" panose="02020603050405020304" pitchFamily="18" charset="0"/>
              <a:cs typeface="Times New Roman" panose="02020603050405020304" pitchFamily="18" charset="0"/>
            </a:endParaRPr>
          </a:p>
          <a:p>
            <a:pPr algn="r"/>
            <a:r>
              <a:rPr lang="en-GB" sz="1100" i="1" dirty="0"/>
              <a:t>(Female, Yr 11, Furness)</a:t>
            </a:r>
          </a:p>
        </p:txBody>
      </p:sp>
      <p:sp>
        <p:nvSpPr>
          <p:cNvPr id="5" name="TextBox 4">
            <a:extLst>
              <a:ext uri="{FF2B5EF4-FFF2-40B4-BE49-F238E27FC236}">
                <a16:creationId xmlns:a16="http://schemas.microsoft.com/office/drawing/2014/main" id="{EE1C82EF-1BC2-F391-3948-CE66C50A20CB}"/>
              </a:ext>
            </a:extLst>
          </p:cNvPr>
          <p:cNvSpPr txBox="1"/>
          <p:nvPr/>
        </p:nvSpPr>
        <p:spPr>
          <a:xfrm>
            <a:off x="663177" y="5878063"/>
            <a:ext cx="7072963" cy="461665"/>
          </a:xfrm>
          <a:prstGeom prst="rect">
            <a:avLst/>
          </a:prstGeom>
          <a:noFill/>
        </p:spPr>
        <p:txBody>
          <a:bodyPr wrap="square" rtlCol="0">
            <a:spAutoFit/>
          </a:bodyPr>
          <a:lstStyle/>
          <a:p>
            <a:pPr algn="ctr"/>
            <a:r>
              <a:rPr lang="en-GB" sz="1200" b="1" i="1">
                <a:solidFill>
                  <a:schemeClr val="tx2"/>
                </a:solidFill>
              </a:rPr>
              <a:t>There potentially is a role for Hello Future to aid students’ preparedness e.g. sessions on FE options, sessions on HE options, guidance on how to get the most from college and university open days etc.</a:t>
            </a:r>
          </a:p>
        </p:txBody>
      </p:sp>
      <p:sp>
        <p:nvSpPr>
          <p:cNvPr id="8" name="Rectangle 7">
            <a:extLst>
              <a:ext uri="{FF2B5EF4-FFF2-40B4-BE49-F238E27FC236}">
                <a16:creationId xmlns:a16="http://schemas.microsoft.com/office/drawing/2014/main" id="{650B6E0E-E5C7-8797-F098-744982FEB521}"/>
              </a:ext>
            </a:extLst>
          </p:cNvPr>
          <p:cNvSpPr/>
          <p:nvPr/>
        </p:nvSpPr>
        <p:spPr>
          <a:xfrm>
            <a:off x="4188982" y="3146964"/>
            <a:ext cx="519694" cy="1015663"/>
          </a:xfrm>
          <a:prstGeom prst="rect">
            <a:avLst/>
          </a:prstGeom>
        </p:spPr>
        <p:txBody>
          <a:bodyPr wrap="none">
            <a:spAutoFit/>
          </a:bodyPr>
          <a:lstStyle/>
          <a:p>
            <a:r>
              <a:rPr lang="en-GB" sz="6000" b="1" dirty="0">
                <a:solidFill>
                  <a:srgbClr val="4F8B74"/>
                </a:solidFill>
              </a:rPr>
              <a:t>“</a:t>
            </a:r>
          </a:p>
        </p:txBody>
      </p:sp>
      <p:sp>
        <p:nvSpPr>
          <p:cNvPr id="9" name="TextBox 8">
            <a:extLst>
              <a:ext uri="{FF2B5EF4-FFF2-40B4-BE49-F238E27FC236}">
                <a16:creationId xmlns:a16="http://schemas.microsoft.com/office/drawing/2014/main" id="{8EBB52F9-8B86-2870-F57E-75621795C653}"/>
              </a:ext>
            </a:extLst>
          </p:cNvPr>
          <p:cNvSpPr txBox="1"/>
          <p:nvPr/>
        </p:nvSpPr>
        <p:spPr>
          <a:xfrm>
            <a:off x="7493504" y="4978129"/>
            <a:ext cx="519694" cy="1015663"/>
          </a:xfrm>
          <a:prstGeom prst="rect">
            <a:avLst/>
          </a:prstGeom>
        </p:spPr>
        <p:txBody>
          <a:bodyPr wrap="none">
            <a:spAutoFit/>
          </a:bodyPr>
          <a:lstStyle>
            <a:defPPr>
              <a:defRPr lang="en-US"/>
            </a:defPPr>
            <a:lvl1pPr>
              <a:defRPr sz="6000" b="1">
                <a:solidFill>
                  <a:srgbClr val="17ADBB"/>
                </a:solidFill>
              </a:defRPr>
            </a:lvl1pPr>
          </a:lstStyle>
          <a:p>
            <a:r>
              <a:rPr lang="en-GB" dirty="0">
                <a:solidFill>
                  <a:srgbClr val="4F8B74"/>
                </a:solidFill>
              </a:rPr>
              <a:t>”</a:t>
            </a:r>
          </a:p>
        </p:txBody>
      </p:sp>
      <p:sp>
        <p:nvSpPr>
          <p:cNvPr id="11" name="Rectangle 10">
            <a:extLst>
              <a:ext uri="{FF2B5EF4-FFF2-40B4-BE49-F238E27FC236}">
                <a16:creationId xmlns:a16="http://schemas.microsoft.com/office/drawing/2014/main" id="{937E7340-AD73-EDBC-EA2C-76AA67EB2202}"/>
              </a:ext>
            </a:extLst>
          </p:cNvPr>
          <p:cNvSpPr/>
          <p:nvPr/>
        </p:nvSpPr>
        <p:spPr>
          <a:xfrm>
            <a:off x="271318" y="3066742"/>
            <a:ext cx="519694" cy="1015663"/>
          </a:xfrm>
          <a:prstGeom prst="rect">
            <a:avLst/>
          </a:prstGeom>
        </p:spPr>
        <p:txBody>
          <a:bodyPr wrap="none">
            <a:spAutoFit/>
          </a:bodyPr>
          <a:lstStyle/>
          <a:p>
            <a:r>
              <a:rPr lang="en-GB" sz="6000" b="1" dirty="0">
                <a:solidFill>
                  <a:srgbClr val="4F8B74"/>
                </a:solidFill>
              </a:rPr>
              <a:t>“</a:t>
            </a:r>
          </a:p>
        </p:txBody>
      </p:sp>
      <p:sp>
        <p:nvSpPr>
          <p:cNvPr id="14" name="TextBox 13">
            <a:extLst>
              <a:ext uri="{FF2B5EF4-FFF2-40B4-BE49-F238E27FC236}">
                <a16:creationId xmlns:a16="http://schemas.microsoft.com/office/drawing/2014/main" id="{C2E886DA-8C05-3316-6987-FC6FAF21FD92}"/>
              </a:ext>
            </a:extLst>
          </p:cNvPr>
          <p:cNvSpPr txBox="1"/>
          <p:nvPr/>
        </p:nvSpPr>
        <p:spPr>
          <a:xfrm>
            <a:off x="3592221" y="4821539"/>
            <a:ext cx="519694" cy="1015663"/>
          </a:xfrm>
          <a:prstGeom prst="rect">
            <a:avLst/>
          </a:prstGeom>
        </p:spPr>
        <p:txBody>
          <a:bodyPr wrap="none">
            <a:spAutoFit/>
          </a:bodyPr>
          <a:lstStyle>
            <a:defPPr>
              <a:defRPr lang="en-US"/>
            </a:defPPr>
            <a:lvl1pPr>
              <a:defRPr sz="6000" b="1">
                <a:solidFill>
                  <a:srgbClr val="17ADBB"/>
                </a:solidFill>
              </a:defRPr>
            </a:lvl1pPr>
          </a:lstStyle>
          <a:p>
            <a:r>
              <a:rPr lang="en-GB" dirty="0">
                <a:solidFill>
                  <a:srgbClr val="4F8B74"/>
                </a:solidFill>
              </a:rPr>
              <a:t>”</a:t>
            </a:r>
          </a:p>
        </p:txBody>
      </p:sp>
      <p:sp>
        <p:nvSpPr>
          <p:cNvPr id="7" name="Footer Placeholder 1">
            <a:extLst>
              <a:ext uri="{FF2B5EF4-FFF2-40B4-BE49-F238E27FC236}">
                <a16:creationId xmlns:a16="http://schemas.microsoft.com/office/drawing/2014/main" id="{A2EA4596-5CDC-935F-411D-4CCC38E8CED4}"/>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Rectangle 1">
            <a:extLst>
              <a:ext uri="{FF2B5EF4-FFF2-40B4-BE49-F238E27FC236}">
                <a16:creationId xmlns:a16="http://schemas.microsoft.com/office/drawing/2014/main" id="{15A6DD6C-CC6D-BFA3-3DC7-6A36F2B9C74F}"/>
              </a:ext>
            </a:extLst>
          </p:cNvPr>
          <p:cNvSpPr/>
          <p:nvPr/>
        </p:nvSpPr>
        <p:spPr>
          <a:xfrm>
            <a:off x="198975" y="2792790"/>
            <a:ext cx="3555082" cy="374626"/>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Inadequately prepared for college open evenings</a:t>
            </a:r>
          </a:p>
        </p:txBody>
      </p:sp>
      <p:sp>
        <p:nvSpPr>
          <p:cNvPr id="15" name="Rectangle 14">
            <a:extLst>
              <a:ext uri="{FF2B5EF4-FFF2-40B4-BE49-F238E27FC236}">
                <a16:creationId xmlns:a16="http://schemas.microsoft.com/office/drawing/2014/main" id="{4199C260-3FF4-DCF4-C617-912DDDC81DB6}"/>
              </a:ext>
            </a:extLst>
          </p:cNvPr>
          <p:cNvSpPr/>
          <p:nvPr/>
        </p:nvSpPr>
        <p:spPr>
          <a:xfrm>
            <a:off x="4199658" y="2801028"/>
            <a:ext cx="3555082" cy="374626"/>
          </a:xfrm>
          <a:prstGeom prst="rect">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Inadequately prepared university fair</a:t>
            </a:r>
          </a:p>
        </p:txBody>
      </p:sp>
    </p:spTree>
    <p:extLst>
      <p:ext uri="{BB962C8B-B14F-4D97-AF65-F5344CB8AC3E}">
        <p14:creationId xmlns:p14="http://schemas.microsoft.com/office/powerpoint/2010/main" val="3510416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56681" cy="523220"/>
          </a:xfrm>
          <a:prstGeom prst="rect">
            <a:avLst/>
          </a:prstGeom>
          <a:noFill/>
        </p:spPr>
        <p:txBody>
          <a:bodyPr wrap="square" rtlCol="0">
            <a:spAutoFit/>
          </a:bodyPr>
          <a:lstStyle/>
          <a:p>
            <a:r>
              <a:rPr lang="en-US" sz="1400">
                <a:solidFill>
                  <a:srgbClr val="77C4E5"/>
                </a:solidFill>
                <a:latin typeface="Arial Rounded MT Bold"/>
                <a:cs typeface="Arial Rounded MT Bold"/>
              </a:rPr>
              <a:t>Activity in years 9/10 is reported as being limited. Year 11s do report some activity within their schools regarding FE/HE choices.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66</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9004657"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This uncertainty is despite schools’ undertaking some HE-directed activity</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9000"/>
            <a:extLst>
              <a:ext uri="{28A0092B-C50C-407E-A947-70E740481C1C}">
                <a14:useLocalDpi xmlns:a14="http://schemas.microsoft.com/office/drawing/2010/main"/>
              </a:ext>
            </a:extLst>
          </a:blip>
          <a:srcRect/>
          <a:stretch/>
        </p:blipFill>
        <p:spPr>
          <a:xfrm>
            <a:off x="8534929" y="1554163"/>
            <a:ext cx="3653896" cy="5065712"/>
          </a:xfrm>
        </p:spPr>
      </p:pic>
      <p:sp>
        <p:nvSpPr>
          <p:cNvPr id="5" name="TextBox 4">
            <a:extLst>
              <a:ext uri="{FF2B5EF4-FFF2-40B4-BE49-F238E27FC236}">
                <a16:creationId xmlns:a16="http://schemas.microsoft.com/office/drawing/2014/main" id="{8B2F0C05-9733-DFCD-47E1-6EA6B41BA05C}"/>
              </a:ext>
            </a:extLst>
          </p:cNvPr>
          <p:cNvSpPr txBox="1"/>
          <p:nvPr/>
        </p:nvSpPr>
        <p:spPr>
          <a:xfrm>
            <a:off x="4823600" y="5297686"/>
            <a:ext cx="2968341" cy="923330"/>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In our personal development lessons we research open days and what sort of facilities they’ve got online as well. </a:t>
            </a:r>
          </a:p>
          <a:p>
            <a:pPr algn="r"/>
            <a:r>
              <a:rPr lang="en-GB" sz="1100" i="1" kern="1200" dirty="0">
                <a:effectLst/>
                <a:latin typeface="+mn-lt"/>
                <a:ea typeface="+mn-ea"/>
                <a:cs typeface="+mn-cs"/>
              </a:rPr>
              <a:t>(Male, Yr 11, Carlisle &amp; Eden)</a:t>
            </a:r>
          </a:p>
        </p:txBody>
      </p:sp>
      <p:sp>
        <p:nvSpPr>
          <p:cNvPr id="8" name="TextBox 7">
            <a:extLst>
              <a:ext uri="{FF2B5EF4-FFF2-40B4-BE49-F238E27FC236}">
                <a16:creationId xmlns:a16="http://schemas.microsoft.com/office/drawing/2014/main" id="{8AB7EBE0-FA79-962D-1B16-B56F79572123}"/>
              </a:ext>
            </a:extLst>
          </p:cNvPr>
          <p:cNvSpPr txBox="1"/>
          <p:nvPr/>
        </p:nvSpPr>
        <p:spPr>
          <a:xfrm>
            <a:off x="5283042" y="2314603"/>
            <a:ext cx="2658934" cy="1446550"/>
          </a:xfrm>
          <a:prstGeom prst="rect">
            <a:avLst/>
          </a:prstGeom>
          <a:noFill/>
        </p:spPr>
        <p:txBody>
          <a:bodyPr wrap="square">
            <a:spAutoFit/>
          </a:bodyPr>
          <a:lstStyle/>
          <a:p>
            <a:r>
              <a:rPr lang="en-GB" sz="1100" i="1" kern="1200" dirty="0">
                <a:effectLst/>
                <a:latin typeface="+mn-lt"/>
                <a:ea typeface="+mn-ea"/>
                <a:cs typeface="+mn-cs"/>
              </a:rPr>
              <a:t>Our school has got really in-depth into it. They started like going through a lot of more careers stuff and today we even started looking at personal statements and that kind of stuff. </a:t>
            </a:r>
          </a:p>
          <a:p>
            <a:endParaRPr lang="en-GB" sz="1100" i="1" kern="1200" dirty="0">
              <a:effectLst/>
              <a:latin typeface="+mn-lt"/>
              <a:ea typeface="+mn-ea"/>
              <a:cs typeface="+mn-cs"/>
            </a:endParaRPr>
          </a:p>
          <a:p>
            <a:pPr algn="r"/>
            <a:r>
              <a:rPr lang="en-GB" sz="1100" i="1" kern="1200" dirty="0">
                <a:effectLst/>
                <a:latin typeface="+mn-lt"/>
                <a:ea typeface="+mn-ea"/>
                <a:cs typeface="+mn-cs"/>
              </a:rPr>
              <a:t>(Male, Yr 11, Carlisle &amp; Eden)</a:t>
            </a:r>
          </a:p>
          <a:p>
            <a:endParaRPr lang="en-GB" sz="1100" i="1" kern="1200" dirty="0">
              <a:effectLst/>
              <a:latin typeface="+mn-lt"/>
              <a:ea typeface="+mn-ea"/>
              <a:cs typeface="+mn-cs"/>
            </a:endParaRPr>
          </a:p>
        </p:txBody>
      </p:sp>
      <p:sp>
        <p:nvSpPr>
          <p:cNvPr id="9" name="TextBox 8">
            <a:extLst>
              <a:ext uri="{FF2B5EF4-FFF2-40B4-BE49-F238E27FC236}">
                <a16:creationId xmlns:a16="http://schemas.microsoft.com/office/drawing/2014/main" id="{DB223567-E0F3-DB5F-B0D3-AD5BA49480F9}"/>
              </a:ext>
            </a:extLst>
          </p:cNvPr>
          <p:cNvSpPr txBox="1"/>
          <p:nvPr/>
        </p:nvSpPr>
        <p:spPr>
          <a:xfrm>
            <a:off x="5189059" y="3821975"/>
            <a:ext cx="2589454" cy="110799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In lesson last week we started, the teachers got us on the computers and we started looking at open days for colleges and universities and that kind of thing.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100" i="1" dirty="0"/>
          </a:p>
          <a:p>
            <a:pPr algn="r"/>
            <a:r>
              <a:rPr lang="en-GB" sz="1100" i="1" kern="1200" dirty="0">
                <a:effectLst/>
                <a:latin typeface="+mn-lt"/>
                <a:ea typeface="+mn-ea"/>
                <a:cs typeface="+mn-cs"/>
              </a:rPr>
              <a:t>(Male, Yr 11, Carlisle &amp; Eden)</a:t>
            </a:r>
          </a:p>
        </p:txBody>
      </p:sp>
      <p:sp>
        <p:nvSpPr>
          <p:cNvPr id="14" name="Rectangle 13">
            <a:extLst>
              <a:ext uri="{FF2B5EF4-FFF2-40B4-BE49-F238E27FC236}">
                <a16:creationId xmlns:a16="http://schemas.microsoft.com/office/drawing/2014/main" id="{5525FEAF-3324-6D47-9DA5-3515B8B7C3EC}"/>
              </a:ext>
            </a:extLst>
          </p:cNvPr>
          <p:cNvSpPr/>
          <p:nvPr/>
        </p:nvSpPr>
        <p:spPr>
          <a:xfrm>
            <a:off x="4969956" y="2231748"/>
            <a:ext cx="407484" cy="707886"/>
          </a:xfrm>
          <a:prstGeom prst="rect">
            <a:avLst/>
          </a:prstGeom>
        </p:spPr>
        <p:txBody>
          <a:bodyPr wrap="none">
            <a:spAutoFit/>
          </a:bodyPr>
          <a:lstStyle/>
          <a:p>
            <a:r>
              <a:rPr lang="en-GB" sz="4000" b="1">
                <a:solidFill>
                  <a:srgbClr val="4F8B74"/>
                </a:solidFill>
              </a:rPr>
              <a:t>“</a:t>
            </a:r>
          </a:p>
        </p:txBody>
      </p:sp>
      <p:sp>
        <p:nvSpPr>
          <p:cNvPr id="15" name="TextBox 14">
            <a:extLst>
              <a:ext uri="{FF2B5EF4-FFF2-40B4-BE49-F238E27FC236}">
                <a16:creationId xmlns:a16="http://schemas.microsoft.com/office/drawing/2014/main" id="{510E022A-A8DD-1B5D-D131-4803CF2531AC}"/>
              </a:ext>
            </a:extLst>
          </p:cNvPr>
          <p:cNvSpPr txBox="1"/>
          <p:nvPr/>
        </p:nvSpPr>
        <p:spPr>
          <a:xfrm>
            <a:off x="7778513" y="2833162"/>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Rectangle 15">
            <a:extLst>
              <a:ext uri="{FF2B5EF4-FFF2-40B4-BE49-F238E27FC236}">
                <a16:creationId xmlns:a16="http://schemas.microsoft.com/office/drawing/2014/main" id="{997F3AC8-2758-9867-1CA3-34414623135A}"/>
              </a:ext>
            </a:extLst>
          </p:cNvPr>
          <p:cNvSpPr/>
          <p:nvPr/>
        </p:nvSpPr>
        <p:spPr>
          <a:xfrm>
            <a:off x="4949731" y="5209826"/>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2944772E-0A6B-36EC-340A-A084DEB7AB2E}"/>
              </a:ext>
            </a:extLst>
          </p:cNvPr>
          <p:cNvSpPr txBox="1"/>
          <p:nvPr/>
        </p:nvSpPr>
        <p:spPr>
          <a:xfrm>
            <a:off x="7738234" y="5616451"/>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Rectangle 17">
            <a:extLst>
              <a:ext uri="{FF2B5EF4-FFF2-40B4-BE49-F238E27FC236}">
                <a16:creationId xmlns:a16="http://schemas.microsoft.com/office/drawing/2014/main" id="{9F9F396D-180B-8C6D-4057-2F9AC78CF51D}"/>
              </a:ext>
            </a:extLst>
          </p:cNvPr>
          <p:cNvSpPr/>
          <p:nvPr/>
        </p:nvSpPr>
        <p:spPr>
          <a:xfrm>
            <a:off x="4892446" y="3705498"/>
            <a:ext cx="407484" cy="707886"/>
          </a:xfrm>
          <a:prstGeom prst="rect">
            <a:avLst/>
          </a:prstGeom>
        </p:spPr>
        <p:txBody>
          <a:bodyPr wrap="none">
            <a:spAutoFit/>
          </a:bodyPr>
          <a:lstStyle/>
          <a:p>
            <a:r>
              <a:rPr lang="en-GB" sz="4000" b="1">
                <a:solidFill>
                  <a:srgbClr val="4F8B74"/>
                </a:solidFill>
              </a:rPr>
              <a:t>“</a:t>
            </a:r>
          </a:p>
        </p:txBody>
      </p:sp>
      <p:sp>
        <p:nvSpPr>
          <p:cNvPr id="19" name="TextBox 18">
            <a:extLst>
              <a:ext uri="{FF2B5EF4-FFF2-40B4-BE49-F238E27FC236}">
                <a16:creationId xmlns:a16="http://schemas.microsoft.com/office/drawing/2014/main" id="{5EFF39E8-43F6-195D-5738-C2CB6D4916D2}"/>
              </a:ext>
            </a:extLst>
          </p:cNvPr>
          <p:cNvSpPr txBox="1"/>
          <p:nvPr/>
        </p:nvSpPr>
        <p:spPr>
          <a:xfrm>
            <a:off x="7748233" y="422441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3" name="TextBox 2">
            <a:extLst>
              <a:ext uri="{FF2B5EF4-FFF2-40B4-BE49-F238E27FC236}">
                <a16:creationId xmlns:a16="http://schemas.microsoft.com/office/drawing/2014/main" id="{0030B52F-D723-3B58-4383-39437F7A87EF}"/>
              </a:ext>
            </a:extLst>
          </p:cNvPr>
          <p:cNvSpPr txBox="1"/>
          <p:nvPr/>
        </p:nvSpPr>
        <p:spPr>
          <a:xfrm>
            <a:off x="321331" y="2475515"/>
            <a:ext cx="4404604" cy="4580741"/>
          </a:xfrm>
          <a:prstGeom prst="rect">
            <a:avLst/>
          </a:prstGeom>
          <a:noFill/>
        </p:spPr>
        <p:txBody>
          <a:bodyPr wrap="square" rtlCol="0">
            <a:spAutoFit/>
          </a:bodyPr>
          <a:lstStyle/>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Examples of activity in year 11 include: </a:t>
            </a:r>
          </a:p>
          <a:p>
            <a:pPr marL="628650" lvl="1" indent="-171450" defTabSz="660417">
              <a:spcAft>
                <a:spcPts val="1000"/>
              </a:spcAft>
              <a:buFont typeface="Arial" panose="020B0604020202020204" pitchFamily="34" charset="0"/>
              <a:buChar char="•"/>
            </a:pPr>
            <a:r>
              <a:rPr lang="en-GB" sz="1100" dirty="0">
                <a:solidFill>
                  <a:prstClr val="black"/>
                </a:solidFill>
                <a:latin typeface="+mj-lt"/>
                <a:cs typeface="Calibri Light" panose="020F0302020204030204" pitchFamily="34" charset="0"/>
              </a:rPr>
              <a:t>meeting with a careers advisor, </a:t>
            </a:r>
          </a:p>
          <a:p>
            <a:pPr marL="628650" lvl="1" indent="-171450" defTabSz="660417">
              <a:spcAft>
                <a:spcPts val="1000"/>
              </a:spcAft>
              <a:buFont typeface="Arial" panose="020B0604020202020204" pitchFamily="34" charset="0"/>
              <a:buChar char="•"/>
            </a:pPr>
            <a:r>
              <a:rPr lang="en-GB" sz="1100" dirty="0">
                <a:solidFill>
                  <a:prstClr val="black"/>
                </a:solidFill>
                <a:latin typeface="+mj-lt"/>
                <a:cs typeface="Calibri Light" panose="020F0302020204030204" pitchFamily="34" charset="0"/>
              </a:rPr>
              <a:t>personal development lessons focussed on researching options, </a:t>
            </a:r>
          </a:p>
          <a:p>
            <a:pPr marL="628650" lvl="1" indent="-171450" defTabSz="660417">
              <a:spcAft>
                <a:spcPts val="1000"/>
              </a:spcAft>
              <a:buFont typeface="Arial" panose="020B0604020202020204" pitchFamily="34" charset="0"/>
              <a:buChar char="•"/>
            </a:pPr>
            <a:r>
              <a:rPr lang="en-GB" sz="1100" dirty="0">
                <a:solidFill>
                  <a:prstClr val="black"/>
                </a:solidFill>
                <a:latin typeface="+mj-lt"/>
                <a:cs typeface="Calibri Light" panose="020F0302020204030204" pitchFamily="34" charset="0"/>
              </a:rPr>
              <a:t>focus on writing personal statements.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Despite this, many still report no awareness or confidence with taking next steps.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Potentially this is a reflection of:</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FE/HE not being the choice of previous generations within some households</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Students feeling overloaded with subject work so have limited ‘headspace’ for future choice information</a:t>
            </a:r>
          </a:p>
          <a:p>
            <a:pPr marL="628650" lvl="1"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Insufficient information/consideration given in earlier years</a:t>
            </a:r>
          </a:p>
          <a:p>
            <a:pPr marL="171450" indent="-171450" defTabSz="660417">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Girls appear to lack confidence/uncertainty more than boys.</a:t>
            </a: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a:p>
            <a:pPr marL="171450" indent="-171450" defTabSz="660417">
              <a:spcAft>
                <a:spcPts val="1000"/>
              </a:spcAft>
              <a:buFont typeface="Arial" panose="020B0604020202020204" pitchFamily="34" charset="0"/>
              <a:buChar char="•"/>
            </a:pPr>
            <a:endParaRPr lang="en-GB" sz="1200" dirty="0">
              <a:solidFill>
                <a:prstClr val="black"/>
              </a:solidFill>
              <a:latin typeface="+mj-lt"/>
              <a:cs typeface="Calibri Light" panose="020F0302020204030204" pitchFamily="34" charset="0"/>
            </a:endParaRPr>
          </a:p>
        </p:txBody>
      </p:sp>
      <p:sp>
        <p:nvSpPr>
          <p:cNvPr id="6" name="Footer Placeholder 1">
            <a:extLst>
              <a:ext uri="{FF2B5EF4-FFF2-40B4-BE49-F238E27FC236}">
                <a16:creationId xmlns:a16="http://schemas.microsoft.com/office/drawing/2014/main" id="{68DF7B9F-1D2A-A33E-7478-9563390CF9B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8240603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20519B3-9BF4-8E7B-E166-D1850128990A}"/>
              </a:ext>
            </a:extLst>
          </p:cNvPr>
          <p:cNvSpPr txBox="1"/>
          <p:nvPr/>
        </p:nvSpPr>
        <p:spPr>
          <a:xfrm>
            <a:off x="2487942" y="2259514"/>
            <a:ext cx="4516232" cy="2554545"/>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The STUDENT perspective: </a:t>
            </a:r>
          </a:p>
          <a:p>
            <a:endParaRPr lang="en-US" sz="3200"/>
          </a:p>
          <a:p>
            <a:r>
              <a:rPr lang="en-US" sz="3200"/>
              <a:t>out of school support</a:t>
            </a:r>
          </a:p>
        </p:txBody>
      </p:sp>
    </p:spTree>
    <p:extLst>
      <p:ext uri="{BB962C8B-B14F-4D97-AF65-F5344CB8AC3E}">
        <p14:creationId xmlns:p14="http://schemas.microsoft.com/office/powerpoint/2010/main" val="10343588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CF222A-1129-4971-B501-FED3A3F261BA}"/>
              </a:ext>
            </a:extLst>
          </p:cNvPr>
          <p:cNvSpPr>
            <a:spLocks noGrp="1"/>
          </p:cNvSpPr>
          <p:nvPr>
            <p:ph type="sldNum" sz="quarter" idx="12"/>
          </p:nvPr>
        </p:nvSpPr>
        <p:spPr/>
        <p:txBody>
          <a:bodyPr/>
          <a:lstStyle/>
          <a:p>
            <a:fld id="{CB18B0BB-88F0-E844-836B-FE4C776B369C}" type="slidenum">
              <a:rPr lang="en-US" smtClean="0"/>
              <a:pPr/>
              <a:t>68</a:t>
            </a:fld>
            <a:endParaRPr lang="en-US"/>
          </a:p>
        </p:txBody>
      </p:sp>
      <p:sp>
        <p:nvSpPr>
          <p:cNvPr id="6" name="TextBox 5">
            <a:extLst>
              <a:ext uri="{FF2B5EF4-FFF2-40B4-BE49-F238E27FC236}">
                <a16:creationId xmlns:a16="http://schemas.microsoft.com/office/drawing/2014/main" id="{D18A7464-840D-4BDC-A4D2-7E309CE7F988}"/>
              </a:ext>
            </a:extLst>
          </p:cNvPr>
          <p:cNvSpPr txBox="1"/>
          <p:nvPr/>
        </p:nvSpPr>
        <p:spPr>
          <a:xfrm>
            <a:off x="271318" y="231635"/>
            <a:ext cx="9032480"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Students generally claim to have role models and support outside of school</a:t>
            </a:r>
            <a:endParaRPr lang="en-US" sz="3200">
              <a:solidFill>
                <a:schemeClr val="bg1"/>
              </a:solidFill>
              <a:latin typeface="Arial Rounded MT Bold"/>
              <a:cs typeface="Arial Rounded MT Bold"/>
            </a:endParaRPr>
          </a:p>
        </p:txBody>
      </p:sp>
      <p:sp>
        <p:nvSpPr>
          <p:cNvPr id="3" name="TextBox 2">
            <a:extLst>
              <a:ext uri="{FF2B5EF4-FFF2-40B4-BE49-F238E27FC236}">
                <a16:creationId xmlns:a16="http://schemas.microsoft.com/office/drawing/2014/main" id="{B82C3649-1B1B-4DCD-A017-FA95084D3A90}"/>
              </a:ext>
            </a:extLst>
          </p:cNvPr>
          <p:cNvSpPr txBox="1"/>
          <p:nvPr/>
        </p:nvSpPr>
        <p:spPr>
          <a:xfrm>
            <a:off x="195374" y="1645381"/>
            <a:ext cx="7986856" cy="584775"/>
          </a:xfrm>
          <a:prstGeom prst="rect">
            <a:avLst/>
          </a:prstGeom>
          <a:noFill/>
        </p:spPr>
        <p:txBody>
          <a:bodyPr wrap="square" rtlCol="0">
            <a:spAutoFit/>
          </a:bodyPr>
          <a:lstStyle/>
          <a:p>
            <a:r>
              <a:rPr lang="en-US" sz="1600">
                <a:solidFill>
                  <a:srgbClr val="77C4E5"/>
                </a:solidFill>
                <a:latin typeface="Arial Rounded MT Bold"/>
                <a:cs typeface="Arial Rounded MT Bold"/>
              </a:rPr>
              <a:t>Most students described their parents and/ or older siblings as being role models and a source of support.</a:t>
            </a:r>
          </a:p>
        </p:txBody>
      </p:sp>
      <p:sp>
        <p:nvSpPr>
          <p:cNvPr id="7" name="TextBox 6">
            <a:extLst>
              <a:ext uri="{FF2B5EF4-FFF2-40B4-BE49-F238E27FC236}">
                <a16:creationId xmlns:a16="http://schemas.microsoft.com/office/drawing/2014/main" id="{FEF1A05C-312C-7AD1-C5C0-71B44A7D59AF}"/>
              </a:ext>
            </a:extLst>
          </p:cNvPr>
          <p:cNvSpPr txBox="1"/>
          <p:nvPr/>
        </p:nvSpPr>
        <p:spPr>
          <a:xfrm>
            <a:off x="5007543" y="3741040"/>
            <a:ext cx="2895452" cy="1615827"/>
          </a:xfrm>
          <a:prstGeom prst="rect">
            <a:avLst/>
          </a:prstGeom>
          <a:noFill/>
        </p:spPr>
        <p:txBody>
          <a:bodyPr wrap="square">
            <a:spAutoFit/>
          </a:bodyPr>
          <a:lstStyle/>
          <a:p>
            <a:r>
              <a:rPr lang="en-GB" sz="1100" i="1" dirty="0">
                <a:effectLst/>
                <a:ea typeface="Times New Roman" panose="02020603050405020304" pitchFamily="18" charset="0"/>
              </a:rPr>
              <a:t>My </a:t>
            </a:r>
            <a:r>
              <a:rPr lang="en-GB" sz="1100" b="1" i="1" dirty="0">
                <a:effectLst/>
                <a:ea typeface="Times New Roman" panose="02020603050405020304" pitchFamily="18" charset="0"/>
              </a:rPr>
              <a:t>step-mum mainly helps me with English because she's got a degree </a:t>
            </a:r>
            <a:r>
              <a:rPr lang="en-GB" sz="1100" i="1" dirty="0">
                <a:effectLst/>
                <a:ea typeface="Times New Roman" panose="02020603050405020304" pitchFamily="18" charset="0"/>
              </a:rPr>
              <a:t>in English, so like she’ll sit down and for example like she’ll go through Macbeth with me, help me make revision cards and then she puts them all around the house, so I've got to learn the quotes. </a:t>
            </a:r>
          </a:p>
          <a:p>
            <a:endParaRPr lang="en-GB" sz="1100" i="1" dirty="0">
              <a:effectLst/>
              <a:ea typeface="Times New Roman" panose="02020603050405020304" pitchFamily="18" charset="0"/>
            </a:endParaRPr>
          </a:p>
          <a:p>
            <a:pPr algn="r"/>
            <a:r>
              <a:rPr lang="en-GB" sz="1100" i="1" dirty="0"/>
              <a:t>(Female, Yr 11, Furness)</a:t>
            </a:r>
          </a:p>
        </p:txBody>
      </p:sp>
      <p:sp>
        <p:nvSpPr>
          <p:cNvPr id="9" name="TextBox 8">
            <a:extLst>
              <a:ext uri="{FF2B5EF4-FFF2-40B4-BE49-F238E27FC236}">
                <a16:creationId xmlns:a16="http://schemas.microsoft.com/office/drawing/2014/main" id="{82FE7604-AC4F-2A45-5B86-6974FF31718A}"/>
              </a:ext>
            </a:extLst>
          </p:cNvPr>
          <p:cNvSpPr txBox="1"/>
          <p:nvPr/>
        </p:nvSpPr>
        <p:spPr>
          <a:xfrm>
            <a:off x="4990801" y="2362970"/>
            <a:ext cx="2895452" cy="1107996"/>
          </a:xfrm>
          <a:prstGeom prst="rect">
            <a:avLst/>
          </a:prstGeom>
          <a:noFill/>
        </p:spPr>
        <p:txBody>
          <a:bodyPr wrap="square">
            <a:spAutoFit/>
          </a:bodyPr>
          <a:lstStyle/>
          <a:p>
            <a:r>
              <a:rPr lang="en-GB" sz="1100" i="1" dirty="0">
                <a:effectLst/>
                <a:ea typeface="Times New Roman" panose="02020603050405020304" pitchFamily="18" charset="0"/>
              </a:rPr>
              <a:t>I just kind of </a:t>
            </a:r>
            <a:r>
              <a:rPr lang="en-GB" sz="1100" b="1" i="1" dirty="0">
                <a:effectLst/>
                <a:ea typeface="Times New Roman" panose="02020603050405020304" pitchFamily="18" charset="0"/>
              </a:rPr>
              <a:t>get that extra bit of advice and techniques and they’ll always give me like a designated area to do my revision </a:t>
            </a:r>
            <a:r>
              <a:rPr lang="en-GB" sz="1100" i="1" dirty="0">
                <a:effectLst/>
                <a:ea typeface="Times New Roman" panose="02020603050405020304" pitchFamily="18" charset="0"/>
              </a:rPr>
              <a:t>and send my siblings away so I've got like a quiet area.</a:t>
            </a:r>
          </a:p>
          <a:p>
            <a:endParaRPr lang="en-GB" sz="1100" i="1" dirty="0"/>
          </a:p>
          <a:p>
            <a:pPr algn="r"/>
            <a:r>
              <a:rPr lang="en-GB" sz="1100" i="1" dirty="0"/>
              <a:t>(Male, Yr 9, Furness)</a:t>
            </a:r>
          </a:p>
        </p:txBody>
      </p:sp>
      <p:sp>
        <p:nvSpPr>
          <p:cNvPr id="11" name="TextBox 10">
            <a:extLst>
              <a:ext uri="{FF2B5EF4-FFF2-40B4-BE49-F238E27FC236}">
                <a16:creationId xmlns:a16="http://schemas.microsoft.com/office/drawing/2014/main" id="{073B6C51-7DB0-16C6-B648-B5582EC3D64F}"/>
              </a:ext>
            </a:extLst>
          </p:cNvPr>
          <p:cNvSpPr txBox="1"/>
          <p:nvPr/>
        </p:nvSpPr>
        <p:spPr>
          <a:xfrm>
            <a:off x="248692" y="3753231"/>
            <a:ext cx="3675794" cy="1600438"/>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Arial" panose="020B0604020202020204" pitchFamily="34" charset="0"/>
              </a:rPr>
              <a:t>	Yes my brother’s 10 years older than me so he's always been on top and he's always been like the smarter one and I think just being like good at what I'm doing is like making me better than my brother, in some way. Yes, yes, </a:t>
            </a:r>
            <a:r>
              <a:rPr lang="en-GB" sz="1100" b="1" i="1" dirty="0">
                <a:effectLst/>
                <a:ea typeface="Times New Roman" panose="02020603050405020304" pitchFamily="18" charset="0"/>
                <a:cs typeface="Arial" panose="020B0604020202020204" pitchFamily="34" charset="0"/>
              </a:rPr>
              <a:t>well he got his Bachelor Degree not that long ago so I'm trying to push myself, kind of thing.  </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58CF342A-0E7E-FDCB-90F8-DC883893D065}"/>
              </a:ext>
            </a:extLst>
          </p:cNvPr>
          <p:cNvSpPr txBox="1"/>
          <p:nvPr/>
        </p:nvSpPr>
        <p:spPr>
          <a:xfrm>
            <a:off x="5092366" y="5478851"/>
            <a:ext cx="2768292" cy="938719"/>
          </a:xfrm>
          <a:prstGeom prst="rect">
            <a:avLst/>
          </a:prstGeom>
          <a:noFill/>
        </p:spPr>
        <p:txBody>
          <a:bodyPr wrap="square">
            <a:spAutoFit/>
          </a:bodyPr>
          <a:lstStyle/>
          <a:p>
            <a:r>
              <a:rPr lang="en-GB" sz="1100" i="1">
                <a:effectLst/>
                <a:ea typeface="Times New Roman" panose="02020603050405020304" pitchFamily="18" charset="0"/>
              </a:rPr>
              <a:t>When I have homework and let's say I'm struggling on it </a:t>
            </a:r>
            <a:r>
              <a:rPr lang="en-GB" sz="1100" b="1" i="1">
                <a:effectLst/>
                <a:ea typeface="Times New Roman" panose="02020603050405020304" pitchFamily="18" charset="0"/>
              </a:rPr>
              <a:t>they’ll come and spend the time and like learn me on how to do it. </a:t>
            </a:r>
          </a:p>
          <a:p>
            <a:endParaRPr lang="en-GB" sz="1100" i="1">
              <a:effectLst/>
              <a:ea typeface="Times New Roman" panose="02020603050405020304" pitchFamily="18" charset="0"/>
            </a:endParaRPr>
          </a:p>
          <a:p>
            <a:pPr algn="r"/>
            <a:r>
              <a:rPr lang="en-GB" sz="1100" i="1">
                <a:effectLst/>
                <a:ea typeface="Times New Roman" panose="02020603050405020304" pitchFamily="18" charset="0"/>
              </a:rPr>
              <a:t>(</a:t>
            </a:r>
            <a:r>
              <a:rPr lang="it-IT" sz="1100" i="1">
                <a:effectLst/>
                <a:ea typeface="Times New Roman" panose="02020603050405020304" pitchFamily="18" charset="0"/>
              </a:rPr>
              <a:t>Male, Yr 9, Carlisle &amp; Eden</a:t>
            </a:r>
            <a:r>
              <a:rPr lang="en-GB" sz="1100" i="1">
                <a:effectLst/>
                <a:ea typeface="Times New Roman" panose="02020603050405020304" pitchFamily="18" charset="0"/>
              </a:rPr>
              <a:t>)</a:t>
            </a:r>
            <a:endParaRPr lang="en-GB" sz="1100" i="1"/>
          </a:p>
        </p:txBody>
      </p:sp>
      <p:sp>
        <p:nvSpPr>
          <p:cNvPr id="15" name="TextBox 14">
            <a:extLst>
              <a:ext uri="{FF2B5EF4-FFF2-40B4-BE49-F238E27FC236}">
                <a16:creationId xmlns:a16="http://schemas.microsoft.com/office/drawing/2014/main" id="{367009E9-03D4-224C-8F62-A045644F09EB}"/>
              </a:ext>
            </a:extLst>
          </p:cNvPr>
          <p:cNvSpPr txBox="1"/>
          <p:nvPr/>
        </p:nvSpPr>
        <p:spPr>
          <a:xfrm>
            <a:off x="195374" y="2402495"/>
            <a:ext cx="3774777" cy="1092607"/>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Arial" panose="020B0604020202020204" pitchFamily="34" charset="0"/>
              </a:rPr>
              <a:t>	Well my </a:t>
            </a:r>
            <a:r>
              <a:rPr lang="en-GB" sz="1100" b="1" i="1" dirty="0">
                <a:effectLst/>
                <a:ea typeface="Times New Roman" panose="02020603050405020304" pitchFamily="18" charset="0"/>
                <a:cs typeface="Arial" panose="020B0604020202020204" pitchFamily="34" charset="0"/>
              </a:rPr>
              <a:t>mum does help us with my homework </a:t>
            </a:r>
            <a:r>
              <a:rPr lang="en-GB" sz="1100" i="1" dirty="0">
                <a:effectLst/>
                <a:ea typeface="Times New Roman" panose="02020603050405020304" pitchFamily="18" charset="0"/>
                <a:cs typeface="Arial" panose="020B0604020202020204" pitchFamily="34" charset="0"/>
              </a:rPr>
              <a:t>but a lot of the time she like does call like her cousins who are maths teachers, who can help explain it to us. So it's things like that. </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1D536EBE-9CE6-DA83-3B05-98EB52A55049}"/>
              </a:ext>
            </a:extLst>
          </p:cNvPr>
          <p:cNvSpPr txBox="1"/>
          <p:nvPr/>
        </p:nvSpPr>
        <p:spPr>
          <a:xfrm>
            <a:off x="119138" y="5442523"/>
            <a:ext cx="3774776" cy="754053"/>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Arial" panose="020B0604020202020204" pitchFamily="34" charset="0"/>
              </a:rPr>
              <a:t>	I don’t really ever need help with homework but she </a:t>
            </a:r>
            <a:r>
              <a:rPr lang="en-GB" sz="1100" b="1" i="1" dirty="0">
                <a:effectLst/>
                <a:ea typeface="Times New Roman" panose="02020603050405020304" pitchFamily="18" charset="0"/>
                <a:cs typeface="Arial" panose="020B0604020202020204" pitchFamily="34" charset="0"/>
              </a:rPr>
              <a:t>does help like motivate me to do it. </a:t>
            </a:r>
            <a:endParaRPr lang="en-GB" sz="1100" b="1" i="1" dirty="0">
              <a:ea typeface="Times New Roman" panose="02020603050405020304" pitchFamily="18" charset="0"/>
              <a:cs typeface="Arial" panose="020B0604020202020204" pitchFamily="34" charset="0"/>
            </a:endParaRP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Yr 9, Carlisle &amp; Eden)</a:t>
            </a:r>
            <a:endParaRPr lang="en-GB" sz="1100" i="1" dirty="0">
              <a:effectLst/>
              <a:ea typeface="Times New Roman" panose="02020603050405020304" pitchFamily="18" charset="0"/>
              <a:cs typeface="Times New Roman" panose="02020603050405020304" pitchFamily="18" charset="0"/>
            </a:endParaRPr>
          </a:p>
        </p:txBody>
      </p:sp>
      <p:pic>
        <p:nvPicPr>
          <p:cNvPr id="10" name="Picture Placeholder 29" descr="A picture containing person, person&#10;&#10;Description automatically generated">
            <a:extLst>
              <a:ext uri="{FF2B5EF4-FFF2-40B4-BE49-F238E27FC236}">
                <a16:creationId xmlns:a16="http://schemas.microsoft.com/office/drawing/2014/main" id="{292C027D-5177-AADF-91F7-C6E921E833A5}"/>
              </a:ext>
            </a:extLst>
          </p:cNvPr>
          <p:cNvPicPr>
            <a:picLocks noGrp="1" noChangeAspect="1"/>
          </p:cNvPicPr>
          <p:nvPr>
            <p:ph type="pic" sz="quarter" idx="13"/>
          </p:nvPr>
        </p:nvPicPr>
        <p:blipFill>
          <a:blip r:embed="rId2" cstate="screen">
            <a:alphaModFix amt="63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12" name="Rectangle 11">
            <a:extLst>
              <a:ext uri="{FF2B5EF4-FFF2-40B4-BE49-F238E27FC236}">
                <a16:creationId xmlns:a16="http://schemas.microsoft.com/office/drawing/2014/main" id="{A156D226-38AD-BD8C-2A4A-3EBF66ED2006}"/>
              </a:ext>
            </a:extLst>
          </p:cNvPr>
          <p:cNvSpPr/>
          <p:nvPr/>
        </p:nvSpPr>
        <p:spPr>
          <a:xfrm>
            <a:off x="191524" y="2240913"/>
            <a:ext cx="407484" cy="707886"/>
          </a:xfrm>
          <a:prstGeom prst="rect">
            <a:avLst/>
          </a:prstGeom>
        </p:spPr>
        <p:txBody>
          <a:bodyPr wrap="none">
            <a:spAutoFit/>
          </a:bodyPr>
          <a:lstStyle/>
          <a:p>
            <a:r>
              <a:rPr lang="en-GB" sz="4000" b="1">
                <a:solidFill>
                  <a:srgbClr val="4F8B74"/>
                </a:solidFill>
              </a:rPr>
              <a:t>“</a:t>
            </a:r>
          </a:p>
        </p:txBody>
      </p:sp>
      <p:sp>
        <p:nvSpPr>
          <p:cNvPr id="14" name="TextBox 13">
            <a:extLst>
              <a:ext uri="{FF2B5EF4-FFF2-40B4-BE49-F238E27FC236}">
                <a16:creationId xmlns:a16="http://schemas.microsoft.com/office/drawing/2014/main" id="{26BC8D83-3E97-C8DC-C466-42B15665F2EE}"/>
              </a:ext>
            </a:extLst>
          </p:cNvPr>
          <p:cNvSpPr txBox="1"/>
          <p:nvPr/>
        </p:nvSpPr>
        <p:spPr>
          <a:xfrm>
            <a:off x="7646136" y="4580002"/>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Rectangle 15">
            <a:extLst>
              <a:ext uri="{FF2B5EF4-FFF2-40B4-BE49-F238E27FC236}">
                <a16:creationId xmlns:a16="http://schemas.microsoft.com/office/drawing/2014/main" id="{63FDFDAA-148A-F116-B9CA-5B8FE9C91E73}"/>
              </a:ext>
            </a:extLst>
          </p:cNvPr>
          <p:cNvSpPr/>
          <p:nvPr/>
        </p:nvSpPr>
        <p:spPr>
          <a:xfrm>
            <a:off x="4657458" y="2309426"/>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82D2AF5B-0AAA-8851-D72D-F3FFB7670393}"/>
              </a:ext>
            </a:extLst>
          </p:cNvPr>
          <p:cNvSpPr txBox="1"/>
          <p:nvPr/>
        </p:nvSpPr>
        <p:spPr>
          <a:xfrm>
            <a:off x="7636796" y="5709684"/>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Rectangle 18">
            <a:extLst>
              <a:ext uri="{FF2B5EF4-FFF2-40B4-BE49-F238E27FC236}">
                <a16:creationId xmlns:a16="http://schemas.microsoft.com/office/drawing/2014/main" id="{F2E2DA36-EDCD-EBCC-EDB1-95DD10DFCFCA}"/>
              </a:ext>
            </a:extLst>
          </p:cNvPr>
          <p:cNvSpPr/>
          <p:nvPr/>
        </p:nvSpPr>
        <p:spPr>
          <a:xfrm>
            <a:off x="264009" y="3651889"/>
            <a:ext cx="407484" cy="707886"/>
          </a:xfrm>
          <a:prstGeom prst="rect">
            <a:avLst/>
          </a:prstGeom>
        </p:spPr>
        <p:txBody>
          <a:bodyPr wrap="none">
            <a:spAutoFit/>
          </a:bodyPr>
          <a:lstStyle/>
          <a:p>
            <a:r>
              <a:rPr lang="en-GB" sz="4000" b="1">
                <a:solidFill>
                  <a:srgbClr val="4F8B74"/>
                </a:solidFill>
              </a:rPr>
              <a:t>“</a:t>
            </a:r>
          </a:p>
        </p:txBody>
      </p:sp>
      <p:sp>
        <p:nvSpPr>
          <p:cNvPr id="20" name="TextBox 19">
            <a:extLst>
              <a:ext uri="{FF2B5EF4-FFF2-40B4-BE49-F238E27FC236}">
                <a16:creationId xmlns:a16="http://schemas.microsoft.com/office/drawing/2014/main" id="{53E0743D-7083-F11D-EED5-8E082D249849}"/>
              </a:ext>
            </a:extLst>
          </p:cNvPr>
          <p:cNvSpPr txBox="1"/>
          <p:nvPr/>
        </p:nvSpPr>
        <p:spPr>
          <a:xfrm>
            <a:off x="3888924" y="4504733"/>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Rectangle 20">
            <a:extLst>
              <a:ext uri="{FF2B5EF4-FFF2-40B4-BE49-F238E27FC236}">
                <a16:creationId xmlns:a16="http://schemas.microsoft.com/office/drawing/2014/main" id="{EF9E2473-E5D4-F196-A6C6-59A912A2BE15}"/>
              </a:ext>
            </a:extLst>
          </p:cNvPr>
          <p:cNvSpPr/>
          <p:nvPr/>
        </p:nvSpPr>
        <p:spPr>
          <a:xfrm>
            <a:off x="231348" y="5329019"/>
            <a:ext cx="407483" cy="707886"/>
          </a:xfrm>
          <a:prstGeom prst="rect">
            <a:avLst/>
          </a:prstGeom>
        </p:spPr>
        <p:txBody>
          <a:bodyPr wrap="none">
            <a:spAutoFit/>
          </a:bodyPr>
          <a:lstStyle/>
          <a:p>
            <a:pPr algn="r"/>
            <a:r>
              <a:rPr lang="en-GB" sz="4000" b="1">
                <a:solidFill>
                  <a:srgbClr val="4F8B74"/>
                </a:solidFill>
              </a:rPr>
              <a:t>“</a:t>
            </a:r>
          </a:p>
        </p:txBody>
      </p:sp>
      <p:sp>
        <p:nvSpPr>
          <p:cNvPr id="22" name="TextBox 21">
            <a:extLst>
              <a:ext uri="{FF2B5EF4-FFF2-40B4-BE49-F238E27FC236}">
                <a16:creationId xmlns:a16="http://schemas.microsoft.com/office/drawing/2014/main" id="{6CACE928-1994-5A21-0810-E562BAAB4CC1}"/>
              </a:ext>
            </a:extLst>
          </p:cNvPr>
          <p:cNvSpPr txBox="1"/>
          <p:nvPr/>
        </p:nvSpPr>
        <p:spPr>
          <a:xfrm>
            <a:off x="3820145" y="556032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3" name="Rectangle 22">
            <a:extLst>
              <a:ext uri="{FF2B5EF4-FFF2-40B4-BE49-F238E27FC236}">
                <a16:creationId xmlns:a16="http://schemas.microsoft.com/office/drawing/2014/main" id="{E3BFF7C6-8417-A3BA-0DEC-702F9AD6A1D6}"/>
              </a:ext>
            </a:extLst>
          </p:cNvPr>
          <p:cNvSpPr/>
          <p:nvPr/>
        </p:nvSpPr>
        <p:spPr>
          <a:xfrm>
            <a:off x="4632721" y="3704903"/>
            <a:ext cx="407484" cy="707886"/>
          </a:xfrm>
          <a:prstGeom prst="rect">
            <a:avLst/>
          </a:prstGeom>
        </p:spPr>
        <p:txBody>
          <a:bodyPr wrap="none">
            <a:spAutoFit/>
          </a:bodyPr>
          <a:lstStyle/>
          <a:p>
            <a:r>
              <a:rPr lang="en-GB" sz="4000" b="1">
                <a:solidFill>
                  <a:srgbClr val="4F8B74"/>
                </a:solidFill>
              </a:rPr>
              <a:t>“</a:t>
            </a:r>
          </a:p>
        </p:txBody>
      </p:sp>
      <p:sp>
        <p:nvSpPr>
          <p:cNvPr id="24" name="Rectangle 23">
            <a:extLst>
              <a:ext uri="{FF2B5EF4-FFF2-40B4-BE49-F238E27FC236}">
                <a16:creationId xmlns:a16="http://schemas.microsoft.com/office/drawing/2014/main" id="{1FE3AF2B-2A93-865E-F29C-62531926B299}"/>
              </a:ext>
            </a:extLst>
          </p:cNvPr>
          <p:cNvSpPr/>
          <p:nvPr/>
        </p:nvSpPr>
        <p:spPr>
          <a:xfrm>
            <a:off x="4758651" y="5398818"/>
            <a:ext cx="407484" cy="707886"/>
          </a:xfrm>
          <a:prstGeom prst="rect">
            <a:avLst/>
          </a:prstGeom>
        </p:spPr>
        <p:txBody>
          <a:bodyPr wrap="none">
            <a:spAutoFit/>
          </a:bodyPr>
          <a:lstStyle/>
          <a:p>
            <a:r>
              <a:rPr lang="en-GB" sz="4000" b="1">
                <a:solidFill>
                  <a:srgbClr val="4F8B74"/>
                </a:solidFill>
              </a:rPr>
              <a:t>“</a:t>
            </a:r>
          </a:p>
        </p:txBody>
      </p:sp>
      <p:sp>
        <p:nvSpPr>
          <p:cNvPr id="25" name="TextBox 24">
            <a:extLst>
              <a:ext uri="{FF2B5EF4-FFF2-40B4-BE49-F238E27FC236}">
                <a16:creationId xmlns:a16="http://schemas.microsoft.com/office/drawing/2014/main" id="{F0855BCE-FF4F-6889-4DEE-C36A29E9BA6D}"/>
              </a:ext>
            </a:extLst>
          </p:cNvPr>
          <p:cNvSpPr txBox="1"/>
          <p:nvPr/>
        </p:nvSpPr>
        <p:spPr>
          <a:xfrm>
            <a:off x="7692664" y="2739037"/>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26" name="TextBox 25">
            <a:extLst>
              <a:ext uri="{FF2B5EF4-FFF2-40B4-BE49-F238E27FC236}">
                <a16:creationId xmlns:a16="http://schemas.microsoft.com/office/drawing/2014/main" id="{89FFE3B1-2780-0F9D-4453-9B40082BF008}"/>
              </a:ext>
            </a:extLst>
          </p:cNvPr>
          <p:cNvSpPr txBox="1"/>
          <p:nvPr/>
        </p:nvSpPr>
        <p:spPr>
          <a:xfrm>
            <a:off x="3883947" y="2787216"/>
            <a:ext cx="407484" cy="707886"/>
          </a:xfrm>
          <a:prstGeom prst="rect">
            <a:avLst/>
          </a:prstGeom>
        </p:spPr>
        <p:txBody>
          <a:bodyPr wrap="none">
            <a:spAutoFit/>
          </a:bodyPr>
          <a:lstStyle>
            <a:defPPr>
              <a:defRPr lang="en-US"/>
            </a:defPPr>
            <a:lvl1pPr>
              <a:defRPr sz="6000" b="1">
                <a:solidFill>
                  <a:srgbClr val="17ADBB"/>
                </a:solidFill>
              </a:defRPr>
            </a:lvl1pPr>
          </a:lstStyle>
          <a:p>
            <a:r>
              <a:rPr lang="en-GB" sz="4000">
                <a:solidFill>
                  <a:srgbClr val="4F8B74"/>
                </a:solidFill>
              </a:rPr>
              <a:t>”</a:t>
            </a:r>
          </a:p>
        </p:txBody>
      </p:sp>
      <p:sp>
        <p:nvSpPr>
          <p:cNvPr id="4" name="Footer Placeholder 1">
            <a:extLst>
              <a:ext uri="{FF2B5EF4-FFF2-40B4-BE49-F238E27FC236}">
                <a16:creationId xmlns:a16="http://schemas.microsoft.com/office/drawing/2014/main" id="{A04E1EC2-37C9-34C1-5CC1-7D9139267573}"/>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1898696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5CF222A-1129-4971-B501-FED3A3F261BA}"/>
              </a:ext>
            </a:extLst>
          </p:cNvPr>
          <p:cNvSpPr>
            <a:spLocks noGrp="1"/>
          </p:cNvSpPr>
          <p:nvPr>
            <p:ph type="sldNum" sz="quarter" idx="12"/>
          </p:nvPr>
        </p:nvSpPr>
        <p:spPr/>
        <p:txBody>
          <a:bodyPr/>
          <a:lstStyle/>
          <a:p>
            <a:fld id="{CB18B0BB-88F0-E844-836B-FE4C776B369C}" type="slidenum">
              <a:rPr lang="en-US" smtClean="0"/>
              <a:pPr/>
              <a:t>69</a:t>
            </a:fld>
            <a:endParaRPr lang="en-US"/>
          </a:p>
        </p:txBody>
      </p:sp>
      <p:sp>
        <p:nvSpPr>
          <p:cNvPr id="6" name="TextBox 5">
            <a:extLst>
              <a:ext uri="{FF2B5EF4-FFF2-40B4-BE49-F238E27FC236}">
                <a16:creationId xmlns:a16="http://schemas.microsoft.com/office/drawing/2014/main" id="{D18A7464-840D-4BDC-A4D2-7E309CE7F988}"/>
              </a:ext>
            </a:extLst>
          </p:cNvPr>
          <p:cNvSpPr txBox="1"/>
          <p:nvPr/>
        </p:nvSpPr>
        <p:spPr>
          <a:xfrm>
            <a:off x="271318" y="231635"/>
            <a:ext cx="9032480"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Having positive role models and support networks is valued </a:t>
            </a:r>
            <a:endParaRPr lang="en-US" sz="3200">
              <a:solidFill>
                <a:schemeClr val="bg1"/>
              </a:solidFill>
              <a:latin typeface="Arial Rounded MT Bold"/>
              <a:cs typeface="Arial Rounded MT Bold"/>
            </a:endParaRPr>
          </a:p>
        </p:txBody>
      </p:sp>
      <p:sp>
        <p:nvSpPr>
          <p:cNvPr id="19" name="Rectangle 18">
            <a:extLst>
              <a:ext uri="{FF2B5EF4-FFF2-40B4-BE49-F238E27FC236}">
                <a16:creationId xmlns:a16="http://schemas.microsoft.com/office/drawing/2014/main" id="{ED376CC5-9BD0-406D-9576-A21DA6800C31}"/>
              </a:ext>
            </a:extLst>
          </p:cNvPr>
          <p:cNvSpPr/>
          <p:nvPr/>
        </p:nvSpPr>
        <p:spPr>
          <a:xfrm>
            <a:off x="271319" y="2370971"/>
            <a:ext cx="4873336" cy="250837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t">
            <a:spAutoFit/>
          </a:bodyPr>
          <a:lstStyle/>
          <a:p>
            <a:pPr marL="285750" indent="-285750">
              <a:spcAft>
                <a:spcPts val="600"/>
              </a:spcAft>
              <a:buFont typeface="Arial" panose="020B0604020202020204" pitchFamily="34" charset="0"/>
              <a:buChar char="•"/>
            </a:pPr>
            <a:r>
              <a:rPr lang="en-GB" sz="1200" b="1">
                <a:solidFill>
                  <a:schemeClr val="tx1">
                    <a:lumMod val="85000"/>
                    <a:lumOff val="15000"/>
                  </a:schemeClr>
                </a:solidFill>
              </a:rPr>
              <a:t>They fell in the following groups:</a:t>
            </a:r>
          </a:p>
          <a:p>
            <a:pPr marL="742950" lvl="1" indent="-285750">
              <a:spcAft>
                <a:spcPts val="600"/>
              </a:spcAft>
              <a:buFont typeface="Arial" panose="020B0604020202020204" pitchFamily="34" charset="0"/>
              <a:buChar char="•"/>
            </a:pPr>
            <a:r>
              <a:rPr lang="en-GB" sz="1200" b="1">
                <a:solidFill>
                  <a:schemeClr val="tx1">
                    <a:lumMod val="85000"/>
                    <a:lumOff val="15000"/>
                  </a:schemeClr>
                </a:solidFill>
              </a:rPr>
              <a:t>Parents /Relatives: </a:t>
            </a:r>
            <a:r>
              <a:rPr lang="en-GB" sz="1200">
                <a:solidFill>
                  <a:schemeClr val="tx1">
                    <a:lumMod val="85000"/>
                    <a:lumOff val="15000"/>
                  </a:schemeClr>
                </a:solidFill>
              </a:rPr>
              <a:t>particularly when degree educated – can help with specific subjects</a:t>
            </a:r>
          </a:p>
          <a:p>
            <a:pPr marL="742950" lvl="1" indent="-285750">
              <a:spcAft>
                <a:spcPts val="600"/>
              </a:spcAft>
              <a:buFont typeface="Arial" panose="020B0604020202020204" pitchFamily="34" charset="0"/>
              <a:buChar char="•"/>
            </a:pPr>
            <a:r>
              <a:rPr lang="en-GB" sz="1200" b="1">
                <a:solidFill>
                  <a:schemeClr val="tx1">
                    <a:lumMod val="85000"/>
                    <a:lumOff val="15000"/>
                  </a:schemeClr>
                </a:solidFill>
              </a:rPr>
              <a:t>Older siblings: </a:t>
            </a:r>
            <a:r>
              <a:rPr lang="en-GB" sz="1200">
                <a:solidFill>
                  <a:schemeClr val="tx1">
                    <a:lumMod val="85000"/>
                    <a:lumOff val="15000"/>
                  </a:schemeClr>
                </a:solidFill>
              </a:rPr>
              <a:t>a positive role model if go on to HE; can help with homework</a:t>
            </a:r>
          </a:p>
          <a:p>
            <a:pPr marL="742950" lvl="1" indent="-285750">
              <a:spcAft>
                <a:spcPts val="600"/>
              </a:spcAft>
              <a:buFont typeface="Arial" panose="020B0604020202020204" pitchFamily="34" charset="0"/>
              <a:buChar char="•"/>
            </a:pPr>
            <a:r>
              <a:rPr lang="en-GB" sz="1200" b="1">
                <a:solidFill>
                  <a:schemeClr val="tx1">
                    <a:lumMod val="85000"/>
                    <a:lumOff val="15000"/>
                  </a:schemeClr>
                </a:solidFill>
              </a:rPr>
              <a:t>Friends: </a:t>
            </a:r>
            <a:r>
              <a:rPr lang="en-GB" sz="1200">
                <a:solidFill>
                  <a:schemeClr val="tx1">
                    <a:lumMod val="85000"/>
                    <a:lumOff val="15000"/>
                  </a:schemeClr>
                </a:solidFill>
              </a:rPr>
              <a:t>friendship group can be a source of support on homework /classwork /coursework</a:t>
            </a:r>
          </a:p>
          <a:p>
            <a:pPr marL="742950" lvl="1" indent="-285750">
              <a:spcAft>
                <a:spcPts val="600"/>
              </a:spcAft>
              <a:buFont typeface="Arial" panose="020B0604020202020204" pitchFamily="34" charset="0"/>
              <a:buChar char="•"/>
            </a:pPr>
            <a:r>
              <a:rPr lang="en-GB" sz="1200" b="1">
                <a:solidFill>
                  <a:schemeClr val="tx1">
                    <a:lumMod val="85000"/>
                    <a:lumOff val="15000"/>
                  </a:schemeClr>
                </a:solidFill>
              </a:rPr>
              <a:t>Key workers: </a:t>
            </a:r>
            <a:r>
              <a:rPr lang="en-GB" sz="1200">
                <a:solidFill>
                  <a:schemeClr val="tx1">
                    <a:lumMod val="85000"/>
                    <a:lumOff val="15000"/>
                  </a:schemeClr>
                </a:solidFill>
              </a:rPr>
              <a:t>some students have key workers in place to provide additional support.</a:t>
            </a:r>
          </a:p>
          <a:p>
            <a:pPr marL="742950" lvl="1" indent="-285750">
              <a:spcAft>
                <a:spcPts val="600"/>
              </a:spcAft>
              <a:buFont typeface="Arial" panose="020B0604020202020204" pitchFamily="34" charset="0"/>
              <a:buChar char="•"/>
            </a:pPr>
            <a:r>
              <a:rPr lang="en-GB" sz="1200" b="1">
                <a:solidFill>
                  <a:schemeClr val="tx1">
                    <a:lumMod val="85000"/>
                    <a:lumOff val="15000"/>
                  </a:schemeClr>
                </a:solidFill>
              </a:rPr>
              <a:t>Specific teachers: </a:t>
            </a:r>
            <a:r>
              <a:rPr lang="en-GB" sz="1200">
                <a:solidFill>
                  <a:schemeClr val="tx1">
                    <a:lumMod val="85000"/>
                    <a:lumOff val="15000"/>
                  </a:schemeClr>
                </a:solidFill>
              </a:rPr>
              <a:t>some students develop a specific/strong relationship with an encouraging teacher</a:t>
            </a:r>
          </a:p>
        </p:txBody>
      </p:sp>
      <p:pic>
        <p:nvPicPr>
          <p:cNvPr id="16" name="Picture Placeholder 9">
            <a:extLst>
              <a:ext uri="{FF2B5EF4-FFF2-40B4-BE49-F238E27FC236}">
                <a16:creationId xmlns:a16="http://schemas.microsoft.com/office/drawing/2014/main" id="{E72BCE20-8C9E-4C7D-B839-352157675E79}"/>
              </a:ext>
            </a:extLst>
          </p:cNvPr>
          <p:cNvPicPr>
            <a:picLocks noGrp="1" noChangeAspect="1"/>
          </p:cNvPicPr>
          <p:nvPr>
            <p:ph type="pic" sz="quarter" idx="13"/>
          </p:nvPr>
        </p:nvPicPr>
        <p:blipFill>
          <a:blip r:embed="rId2" cstate="screen">
            <a:alphaModFix amt="70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3" name="TextBox 2">
            <a:extLst>
              <a:ext uri="{FF2B5EF4-FFF2-40B4-BE49-F238E27FC236}">
                <a16:creationId xmlns:a16="http://schemas.microsoft.com/office/drawing/2014/main" id="{B82C3649-1B1B-4DCD-A017-FA95084D3A90}"/>
              </a:ext>
            </a:extLst>
          </p:cNvPr>
          <p:cNvSpPr txBox="1"/>
          <p:nvPr/>
        </p:nvSpPr>
        <p:spPr>
          <a:xfrm>
            <a:off x="195374" y="1645381"/>
            <a:ext cx="7986856" cy="584775"/>
          </a:xfrm>
          <a:prstGeom prst="rect">
            <a:avLst/>
          </a:prstGeom>
          <a:noFill/>
        </p:spPr>
        <p:txBody>
          <a:bodyPr wrap="square" rtlCol="0">
            <a:spAutoFit/>
          </a:bodyPr>
          <a:lstStyle/>
          <a:p>
            <a:r>
              <a:rPr lang="en-US" sz="1600" dirty="0">
                <a:solidFill>
                  <a:srgbClr val="77C4E5"/>
                </a:solidFill>
                <a:latin typeface="Arial Rounded MT Bold"/>
                <a:cs typeface="Arial Rounded MT Bold"/>
              </a:rPr>
              <a:t>Positive role models give students the confidence to succeed and motivation to ‘keep going’.</a:t>
            </a:r>
          </a:p>
        </p:txBody>
      </p:sp>
      <p:sp>
        <p:nvSpPr>
          <p:cNvPr id="4" name="TextBox 3">
            <a:extLst>
              <a:ext uri="{FF2B5EF4-FFF2-40B4-BE49-F238E27FC236}">
                <a16:creationId xmlns:a16="http://schemas.microsoft.com/office/drawing/2014/main" id="{93F66F77-3F1C-CDA3-025C-B48C59501ADA}"/>
              </a:ext>
            </a:extLst>
          </p:cNvPr>
          <p:cNvSpPr txBox="1"/>
          <p:nvPr/>
        </p:nvSpPr>
        <p:spPr>
          <a:xfrm>
            <a:off x="531641" y="5620265"/>
            <a:ext cx="7360083" cy="830997"/>
          </a:xfrm>
          <a:prstGeom prst="rect">
            <a:avLst/>
          </a:prstGeom>
          <a:noFill/>
        </p:spPr>
        <p:txBody>
          <a:bodyPr wrap="square" rtlCol="0">
            <a:spAutoFit/>
          </a:bodyPr>
          <a:lstStyle/>
          <a:p>
            <a:pPr algn="ctr"/>
            <a:r>
              <a:rPr lang="en-GB" sz="1200" b="1" i="1">
                <a:solidFill>
                  <a:schemeClr val="tx2"/>
                </a:solidFill>
              </a:rPr>
              <a:t>However, it’s important to remember the potential sample bias based on households who came forward to participate in research.</a:t>
            </a:r>
          </a:p>
          <a:p>
            <a:pPr algn="ctr"/>
            <a:endParaRPr lang="en-GB" sz="1200" b="1" i="1">
              <a:solidFill>
                <a:schemeClr val="tx2"/>
              </a:solidFill>
            </a:endParaRPr>
          </a:p>
          <a:p>
            <a:pPr algn="ctr"/>
            <a:r>
              <a:rPr lang="en-GB" sz="1200" b="1" i="1">
                <a:solidFill>
                  <a:schemeClr val="tx2"/>
                </a:solidFill>
              </a:rPr>
              <a:t>Teachers reported that many students have limited role models and limited support at home.</a:t>
            </a:r>
          </a:p>
        </p:txBody>
      </p:sp>
      <p:sp>
        <p:nvSpPr>
          <p:cNvPr id="8" name="TextBox 7">
            <a:extLst>
              <a:ext uri="{FF2B5EF4-FFF2-40B4-BE49-F238E27FC236}">
                <a16:creationId xmlns:a16="http://schemas.microsoft.com/office/drawing/2014/main" id="{1CE0B4BD-7681-903B-E24C-FD1980EB9D65}"/>
              </a:ext>
            </a:extLst>
          </p:cNvPr>
          <p:cNvSpPr txBox="1"/>
          <p:nvPr/>
        </p:nvSpPr>
        <p:spPr>
          <a:xfrm>
            <a:off x="5600759" y="2406611"/>
            <a:ext cx="2135347" cy="1446550"/>
          </a:xfrm>
          <a:prstGeom prst="rect">
            <a:avLst/>
          </a:prstGeom>
          <a:noFill/>
        </p:spPr>
        <p:txBody>
          <a:bodyPr wrap="square">
            <a:spAutoFit/>
          </a:bodyPr>
          <a:lstStyle/>
          <a:p>
            <a:r>
              <a:rPr lang="en-GB" sz="1100" i="1" dirty="0">
                <a:effectLst/>
                <a:ea typeface="Times New Roman" panose="02020603050405020304" pitchFamily="18" charset="0"/>
              </a:rPr>
              <a:t>I think it's </a:t>
            </a:r>
            <a:r>
              <a:rPr lang="en-GB" sz="1100" b="1" i="1" dirty="0">
                <a:effectLst/>
                <a:ea typeface="Times New Roman" panose="02020603050405020304" pitchFamily="18" charset="0"/>
              </a:rPr>
              <a:t>very important </a:t>
            </a:r>
            <a:r>
              <a:rPr lang="en-GB" sz="1100" i="1" dirty="0">
                <a:effectLst/>
                <a:ea typeface="Times New Roman" panose="02020603050405020304" pitchFamily="18" charset="0"/>
              </a:rPr>
              <a:t>[to have support] because sometimes when you don’t have confidence in yourself you need other people to have confidence in you, so that you know you can like succeed.</a:t>
            </a:r>
          </a:p>
          <a:p>
            <a:endParaRPr lang="en-GB" sz="1100" i="1" dirty="0"/>
          </a:p>
          <a:p>
            <a:pPr algn="r"/>
            <a:r>
              <a:rPr lang="en-GB" sz="1100" i="1" dirty="0"/>
              <a:t>(Female, Yr 9, Carlisle &amp; Eden)</a:t>
            </a:r>
          </a:p>
        </p:txBody>
      </p:sp>
      <p:sp>
        <p:nvSpPr>
          <p:cNvPr id="10" name="TextBox 9">
            <a:extLst>
              <a:ext uri="{FF2B5EF4-FFF2-40B4-BE49-F238E27FC236}">
                <a16:creationId xmlns:a16="http://schemas.microsoft.com/office/drawing/2014/main" id="{619E51DF-A1DE-26CC-C6F4-EA9C81D32E4D}"/>
              </a:ext>
            </a:extLst>
          </p:cNvPr>
          <p:cNvSpPr txBox="1"/>
          <p:nvPr/>
        </p:nvSpPr>
        <p:spPr>
          <a:xfrm>
            <a:off x="5144655" y="4070307"/>
            <a:ext cx="2438401" cy="1261884"/>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If you're feeling like you're falling down at least you know that there's someone there to pick you up and carry you on that path.</a:t>
            </a:r>
          </a:p>
          <a:p>
            <a:pPr marL="457200" indent="-457200" algn="r">
              <a:spcAft>
                <a:spcPts val="1200"/>
              </a:spcAft>
            </a:pPr>
            <a:r>
              <a:rPr lang="en-GB" sz="1100" i="1" dirty="0">
                <a:ea typeface="Times New Roman" panose="02020603050405020304" pitchFamily="18" charset="0"/>
                <a:cs typeface="Arial" panose="020B0604020202020204" pitchFamily="34" charset="0"/>
              </a:rPr>
              <a:t>(Male,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688D561B-86EA-9607-7CCF-0B7C700FECFE}"/>
              </a:ext>
            </a:extLst>
          </p:cNvPr>
          <p:cNvSpPr/>
          <p:nvPr/>
        </p:nvSpPr>
        <p:spPr>
          <a:xfrm>
            <a:off x="5345909" y="2366891"/>
            <a:ext cx="385042" cy="646331"/>
          </a:xfrm>
          <a:prstGeom prst="rect">
            <a:avLst/>
          </a:prstGeom>
        </p:spPr>
        <p:txBody>
          <a:bodyPr wrap="none">
            <a:spAutoFit/>
          </a:bodyPr>
          <a:lstStyle/>
          <a:p>
            <a:r>
              <a:rPr lang="en-GB" sz="3600" b="1">
                <a:solidFill>
                  <a:srgbClr val="4F8B74"/>
                </a:solidFill>
              </a:rPr>
              <a:t>“</a:t>
            </a:r>
          </a:p>
        </p:txBody>
      </p:sp>
      <p:sp>
        <p:nvSpPr>
          <p:cNvPr id="9" name="Rectangle 8">
            <a:extLst>
              <a:ext uri="{FF2B5EF4-FFF2-40B4-BE49-F238E27FC236}">
                <a16:creationId xmlns:a16="http://schemas.microsoft.com/office/drawing/2014/main" id="{DE2DBB5B-15E3-C598-53C6-9DC84DE99089}"/>
              </a:ext>
            </a:extLst>
          </p:cNvPr>
          <p:cNvSpPr/>
          <p:nvPr/>
        </p:nvSpPr>
        <p:spPr>
          <a:xfrm>
            <a:off x="5341610" y="4013406"/>
            <a:ext cx="385042" cy="646331"/>
          </a:xfrm>
          <a:prstGeom prst="rect">
            <a:avLst/>
          </a:prstGeom>
        </p:spPr>
        <p:txBody>
          <a:bodyPr wrap="none">
            <a:spAutoFit/>
          </a:bodyPr>
          <a:lstStyle/>
          <a:p>
            <a:r>
              <a:rPr lang="en-GB" sz="3600" b="1">
                <a:solidFill>
                  <a:srgbClr val="4F8B74"/>
                </a:solidFill>
              </a:rPr>
              <a:t>“</a:t>
            </a:r>
          </a:p>
        </p:txBody>
      </p:sp>
      <p:sp>
        <p:nvSpPr>
          <p:cNvPr id="11" name="TextBox 10">
            <a:extLst>
              <a:ext uri="{FF2B5EF4-FFF2-40B4-BE49-F238E27FC236}">
                <a16:creationId xmlns:a16="http://schemas.microsoft.com/office/drawing/2014/main" id="{7DFEE6C2-7B2E-F7B2-3D1B-05D6FEB8C1BD}"/>
              </a:ext>
            </a:extLst>
          </p:cNvPr>
          <p:cNvSpPr txBox="1"/>
          <p:nvPr/>
        </p:nvSpPr>
        <p:spPr>
          <a:xfrm>
            <a:off x="7499314" y="4709517"/>
            <a:ext cx="385042" cy="646331"/>
          </a:xfrm>
          <a:prstGeom prst="rect">
            <a:avLst/>
          </a:prstGeom>
        </p:spPr>
        <p:txBody>
          <a:bodyPr wrap="none">
            <a:spAutoFit/>
          </a:bodyPr>
          <a:lstStyle>
            <a:defPPr>
              <a:defRPr lang="en-US"/>
            </a:defPPr>
            <a:lvl1pPr>
              <a:defRPr sz="6000" b="1">
                <a:solidFill>
                  <a:srgbClr val="17ADBB"/>
                </a:solidFill>
              </a:defRPr>
            </a:lvl1pPr>
          </a:lstStyle>
          <a:p>
            <a:r>
              <a:rPr lang="en-GB" sz="3600">
                <a:solidFill>
                  <a:srgbClr val="4F8B74"/>
                </a:solidFill>
              </a:rPr>
              <a:t>”</a:t>
            </a:r>
          </a:p>
        </p:txBody>
      </p:sp>
      <p:sp>
        <p:nvSpPr>
          <p:cNvPr id="12" name="TextBox 11">
            <a:extLst>
              <a:ext uri="{FF2B5EF4-FFF2-40B4-BE49-F238E27FC236}">
                <a16:creationId xmlns:a16="http://schemas.microsoft.com/office/drawing/2014/main" id="{4CB87B57-26FA-890D-4521-AB34813612A3}"/>
              </a:ext>
            </a:extLst>
          </p:cNvPr>
          <p:cNvSpPr txBox="1"/>
          <p:nvPr/>
        </p:nvSpPr>
        <p:spPr>
          <a:xfrm>
            <a:off x="7576903" y="3179764"/>
            <a:ext cx="543927" cy="646331"/>
          </a:xfrm>
          <a:prstGeom prst="rect">
            <a:avLst/>
          </a:prstGeom>
        </p:spPr>
        <p:txBody>
          <a:bodyPr wrap="square">
            <a:spAutoFit/>
          </a:bodyPr>
          <a:lstStyle>
            <a:defPPr>
              <a:defRPr lang="en-US"/>
            </a:defPPr>
            <a:lvl1pPr>
              <a:defRPr sz="6000" b="1">
                <a:solidFill>
                  <a:srgbClr val="17ADBB"/>
                </a:solidFill>
              </a:defRPr>
            </a:lvl1pPr>
          </a:lstStyle>
          <a:p>
            <a:r>
              <a:rPr lang="en-GB" sz="3600">
                <a:solidFill>
                  <a:srgbClr val="4F8B74"/>
                </a:solidFill>
              </a:rPr>
              <a:t>”</a:t>
            </a:r>
          </a:p>
        </p:txBody>
      </p:sp>
      <p:sp>
        <p:nvSpPr>
          <p:cNvPr id="13" name="Footer Placeholder 1">
            <a:extLst>
              <a:ext uri="{FF2B5EF4-FFF2-40B4-BE49-F238E27FC236}">
                <a16:creationId xmlns:a16="http://schemas.microsoft.com/office/drawing/2014/main" id="{F6A682B5-5106-981B-FFE1-AAFEB43CFE02}"/>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5570276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20519B3-9BF4-8E7B-E166-D1850128990A}"/>
              </a:ext>
            </a:extLst>
          </p:cNvPr>
          <p:cNvSpPr txBox="1"/>
          <p:nvPr/>
        </p:nvSpPr>
        <p:spPr>
          <a:xfrm>
            <a:off x="2610490" y="2505735"/>
            <a:ext cx="4516232" cy="2062103"/>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200"/>
              <a:t>The STUDENT perspective: SUMMARY AND key take outs</a:t>
            </a:r>
          </a:p>
        </p:txBody>
      </p:sp>
    </p:spTree>
    <p:extLst>
      <p:ext uri="{BB962C8B-B14F-4D97-AF65-F5344CB8AC3E}">
        <p14:creationId xmlns:p14="http://schemas.microsoft.com/office/powerpoint/2010/main" val="35459454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105339"/>
            <a:ext cx="7930571" cy="4257576"/>
          </a:xfrm>
          <a:prstGeom prst="rect">
            <a:avLst/>
          </a:prstGeom>
          <a:noFill/>
        </p:spPr>
        <p:txBody>
          <a:bodyPr wrap="square" rtlCol="0">
            <a:spAutoFit/>
          </a:bodyPr>
          <a:lstStyle/>
          <a:p>
            <a:pPr>
              <a:spcAft>
                <a:spcPts val="1000"/>
              </a:spcAft>
            </a:pPr>
            <a:r>
              <a:rPr lang="en-GB" sz="1200" b="1">
                <a:solidFill>
                  <a:srgbClr val="002060"/>
                </a:solidFill>
                <a:latin typeface="+mj-lt"/>
                <a:cs typeface="Calibri Light" panose="020F0302020204030204" pitchFamily="34" charset="0"/>
              </a:rPr>
              <a:t>Educational Experiences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Educational experiences intensify in year 11 and school becomes more stressful, significant and demanding. The shift appears to feel quite dramatic to students, rather than gradual across the progressing years.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As a result, many students report feeling under considerable pressure in year 11 and sometimes report to be struggling, particularly in core subjects such as Maths and Science. Year 11s doubt their current performance levels far more than those in earlier years.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Covid appears to have contributed to a sense of being ‘behind’ and having ‘gaps’. Students also recognise that their own behaviour/lack of engagement in earlier years has contributed to additional pressure in year 11.</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Schools frequently appear to offer many interventions to year 11 students, particularly around core subjects.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Knowing predicted grades is valued and helpful. Most students appeared to have at least an indication of what they may be, however increased conversations in this area (including on how to improve) could be valuable.</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Students have clear needs in terms of building their wider skill set and wider personal development. This is particularly in terms of confidence, understanding their learning style and understanding how to approach revision and exam preparation.</a:t>
            </a:r>
          </a:p>
          <a:p>
            <a:pPr>
              <a:spcAft>
                <a:spcPts val="1000"/>
              </a:spcAft>
            </a:pPr>
            <a:r>
              <a:rPr lang="en-GB" sz="1200" b="1">
                <a:solidFill>
                  <a:srgbClr val="002060"/>
                </a:solidFill>
                <a:latin typeface="+mj-lt"/>
                <a:cs typeface="Calibri Light" panose="020F0302020204030204" pitchFamily="34" charset="0"/>
              </a:rPr>
              <a:t>Support</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This sample of students report being relatively well supported via parents, siblings and key workers. There are also reports of schools being supportive via specific teachers, form tutors and specific interventions.</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points of the student perspective can be summarised as follows: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In summary… (1)</a:t>
            </a:r>
            <a:endParaRPr lang="en-US" sz="3200">
              <a:solidFill>
                <a:prstClr val="white"/>
              </a:solidFill>
              <a:latin typeface="Arial Rounded MT Bold"/>
              <a:cs typeface="Arial Rounded MT Bold"/>
            </a:endParaRPr>
          </a:p>
        </p:txBody>
      </p:sp>
      <p:pic>
        <p:nvPicPr>
          <p:cNvPr id="7" name="Picture Placeholder 18" descr="A picture containing person, indoor&#10;&#10;Description automatically generated">
            <a:extLst>
              <a:ext uri="{FF2B5EF4-FFF2-40B4-BE49-F238E27FC236}">
                <a16:creationId xmlns:a16="http://schemas.microsoft.com/office/drawing/2014/main" id="{C7FC5508-4C55-A8BF-2CDC-602E661A541B}"/>
              </a:ext>
            </a:extLst>
          </p:cNvPr>
          <p:cNvPicPr>
            <a:picLocks noGrp="1" noChangeAspect="1"/>
          </p:cNvPicPr>
          <p:nvPr>
            <p:ph type="pic" sz="quarter" idx="13"/>
          </p:nvPr>
        </p:nvPicPr>
        <p:blipFill>
          <a:blip r:embed="rId2" cstate="screen">
            <a:alphaModFix amt="48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5" name="Footer Placeholder 1">
            <a:extLst>
              <a:ext uri="{FF2B5EF4-FFF2-40B4-BE49-F238E27FC236}">
                <a16:creationId xmlns:a16="http://schemas.microsoft.com/office/drawing/2014/main" id="{502EF1A9-7FDC-2246-A680-A7601419445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4777150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1886416"/>
            <a:ext cx="7930571" cy="4401205"/>
          </a:xfrm>
          <a:prstGeom prst="rect">
            <a:avLst/>
          </a:prstGeom>
          <a:noFill/>
        </p:spPr>
        <p:txBody>
          <a:bodyPr wrap="square" rtlCol="0">
            <a:spAutoFit/>
          </a:bodyPr>
          <a:lstStyle/>
          <a:p>
            <a:pPr>
              <a:spcAft>
                <a:spcPts val="1000"/>
              </a:spcAft>
            </a:pPr>
            <a:r>
              <a:rPr lang="en-GB" sz="1200" b="1">
                <a:solidFill>
                  <a:srgbClr val="002060"/>
                </a:solidFill>
                <a:latin typeface="+mj-lt"/>
                <a:cs typeface="Calibri Light" panose="020F0302020204030204" pitchFamily="34" charset="0"/>
              </a:rPr>
              <a:t>Future Goals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Many students have an idea of their future goals and possible direction but there is a significant gap in terms of understanding the specific steps /requirements to achieve these goals.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There appears to be more uncertainty from girls vs boys.</a:t>
            </a:r>
          </a:p>
          <a:p>
            <a:pPr marL="285750" indent="-285750">
              <a:spcAft>
                <a:spcPts val="1000"/>
              </a:spcAft>
              <a:buFont typeface="Arial" panose="020B0604020202020204" pitchFamily="34" charset="0"/>
              <a:buChar char="•"/>
            </a:pPr>
            <a:endParaRPr lang="en-GB" sz="1200">
              <a:latin typeface="+mj-lt"/>
              <a:cs typeface="Calibri Light" panose="020F0302020204030204" pitchFamily="34" charset="0"/>
            </a:endParaRPr>
          </a:p>
          <a:p>
            <a:pPr>
              <a:spcAft>
                <a:spcPts val="1000"/>
              </a:spcAft>
            </a:pPr>
            <a:r>
              <a:rPr lang="en-GB" sz="1200" b="1">
                <a:solidFill>
                  <a:srgbClr val="002060"/>
                </a:solidFill>
                <a:latin typeface="+mj-lt"/>
                <a:cs typeface="Calibri Light" panose="020F0302020204030204" pitchFamily="34" charset="0"/>
              </a:rPr>
              <a:t>Further Education / Higher Education</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There is interest in FE and HE, and students can cite many possible positives of progressing to university (e.g. meet like-minded people, new experiences, broaden horizons, focus on subjects of interest, improved employment/wages.) </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The key envisaged negatives are cost/debt and moving from home.</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Schools are reported to undertake some activity to help students with choices about their futures.</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However, knowledge levels with regard to FE and HE remain very low. Specifically,</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Limited knowledge of how to write a personal statement and how to apply</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Uncertainty regarding choices available and requirements</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Uncertainty regarding how to assess colleges/universities</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Uncertainty regarding how to weigh up options and decide what is right for them and their goals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In summary… (2)</a:t>
            </a:r>
            <a:endParaRPr lang="en-US" sz="3200">
              <a:solidFill>
                <a:prstClr val="white"/>
              </a:solidFill>
              <a:latin typeface="Arial Rounded MT Bold"/>
              <a:cs typeface="Arial Rounded MT Bold"/>
            </a:endParaRPr>
          </a:p>
        </p:txBody>
      </p:sp>
      <p:pic>
        <p:nvPicPr>
          <p:cNvPr id="11" name="Picture Placeholder 7">
            <a:extLst>
              <a:ext uri="{FF2B5EF4-FFF2-40B4-BE49-F238E27FC236}">
                <a16:creationId xmlns:a16="http://schemas.microsoft.com/office/drawing/2014/main" id="{6E68BED3-A8BA-93CD-CDD0-10836B589179}"/>
              </a:ext>
            </a:extLst>
          </p:cNvPr>
          <p:cNvPicPr>
            <a:picLocks noGrp="1" noChangeAspect="1"/>
          </p:cNvPicPr>
          <p:nvPr>
            <p:ph type="pic" sz="quarter" idx="13"/>
          </p:nvPr>
        </p:nvPicPr>
        <p:blipFill rotWithShape="1">
          <a:blip r:embed="rId2" cstate="screen">
            <a:alphaModFix amt="51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636752D2-5996-65D6-3972-E269372DA9D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1645895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8" y="2288394"/>
            <a:ext cx="7930571" cy="3390672"/>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There is potentially a greater need for external interventions for subject specific work in earlier years. Once students reach year 11, there appears to often be many school-initiated interventions for raising attainment in core subjects.</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Beyond subject specific needs, there are significant gaps in terms of building skills and increasing knowledge of future options. For example:</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Confidence building and communication</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Understanding of future options and requirements to achieve goals</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Understanding of options for FE and HE</a:t>
            </a:r>
          </a:p>
          <a:p>
            <a:pPr marL="628650" lvl="1" indent="-171450">
              <a:spcAft>
                <a:spcPts val="1000"/>
              </a:spcAft>
              <a:buFont typeface="Arial" panose="020B0604020202020204" pitchFamily="34" charset="0"/>
              <a:buChar char="•"/>
            </a:pPr>
            <a:r>
              <a:rPr lang="en-GB" sz="1200">
                <a:latin typeface="+mj-lt"/>
                <a:cs typeface="Calibri Light" panose="020F0302020204030204" pitchFamily="34" charset="0"/>
              </a:rPr>
              <a:t>Understanding of how to start and complete applications</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These are areas which schools appear to try to cover but which require much more time and focus. Interventions for older years focussed on these areas could be useful.</a:t>
            </a:r>
          </a:p>
          <a:p>
            <a:pPr marL="171450" indent="-171450">
              <a:spcAft>
                <a:spcPts val="1000"/>
              </a:spcAft>
              <a:buFont typeface="Arial" panose="020B0604020202020204" pitchFamily="34" charset="0"/>
              <a:buChar char="•"/>
            </a:pPr>
            <a:r>
              <a:rPr lang="en-GB" sz="1200">
                <a:latin typeface="+mj-lt"/>
                <a:cs typeface="Calibri Light" panose="020F0302020204030204" pitchFamily="34" charset="0"/>
              </a:rPr>
              <a:t>Students often express interest in FE/HE but support is needed to cement and develop this curiosity. Most report that this doesn’t come from parents. Therefore, there could be a role for an intervention in this area (aimed at delivering information and inspiration.)</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take outs from the student perspective can be summarised as follows: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Student Perspective: Key Take Outs</a:t>
            </a:r>
            <a:endParaRPr lang="en-US" sz="3200">
              <a:solidFill>
                <a:prstClr val="white"/>
              </a:solidFill>
              <a:latin typeface="Arial Rounded MT Bold"/>
              <a:cs typeface="Arial Rounded MT Bold"/>
            </a:endParaRPr>
          </a:p>
        </p:txBody>
      </p:sp>
      <p:pic>
        <p:nvPicPr>
          <p:cNvPr id="11" name="Picture Placeholder 7">
            <a:extLst>
              <a:ext uri="{FF2B5EF4-FFF2-40B4-BE49-F238E27FC236}">
                <a16:creationId xmlns:a16="http://schemas.microsoft.com/office/drawing/2014/main" id="{6E68BED3-A8BA-93CD-CDD0-10836B589179}"/>
              </a:ext>
            </a:extLst>
          </p:cNvPr>
          <p:cNvPicPr>
            <a:picLocks noGrp="1" noChangeAspect="1"/>
          </p:cNvPicPr>
          <p:nvPr>
            <p:ph type="pic" sz="quarter" idx="13"/>
          </p:nvPr>
        </p:nvPicPr>
        <p:blipFill>
          <a:blip r:embed="rId2" cstate="screen">
            <a:alphaModFix amt="67000"/>
            <a:extLst>
              <a:ext uri="{28A0092B-C50C-407E-A947-70E740481C1C}">
                <a14:useLocalDpi xmlns:a14="http://schemas.microsoft.com/office/drawing/2010/main"/>
              </a:ext>
            </a:extLst>
          </a:blip>
          <a:srcRect/>
          <a:stretch/>
        </p:blipFill>
        <p:spPr>
          <a:xfrm>
            <a:off x="8258175" y="1554163"/>
            <a:ext cx="3930650" cy="5065712"/>
          </a:xfrm>
        </p:spPr>
      </p:pic>
      <p:sp>
        <p:nvSpPr>
          <p:cNvPr id="5" name="Footer Placeholder 1">
            <a:extLst>
              <a:ext uri="{FF2B5EF4-FFF2-40B4-BE49-F238E27FC236}">
                <a16:creationId xmlns:a16="http://schemas.microsoft.com/office/drawing/2014/main" id="{A5DE0861-0ED1-E053-6489-046283EC4BE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127904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767282"/>
            <a:ext cx="4516232" cy="1323439"/>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a:t>the parent perspective</a:t>
            </a:r>
          </a:p>
        </p:txBody>
      </p:sp>
    </p:spTree>
    <p:extLst>
      <p:ext uri="{BB962C8B-B14F-4D97-AF65-F5344CB8AC3E}">
        <p14:creationId xmlns:p14="http://schemas.microsoft.com/office/powerpoint/2010/main" val="17858756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29756" y="2098151"/>
            <a:ext cx="7870535" cy="4016484"/>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Parents recognise that there a </a:t>
            </a:r>
            <a:r>
              <a:rPr lang="en-GB" sz="1200" b="1" dirty="0">
                <a:solidFill>
                  <a:prstClr val="black"/>
                </a:solidFill>
                <a:latin typeface="+mj-lt"/>
                <a:cs typeface="Calibri Light" panose="020F0302020204030204" pitchFamily="34" charset="0"/>
              </a:rPr>
              <a:t>number of educational challenges facing their children</a:t>
            </a:r>
            <a:r>
              <a:rPr lang="en-GB" sz="1200" dirty="0">
                <a:solidFill>
                  <a:prstClr val="black"/>
                </a:solidFill>
                <a:latin typeface="+mj-lt"/>
                <a:cs typeface="Calibri Light" panose="020F0302020204030204" pitchFamily="34" charset="0"/>
              </a:rPr>
              <a:t> e.g. gaps in subject knowledge, partly due to Covid; parents’ inability to assist their children; limited awareness of future options;  low aspirations of the school, significant pressure during year 11.</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accept that the </a:t>
            </a:r>
            <a:r>
              <a:rPr lang="en-GB" sz="1200" b="1" dirty="0">
                <a:solidFill>
                  <a:prstClr val="black"/>
                </a:solidFill>
                <a:latin typeface="+mj-lt"/>
                <a:cs typeface="Calibri Light" panose="020F0302020204030204" pitchFamily="34" charset="0"/>
              </a:rPr>
              <a:t>responsibility for educational success is three way</a:t>
            </a:r>
            <a:r>
              <a:rPr lang="en-GB" sz="1200" dirty="0">
                <a:solidFill>
                  <a:prstClr val="black"/>
                </a:solidFill>
                <a:latin typeface="+mj-lt"/>
                <a:cs typeface="Calibri Light" panose="020F0302020204030204" pitchFamily="34" charset="0"/>
              </a:rPr>
              <a:t>: child, school, parent. </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often feel as though they are already providing additional support to their child. </a:t>
            </a:r>
            <a:r>
              <a:rPr lang="en-GB" sz="1200" b="1" dirty="0">
                <a:solidFill>
                  <a:prstClr val="black"/>
                </a:solidFill>
                <a:latin typeface="+mj-lt"/>
                <a:cs typeface="Calibri Light" panose="020F0302020204030204" pitchFamily="34" charset="0"/>
              </a:rPr>
              <a:t>However they frequently feel that they are not well placed to provide the required support and guidance.</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This is particularly in terms of:</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Subject specific support when complexity of learning increases</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Navigating future choices and FE/HE options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There are a number of areas which they would like to receive additional support and information on – particularly around future choices.</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They often feel that communication from school/teachers is poor, particularly pre-year 11.</a:t>
            </a:r>
          </a:p>
          <a:p>
            <a:pPr marL="285750"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Knowledge of HE is sometimes low and perceptions towards it vary: some parents are unconvinced of the benefits and very wary of the cost/debt and of their child moving from Cumbria.</a:t>
            </a:r>
          </a:p>
          <a:p>
            <a:pPr>
              <a:spcAft>
                <a:spcPts val="1000"/>
              </a:spcAft>
            </a:pPr>
            <a:endParaRPr lang="en-GB" sz="1200" dirty="0">
              <a:solidFill>
                <a:schemeClr val="bg1">
                  <a:lumMod val="50000"/>
                </a:schemeClr>
              </a:solidFill>
              <a:latin typeface="+mj-lt"/>
              <a:cs typeface="Calibri Light" panose="020F0302020204030204" pitchFamily="34" charset="0"/>
            </a:endParaRP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Parent Perspective: In summary… </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6000"/>
            <a:extLst>
              <a:ext uri="{28A0092B-C50C-407E-A947-70E740481C1C}">
                <a14:useLocalDpi xmlns:a14="http://schemas.microsoft.com/office/drawing/2010/main"/>
              </a:ext>
            </a:extLst>
          </a:blip>
          <a:srcRect/>
          <a:stretch/>
        </p:blipFill>
        <p:spPr>
          <a:xfrm>
            <a:off x="8178273" y="1524000"/>
            <a:ext cx="4010551" cy="5139518"/>
          </a:xfrm>
        </p:spPr>
      </p:pic>
      <p:sp>
        <p:nvSpPr>
          <p:cNvPr id="5" name="TextBox 4">
            <a:extLst>
              <a:ext uri="{FF2B5EF4-FFF2-40B4-BE49-F238E27FC236}">
                <a16:creationId xmlns:a16="http://schemas.microsoft.com/office/drawing/2014/main" id="{5C1787DA-3CDF-FA22-315E-A2C86C14D5C2}"/>
              </a:ext>
            </a:extLst>
          </p:cNvPr>
          <p:cNvSpPr txBox="1"/>
          <p:nvPr/>
        </p:nvSpPr>
        <p:spPr>
          <a:xfrm>
            <a:off x="271319" y="1708528"/>
            <a:ext cx="7616536"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key points of the parent perspective can be summarised as follows:</a:t>
            </a:r>
          </a:p>
        </p:txBody>
      </p:sp>
      <p:sp>
        <p:nvSpPr>
          <p:cNvPr id="4" name="Footer Placeholder 1">
            <a:extLst>
              <a:ext uri="{FF2B5EF4-FFF2-40B4-BE49-F238E27FC236}">
                <a16:creationId xmlns:a16="http://schemas.microsoft.com/office/drawing/2014/main" id="{46CEFB3E-D776-950B-78C0-D2B0C01B070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7988985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459506"/>
            <a:ext cx="4516232" cy="1938992"/>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a:t>the parent perspective: detail</a:t>
            </a:r>
          </a:p>
        </p:txBody>
      </p:sp>
    </p:spTree>
    <p:extLst>
      <p:ext uri="{BB962C8B-B14F-4D97-AF65-F5344CB8AC3E}">
        <p14:creationId xmlns:p14="http://schemas.microsoft.com/office/powerpoint/2010/main" val="15234309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a:extLst>
              <a:ext uri="{FF2B5EF4-FFF2-40B4-BE49-F238E27FC236}">
                <a16:creationId xmlns:a16="http://schemas.microsoft.com/office/drawing/2014/main" id="{8A31AE0B-DEF6-9F80-88C7-FF93D029B870}"/>
              </a:ext>
            </a:extLst>
          </p:cNvPr>
          <p:cNvCxnSpPr>
            <a:cxnSpLocks/>
          </p:cNvCxnSpPr>
          <p:nvPr/>
        </p:nvCxnSpPr>
        <p:spPr>
          <a:xfrm>
            <a:off x="4796162" y="3828575"/>
            <a:ext cx="0" cy="323165"/>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590166F-2195-AFB7-CC44-0CA4C701D66E}"/>
              </a:ext>
            </a:extLst>
          </p:cNvPr>
          <p:cNvCxnSpPr>
            <a:cxnSpLocks/>
          </p:cNvCxnSpPr>
          <p:nvPr/>
        </p:nvCxnSpPr>
        <p:spPr>
          <a:xfrm>
            <a:off x="8836831" y="3837604"/>
            <a:ext cx="0" cy="304948"/>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2" name="Right Brace 21">
            <a:extLst>
              <a:ext uri="{FF2B5EF4-FFF2-40B4-BE49-F238E27FC236}">
                <a16:creationId xmlns:a16="http://schemas.microsoft.com/office/drawing/2014/main" id="{325B9299-333C-46C0-36CC-8F8437228C5F}"/>
              </a:ext>
            </a:extLst>
          </p:cNvPr>
          <p:cNvSpPr/>
          <p:nvPr/>
        </p:nvSpPr>
        <p:spPr>
          <a:xfrm rot="5400000">
            <a:off x="1714453" y="2778901"/>
            <a:ext cx="293601" cy="2488512"/>
          </a:xfrm>
          <a:prstGeom prst="rightBrace">
            <a:avLst/>
          </a:prstGeom>
          <a:ln w="381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25" name="Straight Arrow Connector 24">
            <a:extLst>
              <a:ext uri="{FF2B5EF4-FFF2-40B4-BE49-F238E27FC236}">
                <a16:creationId xmlns:a16="http://schemas.microsoft.com/office/drawing/2014/main" id="{EA295806-3A77-2EBE-B6BF-E02458B345EC}"/>
              </a:ext>
            </a:extLst>
          </p:cNvPr>
          <p:cNvCxnSpPr>
            <a:cxnSpLocks/>
          </p:cNvCxnSpPr>
          <p:nvPr/>
        </p:nvCxnSpPr>
        <p:spPr>
          <a:xfrm>
            <a:off x="10945034" y="3828575"/>
            <a:ext cx="0" cy="304948"/>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10147298" cy="307777"/>
          </a:xfrm>
          <a:prstGeom prst="rect">
            <a:avLst/>
          </a:prstGeom>
          <a:noFill/>
        </p:spPr>
        <p:txBody>
          <a:bodyPr wrap="square" rtlCol="0">
            <a:spAutoFit/>
          </a:bodyPr>
          <a:lstStyle/>
          <a:p>
            <a:r>
              <a:rPr lang="en-US" sz="1400">
                <a:solidFill>
                  <a:srgbClr val="77C4E5"/>
                </a:solidFill>
                <a:latin typeface="Arial Rounded MT Bold"/>
                <a:cs typeface="Arial Rounded MT Bold"/>
              </a:rPr>
              <a:t>The challenges fall into these headline groups: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Parents identify several educational challenges which their children face</a:t>
            </a:r>
            <a:endParaRPr lang="en-US" sz="3200">
              <a:solidFill>
                <a:prstClr val="white"/>
              </a:solidFill>
              <a:latin typeface="Arial Rounded MT Bold"/>
              <a:cs typeface="Arial Rounded MT Bold"/>
            </a:endParaRPr>
          </a:p>
        </p:txBody>
      </p:sp>
      <p:sp>
        <p:nvSpPr>
          <p:cNvPr id="7" name="Oval 6">
            <a:extLst>
              <a:ext uri="{FF2B5EF4-FFF2-40B4-BE49-F238E27FC236}">
                <a16:creationId xmlns:a16="http://schemas.microsoft.com/office/drawing/2014/main" id="{A790B1A3-57B3-A2C5-95DB-BF27347D01C7}"/>
              </a:ext>
            </a:extLst>
          </p:cNvPr>
          <p:cNvSpPr/>
          <p:nvPr/>
        </p:nvSpPr>
        <p:spPr>
          <a:xfrm>
            <a:off x="123010" y="2371987"/>
            <a:ext cx="1782616" cy="1348805"/>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b="1"/>
          </a:p>
          <a:p>
            <a:pPr algn="ctr"/>
            <a:r>
              <a:rPr lang="en-GB" sz="1200" b="1"/>
              <a:t>Subject Specific Gaps</a:t>
            </a:r>
          </a:p>
        </p:txBody>
      </p:sp>
      <p:sp>
        <p:nvSpPr>
          <p:cNvPr id="8" name="Oval 7">
            <a:extLst>
              <a:ext uri="{FF2B5EF4-FFF2-40B4-BE49-F238E27FC236}">
                <a16:creationId xmlns:a16="http://schemas.microsoft.com/office/drawing/2014/main" id="{336501E7-6635-41FF-394C-145758F78632}"/>
              </a:ext>
            </a:extLst>
          </p:cNvPr>
          <p:cNvSpPr/>
          <p:nvPr/>
        </p:nvSpPr>
        <p:spPr>
          <a:xfrm>
            <a:off x="1939705" y="2390117"/>
            <a:ext cx="1782616" cy="1348805"/>
          </a:xfrm>
          <a:prstGeom prst="ellipse">
            <a:avLst/>
          </a:prstGeom>
          <a:solidFill>
            <a:srgbClr val="76B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b="1"/>
          </a:p>
          <a:p>
            <a:pPr algn="ctr"/>
            <a:r>
              <a:rPr lang="en-GB" sz="1200" b="1"/>
              <a:t>Skills based gaps: esp. how to revise</a:t>
            </a:r>
          </a:p>
        </p:txBody>
      </p:sp>
      <p:sp>
        <p:nvSpPr>
          <p:cNvPr id="9" name="Oval 8">
            <a:extLst>
              <a:ext uri="{FF2B5EF4-FFF2-40B4-BE49-F238E27FC236}">
                <a16:creationId xmlns:a16="http://schemas.microsoft.com/office/drawing/2014/main" id="{C96F98C2-F71F-A323-8D40-7EF27837110A}"/>
              </a:ext>
            </a:extLst>
          </p:cNvPr>
          <p:cNvSpPr/>
          <p:nvPr/>
        </p:nvSpPr>
        <p:spPr>
          <a:xfrm>
            <a:off x="3982790" y="2334099"/>
            <a:ext cx="1782616" cy="1348805"/>
          </a:xfrm>
          <a:prstGeom prst="ellipse">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b="1"/>
          </a:p>
          <a:p>
            <a:pPr algn="ctr"/>
            <a:r>
              <a:rPr lang="en-GB" sz="1200" b="1"/>
              <a:t>Limited personal knowledge of FE/HE</a:t>
            </a:r>
          </a:p>
        </p:txBody>
      </p:sp>
      <p:sp>
        <p:nvSpPr>
          <p:cNvPr id="11" name="Oval 10">
            <a:extLst>
              <a:ext uri="{FF2B5EF4-FFF2-40B4-BE49-F238E27FC236}">
                <a16:creationId xmlns:a16="http://schemas.microsoft.com/office/drawing/2014/main" id="{186ABA77-DF93-9B3C-3329-061B95C5A25A}"/>
              </a:ext>
            </a:extLst>
          </p:cNvPr>
          <p:cNvSpPr/>
          <p:nvPr/>
        </p:nvSpPr>
        <p:spPr>
          <a:xfrm>
            <a:off x="9977284" y="2278280"/>
            <a:ext cx="1782616" cy="1348805"/>
          </a:xfrm>
          <a:prstGeom prst="ellipse">
            <a:avLst/>
          </a:prstGeom>
          <a:solidFill>
            <a:srgbClr val="14AE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b="1" dirty="0"/>
          </a:p>
          <a:p>
            <a:pPr algn="ctr"/>
            <a:r>
              <a:rPr lang="en-GB" sz="1200" b="1" dirty="0"/>
              <a:t>Heightened pace and pressure at Yr 11</a:t>
            </a:r>
          </a:p>
        </p:txBody>
      </p:sp>
      <p:sp>
        <p:nvSpPr>
          <p:cNvPr id="14" name="Oval 13">
            <a:extLst>
              <a:ext uri="{FF2B5EF4-FFF2-40B4-BE49-F238E27FC236}">
                <a16:creationId xmlns:a16="http://schemas.microsoft.com/office/drawing/2014/main" id="{4856FAD1-6330-D27C-176D-3EE9F2210E67}"/>
              </a:ext>
            </a:extLst>
          </p:cNvPr>
          <p:cNvSpPr/>
          <p:nvPr/>
        </p:nvSpPr>
        <p:spPr>
          <a:xfrm>
            <a:off x="7928200" y="2278279"/>
            <a:ext cx="1817263" cy="1348805"/>
          </a:xfrm>
          <a:prstGeom prst="ellipse">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t>Communication with school</a:t>
            </a:r>
          </a:p>
        </p:txBody>
      </p:sp>
      <p:sp>
        <p:nvSpPr>
          <p:cNvPr id="15" name="TextBox 14">
            <a:extLst>
              <a:ext uri="{FF2B5EF4-FFF2-40B4-BE49-F238E27FC236}">
                <a16:creationId xmlns:a16="http://schemas.microsoft.com/office/drawing/2014/main" id="{76F52F1E-484F-D143-BA92-024DB440A9CB}"/>
              </a:ext>
            </a:extLst>
          </p:cNvPr>
          <p:cNvSpPr txBox="1"/>
          <p:nvPr/>
        </p:nvSpPr>
        <p:spPr>
          <a:xfrm>
            <a:off x="561335" y="4251291"/>
            <a:ext cx="2544175" cy="1107996"/>
          </a:xfrm>
          <a:prstGeom prst="rect">
            <a:avLst/>
          </a:prstGeom>
          <a:noFill/>
        </p:spPr>
        <p:txBody>
          <a:bodyPr wrap="square" rtlCol="0">
            <a:spAutoFit/>
          </a:bodyPr>
          <a:lstStyle/>
          <a:p>
            <a:pPr marL="285750" indent="-285750">
              <a:buFont typeface="Arial" panose="020B0604020202020204" pitchFamily="34" charset="0"/>
              <a:buChar char="•"/>
            </a:pPr>
            <a:r>
              <a:rPr lang="en-GB" sz="1100"/>
              <a:t>Covid increased these issues.</a:t>
            </a:r>
          </a:p>
          <a:p>
            <a:pPr marL="285750" indent="-285750">
              <a:buFont typeface="Arial" panose="020B0604020202020204" pitchFamily="34" charset="0"/>
              <a:buChar char="•"/>
            </a:pPr>
            <a:r>
              <a:rPr lang="en-GB" sz="1100"/>
              <a:t>Parents do not always have knowledge to support their children with subjects/homework.</a:t>
            </a:r>
          </a:p>
          <a:p>
            <a:pPr marL="285750" indent="-285750">
              <a:buFont typeface="Arial" panose="020B0604020202020204" pitchFamily="34" charset="0"/>
              <a:buChar char="•"/>
            </a:pPr>
            <a:r>
              <a:rPr lang="en-GB" sz="1100"/>
              <a:t>Teacher relationship issues contribute to gaps.</a:t>
            </a:r>
          </a:p>
        </p:txBody>
      </p:sp>
      <p:sp>
        <p:nvSpPr>
          <p:cNvPr id="16" name="TextBox 15">
            <a:extLst>
              <a:ext uri="{FF2B5EF4-FFF2-40B4-BE49-F238E27FC236}">
                <a16:creationId xmlns:a16="http://schemas.microsoft.com/office/drawing/2014/main" id="{828EF807-74E3-80B5-0CA4-E1B78B5A6B65}"/>
              </a:ext>
            </a:extLst>
          </p:cNvPr>
          <p:cNvSpPr txBox="1"/>
          <p:nvPr/>
        </p:nvSpPr>
        <p:spPr>
          <a:xfrm>
            <a:off x="10019074" y="4218734"/>
            <a:ext cx="1851920" cy="1615827"/>
          </a:xfrm>
          <a:prstGeom prst="rect">
            <a:avLst/>
          </a:prstGeom>
          <a:noFill/>
        </p:spPr>
        <p:txBody>
          <a:bodyPr wrap="square" rtlCol="0">
            <a:spAutoFit/>
          </a:bodyPr>
          <a:lstStyle/>
          <a:p>
            <a:pPr marL="171450" indent="-171450">
              <a:buFont typeface="Arial" panose="020B0604020202020204" pitchFamily="34" charset="0"/>
              <a:buChar char="•"/>
            </a:pPr>
            <a:r>
              <a:rPr lang="en-GB" sz="1100"/>
              <a:t>The shift to year 11 feels dramatic and intimidating (for both students and parents) – both the complexity and volume of work.</a:t>
            </a:r>
          </a:p>
          <a:p>
            <a:pPr marL="171450" indent="-171450">
              <a:buFont typeface="Arial" panose="020B0604020202020204" pitchFamily="34" charset="0"/>
              <a:buChar char="•"/>
            </a:pPr>
            <a:r>
              <a:rPr lang="en-GB" sz="1100"/>
              <a:t>Pressures on students.</a:t>
            </a:r>
          </a:p>
          <a:p>
            <a:pPr marL="171450" indent="-171450">
              <a:buFont typeface="Arial" panose="020B0604020202020204" pitchFamily="34" charset="0"/>
              <a:buChar char="•"/>
            </a:pPr>
            <a:r>
              <a:rPr lang="en-GB" sz="1100"/>
              <a:t>Mental health concerns.</a:t>
            </a:r>
          </a:p>
          <a:p>
            <a:pPr marL="171450" indent="-171450">
              <a:buFont typeface="Arial" panose="020B0604020202020204" pitchFamily="34" charset="0"/>
              <a:buChar char="•"/>
            </a:pPr>
            <a:r>
              <a:rPr lang="en-GB" sz="1100"/>
              <a:t>Overt pressure on results.</a:t>
            </a:r>
          </a:p>
        </p:txBody>
      </p:sp>
      <p:sp>
        <p:nvSpPr>
          <p:cNvPr id="17" name="TextBox 16">
            <a:extLst>
              <a:ext uri="{FF2B5EF4-FFF2-40B4-BE49-F238E27FC236}">
                <a16:creationId xmlns:a16="http://schemas.microsoft.com/office/drawing/2014/main" id="{42C12575-E83D-DF62-5289-086C431CFB82}"/>
              </a:ext>
            </a:extLst>
          </p:cNvPr>
          <p:cNvSpPr txBox="1"/>
          <p:nvPr/>
        </p:nvSpPr>
        <p:spPr>
          <a:xfrm>
            <a:off x="3758027" y="4278944"/>
            <a:ext cx="2031363" cy="897682"/>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100">
                <a:cs typeface="Calibri Light" panose="020F0302020204030204" pitchFamily="34" charset="0"/>
              </a:rPr>
              <a:t>Parents have limited knowledge of FE/HE pathways</a:t>
            </a:r>
          </a:p>
          <a:p>
            <a:pPr marL="285750" indent="-285750">
              <a:buFont typeface="Arial" panose="020B0604020202020204" pitchFamily="34" charset="0"/>
              <a:buChar char="•"/>
            </a:pPr>
            <a:endParaRPr lang="en-GB" sz="1100"/>
          </a:p>
        </p:txBody>
      </p:sp>
      <p:sp>
        <p:nvSpPr>
          <p:cNvPr id="18" name="TextBox 17">
            <a:extLst>
              <a:ext uri="{FF2B5EF4-FFF2-40B4-BE49-F238E27FC236}">
                <a16:creationId xmlns:a16="http://schemas.microsoft.com/office/drawing/2014/main" id="{76C5A55A-8463-24CB-E5AA-7AA210D04797}"/>
              </a:ext>
            </a:extLst>
          </p:cNvPr>
          <p:cNvSpPr txBox="1"/>
          <p:nvPr/>
        </p:nvSpPr>
        <p:spPr>
          <a:xfrm>
            <a:off x="7873647" y="4243828"/>
            <a:ext cx="1930400" cy="1615827"/>
          </a:xfrm>
          <a:prstGeom prst="rect">
            <a:avLst/>
          </a:prstGeom>
          <a:noFill/>
        </p:spPr>
        <p:txBody>
          <a:bodyPr wrap="square" rtlCol="0">
            <a:spAutoFit/>
          </a:bodyPr>
          <a:lstStyle/>
          <a:p>
            <a:pPr marL="285750" indent="-285750">
              <a:buFont typeface="Arial" panose="020B0604020202020204" pitchFamily="34" charset="0"/>
              <a:buChar char="•"/>
            </a:pPr>
            <a:r>
              <a:rPr lang="en-GB" sz="1100"/>
              <a:t>Limited prior to year 11.</a:t>
            </a:r>
          </a:p>
          <a:p>
            <a:pPr marL="285750" indent="-285750">
              <a:buFont typeface="Arial" panose="020B0604020202020204" pitchFamily="34" charset="0"/>
              <a:buChar char="•"/>
            </a:pPr>
            <a:r>
              <a:rPr lang="en-GB" sz="1100"/>
              <a:t>No parent/teacher relationship during earlier years.</a:t>
            </a:r>
          </a:p>
          <a:p>
            <a:pPr marL="285750" indent="-285750">
              <a:buFont typeface="Arial" panose="020B0604020202020204" pitchFamily="34" charset="0"/>
              <a:buChar char="•"/>
            </a:pPr>
            <a:r>
              <a:rPr lang="en-GB" sz="1100"/>
              <a:t>‘Big’ decisions (e.g. options) comes too late.</a:t>
            </a:r>
          </a:p>
          <a:p>
            <a:pPr marL="285750" indent="-285750">
              <a:buFont typeface="Arial" panose="020B0604020202020204" pitchFamily="34" charset="0"/>
              <a:buChar char="•"/>
            </a:pPr>
            <a:r>
              <a:rPr lang="en-GB" sz="1100"/>
              <a:t>Feel in the dark about timeline for decisions.</a:t>
            </a:r>
          </a:p>
          <a:p>
            <a:pPr marL="285750" indent="-285750">
              <a:buFont typeface="Arial" panose="020B0604020202020204" pitchFamily="34" charset="0"/>
              <a:buChar char="•"/>
            </a:pPr>
            <a:endParaRPr lang="en-GB" sz="1100"/>
          </a:p>
        </p:txBody>
      </p:sp>
      <p:sp>
        <p:nvSpPr>
          <p:cNvPr id="26" name="TextBox 25">
            <a:extLst>
              <a:ext uri="{FF2B5EF4-FFF2-40B4-BE49-F238E27FC236}">
                <a16:creationId xmlns:a16="http://schemas.microsoft.com/office/drawing/2014/main" id="{78FFD451-D87F-B254-859D-2D0CBC32765A}"/>
              </a:ext>
            </a:extLst>
          </p:cNvPr>
          <p:cNvSpPr txBox="1"/>
          <p:nvPr/>
        </p:nvSpPr>
        <p:spPr>
          <a:xfrm>
            <a:off x="1767552" y="5976411"/>
            <a:ext cx="8891154" cy="523220"/>
          </a:xfrm>
          <a:prstGeom prst="rect">
            <a:avLst/>
          </a:prstGeom>
          <a:noFill/>
        </p:spPr>
        <p:txBody>
          <a:bodyPr wrap="square" rtlCol="0">
            <a:spAutoFit/>
          </a:bodyPr>
          <a:lstStyle/>
          <a:p>
            <a:pPr algn="ctr"/>
            <a:r>
              <a:rPr lang="en-GB" sz="1400" b="1" i="1">
                <a:solidFill>
                  <a:srgbClr val="002060"/>
                </a:solidFill>
              </a:rPr>
              <a:t>Even when parents express the desire to support their children within education, they can often lack the knowledge and information to do so effectively</a:t>
            </a:r>
          </a:p>
        </p:txBody>
      </p:sp>
      <p:sp>
        <p:nvSpPr>
          <p:cNvPr id="3" name="Oval 2">
            <a:extLst>
              <a:ext uri="{FF2B5EF4-FFF2-40B4-BE49-F238E27FC236}">
                <a16:creationId xmlns:a16="http://schemas.microsoft.com/office/drawing/2014/main" id="{C291F39D-6B97-EA09-8E35-FAB555A06700}"/>
              </a:ext>
            </a:extLst>
          </p:cNvPr>
          <p:cNvSpPr/>
          <p:nvPr/>
        </p:nvSpPr>
        <p:spPr>
          <a:xfrm>
            <a:off x="5913764" y="2309692"/>
            <a:ext cx="1782616" cy="1348805"/>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200" b="1"/>
          </a:p>
          <a:p>
            <a:pPr algn="ctr"/>
            <a:r>
              <a:rPr lang="en-GB" sz="1200" b="1"/>
              <a:t>Aspirations of the school</a:t>
            </a:r>
          </a:p>
        </p:txBody>
      </p:sp>
      <p:sp>
        <p:nvSpPr>
          <p:cNvPr id="5" name="TextBox 4">
            <a:extLst>
              <a:ext uri="{FF2B5EF4-FFF2-40B4-BE49-F238E27FC236}">
                <a16:creationId xmlns:a16="http://schemas.microsoft.com/office/drawing/2014/main" id="{A3FC8D04-D00C-CF69-2DF7-CA482E6C0CF1}"/>
              </a:ext>
            </a:extLst>
          </p:cNvPr>
          <p:cNvSpPr txBox="1"/>
          <p:nvPr/>
        </p:nvSpPr>
        <p:spPr>
          <a:xfrm>
            <a:off x="5728220" y="4218734"/>
            <a:ext cx="1930400" cy="1533753"/>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100">
                <a:cs typeface="Calibri Light" panose="020F0302020204030204" pitchFamily="34" charset="0"/>
              </a:rPr>
              <a:t>Driving to industry /apprenticeships vs HE.</a:t>
            </a:r>
          </a:p>
          <a:p>
            <a:pPr marL="285750" indent="-285750">
              <a:spcAft>
                <a:spcPts val="1000"/>
              </a:spcAft>
              <a:buFont typeface="Arial" panose="020B0604020202020204" pitchFamily="34" charset="0"/>
              <a:buChar char="•"/>
            </a:pPr>
            <a:r>
              <a:rPr lang="en-GB" sz="1100">
                <a:cs typeface="Calibri Light" panose="020F0302020204030204" pitchFamily="34" charset="0"/>
              </a:rPr>
              <a:t>Insufficient information and guidance on the full range of options available to students</a:t>
            </a:r>
          </a:p>
          <a:p>
            <a:pPr marL="285750" indent="-285750">
              <a:buFont typeface="Arial" panose="020B0604020202020204" pitchFamily="34" charset="0"/>
              <a:buChar char="•"/>
            </a:pPr>
            <a:endParaRPr lang="en-GB" sz="1100"/>
          </a:p>
        </p:txBody>
      </p:sp>
      <p:cxnSp>
        <p:nvCxnSpPr>
          <p:cNvPr id="6" name="Straight Arrow Connector 5">
            <a:extLst>
              <a:ext uri="{FF2B5EF4-FFF2-40B4-BE49-F238E27FC236}">
                <a16:creationId xmlns:a16="http://schemas.microsoft.com/office/drawing/2014/main" id="{FDBC45E8-A652-4CB1-D9C4-88AA8CE1F407}"/>
              </a:ext>
            </a:extLst>
          </p:cNvPr>
          <p:cNvCxnSpPr>
            <a:cxnSpLocks/>
          </p:cNvCxnSpPr>
          <p:nvPr/>
        </p:nvCxnSpPr>
        <p:spPr>
          <a:xfrm>
            <a:off x="6745634" y="3801042"/>
            <a:ext cx="0" cy="323165"/>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9" name="Footer Placeholder 1">
            <a:extLst>
              <a:ext uri="{FF2B5EF4-FFF2-40B4-BE49-F238E27FC236}">
                <a16:creationId xmlns:a16="http://schemas.microsoft.com/office/drawing/2014/main" id="{CD1C8A89-252A-DAA9-0E34-819537555208}"/>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30" name="Picture 29">
            <a:extLst>
              <a:ext uri="{FF2B5EF4-FFF2-40B4-BE49-F238E27FC236}">
                <a16:creationId xmlns:a16="http://schemas.microsoft.com/office/drawing/2014/main" id="{41F32F33-DEBC-9E0F-EA57-82A046CD2B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6640379" y="2475155"/>
            <a:ext cx="332542" cy="332542"/>
          </a:xfrm>
          <a:prstGeom prst="rect">
            <a:avLst/>
          </a:prstGeom>
        </p:spPr>
      </p:pic>
      <p:pic>
        <p:nvPicPr>
          <p:cNvPr id="31" name="Picture 30">
            <a:extLst>
              <a:ext uri="{FF2B5EF4-FFF2-40B4-BE49-F238E27FC236}">
                <a16:creationId xmlns:a16="http://schemas.microsoft.com/office/drawing/2014/main" id="{778009B4-AA5C-E61E-DD81-56EBAAD4D1E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0705471" y="2382627"/>
            <a:ext cx="326241" cy="326241"/>
          </a:xfrm>
          <a:prstGeom prst="rect">
            <a:avLst/>
          </a:prstGeom>
        </p:spPr>
      </p:pic>
      <p:pic>
        <p:nvPicPr>
          <p:cNvPr id="32" name="Picture 31">
            <a:extLst>
              <a:ext uri="{FF2B5EF4-FFF2-40B4-BE49-F238E27FC236}">
                <a16:creationId xmlns:a16="http://schemas.microsoft.com/office/drawing/2014/main" id="{8DCCE0F4-6C7C-A250-66BE-8ECF3246DCC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8659186" y="2371370"/>
            <a:ext cx="383702" cy="383702"/>
          </a:xfrm>
          <a:prstGeom prst="rect">
            <a:avLst/>
          </a:prstGeom>
        </p:spPr>
      </p:pic>
      <p:pic>
        <p:nvPicPr>
          <p:cNvPr id="33" name="Picture 32">
            <a:extLst>
              <a:ext uri="{FF2B5EF4-FFF2-40B4-BE49-F238E27FC236}">
                <a16:creationId xmlns:a16="http://schemas.microsoft.com/office/drawing/2014/main" id="{BA1CAAB4-8C8B-1D3C-F64A-47F5B6E9B525}"/>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4695037" y="2378526"/>
            <a:ext cx="358122" cy="358122"/>
          </a:xfrm>
          <a:prstGeom prst="rect">
            <a:avLst/>
          </a:prstGeom>
        </p:spPr>
      </p:pic>
      <p:pic>
        <p:nvPicPr>
          <p:cNvPr id="34" name="Picture 33">
            <a:extLst>
              <a:ext uri="{FF2B5EF4-FFF2-40B4-BE49-F238E27FC236}">
                <a16:creationId xmlns:a16="http://schemas.microsoft.com/office/drawing/2014/main" id="{9E773359-34E5-239A-ED91-FE82EB05F752}"/>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2651123" y="2464072"/>
            <a:ext cx="332542" cy="332542"/>
          </a:xfrm>
          <a:prstGeom prst="rect">
            <a:avLst/>
          </a:prstGeom>
        </p:spPr>
      </p:pic>
      <p:pic>
        <p:nvPicPr>
          <p:cNvPr id="35" name="Picture 34">
            <a:extLst>
              <a:ext uri="{FF2B5EF4-FFF2-40B4-BE49-F238E27FC236}">
                <a16:creationId xmlns:a16="http://schemas.microsoft.com/office/drawing/2014/main" id="{69E70F8F-2393-681D-2377-27D41D252325}"/>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100000"/>
                    </a14:imgEffect>
                  </a14:imgLayer>
                </a14:imgProps>
              </a:ext>
            </a:extLst>
          </a:blip>
          <a:stretch>
            <a:fillRect/>
          </a:stretch>
        </p:blipFill>
        <p:spPr>
          <a:xfrm>
            <a:off x="842927" y="2475155"/>
            <a:ext cx="358122" cy="358122"/>
          </a:xfrm>
          <a:prstGeom prst="rect">
            <a:avLst/>
          </a:prstGeom>
        </p:spPr>
      </p:pic>
    </p:spTree>
    <p:extLst>
      <p:ext uri="{BB962C8B-B14F-4D97-AF65-F5344CB8AC3E}">
        <p14:creationId xmlns:p14="http://schemas.microsoft.com/office/powerpoint/2010/main" val="6406529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Key issues and challenges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9000"/>
            <a:extLst>
              <a:ext uri="{28A0092B-C50C-407E-A947-70E740481C1C}">
                <a14:useLocalDpi xmlns:a14="http://schemas.microsoft.com/office/drawing/2010/main"/>
              </a:ext>
            </a:extLst>
          </a:blip>
          <a:srcRect/>
          <a:stretch/>
        </p:blipFill>
        <p:spPr>
          <a:xfrm>
            <a:off x="8125906" y="1514764"/>
            <a:ext cx="4062919" cy="5110403"/>
          </a:xfrm>
        </p:spPr>
      </p:pic>
      <p:sp>
        <p:nvSpPr>
          <p:cNvPr id="5" name="TextBox 4">
            <a:extLst>
              <a:ext uri="{FF2B5EF4-FFF2-40B4-BE49-F238E27FC236}">
                <a16:creationId xmlns:a16="http://schemas.microsoft.com/office/drawing/2014/main" id="{181935CD-E72A-DB9B-CF04-DA7D2C1155E7}"/>
              </a:ext>
            </a:extLst>
          </p:cNvPr>
          <p:cNvSpPr txBox="1"/>
          <p:nvPr/>
        </p:nvSpPr>
        <p:spPr>
          <a:xfrm>
            <a:off x="5054515" y="2803481"/>
            <a:ext cx="2430367" cy="1615827"/>
          </a:xfrm>
          <a:prstGeom prst="rect">
            <a:avLst/>
          </a:prstGeom>
          <a:noFill/>
        </p:spPr>
        <p:txBody>
          <a:bodyPr wrap="square">
            <a:spAutoFit/>
          </a:bodyPr>
          <a:lstStyle/>
          <a:p>
            <a:pPr algn="just"/>
            <a:r>
              <a:rPr lang="en-GB" sz="1100" i="1" dirty="0"/>
              <a:t>As soon as we've hit year 11 there's interaction, there's contact all the time, the messages are coming through…. I feel like he has been coasting along until now and now he's in year 11, boom, the pressure is there</a:t>
            </a:r>
          </a:p>
          <a:p>
            <a:endParaRPr lang="en-GB" sz="1100" i="1" dirty="0"/>
          </a:p>
          <a:p>
            <a:pPr algn="r"/>
            <a:r>
              <a:rPr lang="en-GB" sz="1100" i="1" dirty="0"/>
              <a:t>(Mum, Parent of Yr 11 Male, West Cumbria)</a:t>
            </a:r>
          </a:p>
        </p:txBody>
      </p:sp>
      <p:sp>
        <p:nvSpPr>
          <p:cNvPr id="9" name="TextBox 8">
            <a:extLst>
              <a:ext uri="{FF2B5EF4-FFF2-40B4-BE49-F238E27FC236}">
                <a16:creationId xmlns:a16="http://schemas.microsoft.com/office/drawing/2014/main" id="{1B7C1134-19C2-179E-1A56-01FC3BD9E55E}"/>
              </a:ext>
            </a:extLst>
          </p:cNvPr>
          <p:cNvSpPr txBox="1"/>
          <p:nvPr/>
        </p:nvSpPr>
        <p:spPr>
          <a:xfrm>
            <a:off x="720436" y="2797096"/>
            <a:ext cx="2637112" cy="2970044"/>
          </a:xfrm>
          <a:prstGeom prst="rect">
            <a:avLst/>
          </a:prstGeom>
          <a:noFill/>
        </p:spPr>
        <p:txBody>
          <a:bodyPr wrap="square">
            <a:spAutoFit/>
          </a:bodyPr>
          <a:lstStyle/>
          <a:p>
            <a:pPr algn="just"/>
            <a:r>
              <a:rPr lang="en-GB" sz="1100" b="0" i="1" dirty="0">
                <a:effectLst/>
              </a:rPr>
              <a:t>Me and my partner are both keyworkers so we were, you know, non stop out the house during covid</a:t>
            </a:r>
            <a:r>
              <a:rPr lang="en-GB" sz="1100" i="1" dirty="0"/>
              <a:t> - </a:t>
            </a:r>
            <a:r>
              <a:rPr lang="en-GB" sz="1100" b="0" i="1" dirty="0">
                <a:effectLst/>
              </a:rPr>
              <a:t>we weren’t there at the time to say log in at this time, do this, do this, do this, you know, and unfortunately I feel like that's affected him and he's forgot things that happened in Year 9, Year 10, particularly with maths. </a:t>
            </a:r>
          </a:p>
          <a:p>
            <a:endParaRPr lang="en-GB" sz="1100" i="1" dirty="0"/>
          </a:p>
          <a:p>
            <a:r>
              <a:rPr lang="en-GB" sz="1100" b="0" i="1" dirty="0">
                <a:effectLst/>
              </a:rPr>
              <a:t>So now we’re having to pay for a private maths tutor to come in and go back to the steps in Year 9 and Year 10, those little, you know, critical things that he needs to know to catch up on.</a:t>
            </a:r>
          </a:p>
          <a:p>
            <a:endParaRPr lang="en-GB" sz="1100" i="1" dirty="0"/>
          </a:p>
          <a:p>
            <a:pPr algn="r"/>
            <a:r>
              <a:rPr lang="en-GB" sz="1100" i="1" dirty="0"/>
              <a:t>(Mum, Parent of Yr 11 Male, West Cumbria)</a:t>
            </a:r>
          </a:p>
        </p:txBody>
      </p:sp>
      <p:sp>
        <p:nvSpPr>
          <p:cNvPr id="11" name="TextBox 10">
            <a:extLst>
              <a:ext uri="{FF2B5EF4-FFF2-40B4-BE49-F238E27FC236}">
                <a16:creationId xmlns:a16="http://schemas.microsoft.com/office/drawing/2014/main" id="{ADC94092-8D4A-92E2-2D6A-9A817C6C4BDF}"/>
              </a:ext>
            </a:extLst>
          </p:cNvPr>
          <p:cNvSpPr txBox="1"/>
          <p:nvPr/>
        </p:nvSpPr>
        <p:spPr>
          <a:xfrm>
            <a:off x="5096722" y="5172669"/>
            <a:ext cx="2528234" cy="938719"/>
          </a:xfrm>
          <a:prstGeom prst="rect">
            <a:avLst/>
          </a:prstGeom>
          <a:noFill/>
        </p:spPr>
        <p:txBody>
          <a:bodyPr wrap="square">
            <a:spAutoFit/>
          </a:bodyPr>
          <a:lstStyle/>
          <a:p>
            <a:pPr algn="just"/>
            <a:r>
              <a:rPr lang="en-GB" sz="1100" i="1" dirty="0"/>
              <a:t>The school is primed to get the children to go into BAE, that's pretty much what it seems to be around here.</a:t>
            </a:r>
          </a:p>
          <a:p>
            <a:endParaRPr lang="en-GB" sz="1100" i="1" dirty="0"/>
          </a:p>
          <a:p>
            <a:r>
              <a:rPr lang="en-GB" sz="1100" i="1" dirty="0"/>
              <a:t>(Mum, Parent of Yr 11 Male, Furness)</a:t>
            </a:r>
          </a:p>
        </p:txBody>
      </p:sp>
      <p:sp>
        <p:nvSpPr>
          <p:cNvPr id="3" name="Rectangle 2">
            <a:extLst>
              <a:ext uri="{FF2B5EF4-FFF2-40B4-BE49-F238E27FC236}">
                <a16:creationId xmlns:a16="http://schemas.microsoft.com/office/drawing/2014/main" id="{69FF8811-6305-65CA-F68A-FBA6359C885A}"/>
              </a:ext>
            </a:extLst>
          </p:cNvPr>
          <p:cNvSpPr/>
          <p:nvPr/>
        </p:nvSpPr>
        <p:spPr>
          <a:xfrm>
            <a:off x="4791943" y="4723142"/>
            <a:ext cx="3066473" cy="311426"/>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Aspirations of the school</a:t>
            </a:r>
          </a:p>
        </p:txBody>
      </p:sp>
      <p:sp>
        <p:nvSpPr>
          <p:cNvPr id="6" name="Rectangle 5">
            <a:extLst>
              <a:ext uri="{FF2B5EF4-FFF2-40B4-BE49-F238E27FC236}">
                <a16:creationId xmlns:a16="http://schemas.microsoft.com/office/drawing/2014/main" id="{39B6CEF3-1A29-8F8E-2039-570102F782AB}"/>
              </a:ext>
            </a:extLst>
          </p:cNvPr>
          <p:cNvSpPr/>
          <p:nvPr/>
        </p:nvSpPr>
        <p:spPr>
          <a:xfrm>
            <a:off x="4729019" y="2329393"/>
            <a:ext cx="3066472" cy="316758"/>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Shift in pace at year 11</a:t>
            </a:r>
          </a:p>
        </p:txBody>
      </p:sp>
      <p:sp>
        <p:nvSpPr>
          <p:cNvPr id="7" name="Rectangle 6">
            <a:extLst>
              <a:ext uri="{FF2B5EF4-FFF2-40B4-BE49-F238E27FC236}">
                <a16:creationId xmlns:a16="http://schemas.microsoft.com/office/drawing/2014/main" id="{225C5529-FD23-126B-95D2-926D0D8DEDFB}"/>
              </a:ext>
            </a:extLst>
          </p:cNvPr>
          <p:cNvSpPr/>
          <p:nvPr/>
        </p:nvSpPr>
        <p:spPr>
          <a:xfrm>
            <a:off x="445874" y="2374059"/>
            <a:ext cx="3223491" cy="316758"/>
          </a:xfrm>
          <a:prstGeom prst="rect">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Covid gaps</a:t>
            </a:r>
          </a:p>
        </p:txBody>
      </p:sp>
      <p:sp>
        <p:nvSpPr>
          <p:cNvPr id="8" name="Rectangle 7">
            <a:extLst>
              <a:ext uri="{FF2B5EF4-FFF2-40B4-BE49-F238E27FC236}">
                <a16:creationId xmlns:a16="http://schemas.microsoft.com/office/drawing/2014/main" id="{00C85A3B-25DF-BF42-372C-B1D86B013AC3}"/>
              </a:ext>
            </a:extLst>
          </p:cNvPr>
          <p:cNvSpPr/>
          <p:nvPr/>
        </p:nvSpPr>
        <p:spPr>
          <a:xfrm>
            <a:off x="275395" y="2630326"/>
            <a:ext cx="519694" cy="1015663"/>
          </a:xfrm>
          <a:prstGeom prst="rect">
            <a:avLst/>
          </a:prstGeom>
        </p:spPr>
        <p:txBody>
          <a:bodyPr wrap="none">
            <a:spAutoFit/>
          </a:bodyPr>
          <a:lstStyle/>
          <a:p>
            <a:r>
              <a:rPr lang="en-GB" sz="6000" b="1">
                <a:solidFill>
                  <a:srgbClr val="4F8B74"/>
                </a:solidFill>
              </a:rPr>
              <a:t>“</a:t>
            </a:r>
          </a:p>
        </p:txBody>
      </p:sp>
      <p:sp>
        <p:nvSpPr>
          <p:cNvPr id="14" name="TextBox 13">
            <a:extLst>
              <a:ext uri="{FF2B5EF4-FFF2-40B4-BE49-F238E27FC236}">
                <a16:creationId xmlns:a16="http://schemas.microsoft.com/office/drawing/2014/main" id="{AFE20C3D-9FBF-406D-6375-9F14EB1BC55F}"/>
              </a:ext>
            </a:extLst>
          </p:cNvPr>
          <p:cNvSpPr txBox="1"/>
          <p:nvPr/>
        </p:nvSpPr>
        <p:spPr>
          <a:xfrm>
            <a:off x="3271565" y="4664837"/>
            <a:ext cx="543927" cy="1015663"/>
          </a:xfrm>
          <a:prstGeom prst="rect">
            <a:avLst/>
          </a:prstGeom>
        </p:spPr>
        <p:txBody>
          <a:bodyPr wrap="square">
            <a:spAutoFit/>
          </a:bodyPr>
          <a:lstStyle>
            <a:defPPr>
              <a:defRPr lang="en-US"/>
            </a:defPPr>
            <a:lvl1pPr>
              <a:defRPr sz="6000" b="1">
                <a:solidFill>
                  <a:srgbClr val="17ADBB"/>
                </a:solidFill>
              </a:defRPr>
            </a:lvl1pPr>
          </a:lstStyle>
          <a:p>
            <a:r>
              <a:rPr lang="en-GB">
                <a:solidFill>
                  <a:srgbClr val="4F8B74"/>
                </a:solidFill>
              </a:rPr>
              <a:t>”</a:t>
            </a:r>
          </a:p>
        </p:txBody>
      </p:sp>
      <p:sp>
        <p:nvSpPr>
          <p:cNvPr id="15" name="Rectangle 14">
            <a:extLst>
              <a:ext uri="{FF2B5EF4-FFF2-40B4-BE49-F238E27FC236}">
                <a16:creationId xmlns:a16="http://schemas.microsoft.com/office/drawing/2014/main" id="{B75071B2-A532-61D7-CB51-24F62C29D25B}"/>
              </a:ext>
            </a:extLst>
          </p:cNvPr>
          <p:cNvSpPr/>
          <p:nvPr/>
        </p:nvSpPr>
        <p:spPr>
          <a:xfrm>
            <a:off x="4577028" y="2632365"/>
            <a:ext cx="519694" cy="1015663"/>
          </a:xfrm>
          <a:prstGeom prst="rect">
            <a:avLst/>
          </a:prstGeom>
        </p:spPr>
        <p:txBody>
          <a:bodyPr wrap="none">
            <a:spAutoFit/>
          </a:bodyPr>
          <a:lstStyle/>
          <a:p>
            <a:r>
              <a:rPr lang="en-GB" sz="6000" b="1">
                <a:solidFill>
                  <a:srgbClr val="4F8B74"/>
                </a:solidFill>
              </a:rPr>
              <a:t>“</a:t>
            </a:r>
          </a:p>
        </p:txBody>
      </p:sp>
      <p:sp>
        <p:nvSpPr>
          <p:cNvPr id="16" name="TextBox 15">
            <a:extLst>
              <a:ext uri="{FF2B5EF4-FFF2-40B4-BE49-F238E27FC236}">
                <a16:creationId xmlns:a16="http://schemas.microsoft.com/office/drawing/2014/main" id="{BFDDA9A9-D0C7-BD42-417D-FF5B62DB3CF6}"/>
              </a:ext>
            </a:extLst>
          </p:cNvPr>
          <p:cNvSpPr txBox="1"/>
          <p:nvPr/>
        </p:nvSpPr>
        <p:spPr>
          <a:xfrm>
            <a:off x="7416771" y="3463547"/>
            <a:ext cx="543927" cy="1015663"/>
          </a:xfrm>
          <a:prstGeom prst="rect">
            <a:avLst/>
          </a:prstGeom>
        </p:spPr>
        <p:txBody>
          <a:bodyPr wrap="square">
            <a:spAutoFit/>
          </a:bodyPr>
          <a:lstStyle>
            <a:defPPr>
              <a:defRPr lang="en-US"/>
            </a:defPPr>
            <a:lvl1pPr>
              <a:defRPr sz="6000" b="1">
                <a:solidFill>
                  <a:srgbClr val="17ADBB"/>
                </a:solidFill>
              </a:defRPr>
            </a:lvl1pPr>
          </a:lstStyle>
          <a:p>
            <a:r>
              <a:rPr lang="en-GB">
                <a:solidFill>
                  <a:srgbClr val="4F8B74"/>
                </a:solidFill>
              </a:rPr>
              <a:t>”</a:t>
            </a:r>
          </a:p>
        </p:txBody>
      </p:sp>
      <p:sp>
        <p:nvSpPr>
          <p:cNvPr id="17" name="Rectangle 16">
            <a:extLst>
              <a:ext uri="{FF2B5EF4-FFF2-40B4-BE49-F238E27FC236}">
                <a16:creationId xmlns:a16="http://schemas.microsoft.com/office/drawing/2014/main" id="{529C0A3E-5BFB-E1DA-E26A-6190C0A827B2}"/>
              </a:ext>
            </a:extLst>
          </p:cNvPr>
          <p:cNvSpPr/>
          <p:nvPr/>
        </p:nvSpPr>
        <p:spPr>
          <a:xfrm>
            <a:off x="4642558" y="5014600"/>
            <a:ext cx="519694" cy="1015663"/>
          </a:xfrm>
          <a:prstGeom prst="rect">
            <a:avLst/>
          </a:prstGeom>
        </p:spPr>
        <p:txBody>
          <a:bodyPr wrap="none">
            <a:spAutoFit/>
          </a:bodyPr>
          <a:lstStyle/>
          <a:p>
            <a:r>
              <a:rPr lang="en-GB" sz="6000" b="1">
                <a:solidFill>
                  <a:srgbClr val="4F8B74"/>
                </a:solidFill>
              </a:rPr>
              <a:t>“</a:t>
            </a:r>
          </a:p>
        </p:txBody>
      </p:sp>
      <p:sp>
        <p:nvSpPr>
          <p:cNvPr id="18" name="TextBox 17">
            <a:extLst>
              <a:ext uri="{FF2B5EF4-FFF2-40B4-BE49-F238E27FC236}">
                <a16:creationId xmlns:a16="http://schemas.microsoft.com/office/drawing/2014/main" id="{5DB6EA46-DBEB-7665-FAA6-190A683C9F81}"/>
              </a:ext>
            </a:extLst>
          </p:cNvPr>
          <p:cNvSpPr txBox="1"/>
          <p:nvPr/>
        </p:nvSpPr>
        <p:spPr>
          <a:xfrm>
            <a:off x="7399916" y="5552649"/>
            <a:ext cx="543927" cy="1015663"/>
          </a:xfrm>
          <a:prstGeom prst="rect">
            <a:avLst/>
          </a:prstGeom>
        </p:spPr>
        <p:txBody>
          <a:bodyPr wrap="square">
            <a:spAutoFit/>
          </a:bodyPr>
          <a:lstStyle>
            <a:defPPr>
              <a:defRPr lang="en-US"/>
            </a:defPPr>
            <a:lvl1pPr>
              <a:defRPr sz="6000" b="1">
                <a:solidFill>
                  <a:srgbClr val="17ADBB"/>
                </a:solidFill>
              </a:defRPr>
            </a:lvl1pPr>
          </a:lstStyle>
          <a:p>
            <a:r>
              <a:rPr lang="en-GB">
                <a:solidFill>
                  <a:srgbClr val="4F8B74"/>
                </a:solidFill>
              </a:rPr>
              <a:t>”</a:t>
            </a:r>
          </a:p>
        </p:txBody>
      </p:sp>
      <p:sp>
        <p:nvSpPr>
          <p:cNvPr id="19" name="Footer Placeholder 1">
            <a:extLst>
              <a:ext uri="{FF2B5EF4-FFF2-40B4-BE49-F238E27FC236}">
                <a16:creationId xmlns:a16="http://schemas.microsoft.com/office/drawing/2014/main" id="{B8E2819D-1D18-4F47-BF6D-60BEC39C93C4}"/>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0175295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755081" cy="646331"/>
          </a:xfrm>
          <a:prstGeom prst="rect">
            <a:avLst/>
          </a:prstGeom>
          <a:noFill/>
        </p:spPr>
        <p:txBody>
          <a:bodyPr wrap="square" rtlCol="0">
            <a:spAutoFit/>
          </a:bodyPr>
          <a:lstStyle/>
          <a:p>
            <a:r>
              <a:rPr lang="en-US" sz="1200">
                <a:solidFill>
                  <a:srgbClr val="77C4E5"/>
                </a:solidFill>
                <a:latin typeface="Arial Rounded MT Bold"/>
                <a:cs typeface="Arial Rounded MT Bold"/>
              </a:rPr>
              <a:t>Parents feel that the responsibility for educational success lies with parents / schools /children. </a:t>
            </a:r>
          </a:p>
          <a:p>
            <a:endParaRPr lang="en-US" sz="1200">
              <a:solidFill>
                <a:srgbClr val="77C4E5"/>
              </a:solidFill>
              <a:latin typeface="Arial Rounded MT Bold"/>
              <a:cs typeface="Arial Rounded MT Bold"/>
            </a:endParaRPr>
          </a:p>
          <a:p>
            <a:r>
              <a:rPr lang="en-US" sz="1200">
                <a:solidFill>
                  <a:srgbClr val="77C4E5"/>
                </a:solidFill>
                <a:latin typeface="Arial Rounded MT Bold"/>
                <a:cs typeface="Arial Rounded MT Bold"/>
              </a:rPr>
              <a:t>Many of them express a willingness to support their child/children but feel unequipped to do so.</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Parents recognise a responsibility towards their child’s educational success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57000"/>
            <a:extLst>
              <a:ext uri="{28A0092B-C50C-407E-A947-70E740481C1C}">
                <a14:useLocalDpi xmlns:a14="http://schemas.microsoft.com/office/drawing/2010/main"/>
              </a:ext>
            </a:extLst>
          </a:blip>
          <a:srcRect/>
          <a:stretch/>
        </p:blipFill>
        <p:spPr>
          <a:xfrm>
            <a:off x="7991331" y="1525160"/>
            <a:ext cx="4197494" cy="5101206"/>
          </a:xfrm>
        </p:spPr>
      </p:pic>
      <p:sp>
        <p:nvSpPr>
          <p:cNvPr id="6" name="TextBox 5">
            <a:extLst>
              <a:ext uri="{FF2B5EF4-FFF2-40B4-BE49-F238E27FC236}">
                <a16:creationId xmlns:a16="http://schemas.microsoft.com/office/drawing/2014/main" id="{926C4C86-8E37-F8C7-A3D6-531A2D62BBFA}"/>
              </a:ext>
            </a:extLst>
          </p:cNvPr>
          <p:cNvSpPr txBox="1"/>
          <p:nvPr/>
        </p:nvSpPr>
        <p:spPr>
          <a:xfrm>
            <a:off x="271320" y="2600646"/>
            <a:ext cx="4476172" cy="2713563"/>
          </a:xfrm>
          <a:prstGeom prst="rect">
            <a:avLst/>
          </a:prstGeom>
          <a:noFill/>
        </p:spPr>
        <p:txBody>
          <a:bodyPr wrap="square" rtlCol="0">
            <a:spAutoFit/>
          </a:bodyPr>
          <a:lstStyle/>
          <a:p>
            <a:pPr>
              <a:spcAft>
                <a:spcPts val="1000"/>
              </a:spcAft>
            </a:pPr>
            <a:r>
              <a:rPr lang="en-GB" sz="1200">
                <a:latin typeface="+mj-lt"/>
                <a:cs typeface="Calibri Light" panose="020F0302020204030204" pitchFamily="34" charset="0"/>
              </a:rPr>
              <a:t>Examples of parental support included:</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Parents paying for private tuition when gaps are identified (e.g. Maths/Science) or no where there is no provision (e.g. Music)</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Reminding / encouraging to do homework</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Discussing predicted grades at home</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Talking about future options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Supporting child’s choices (although often not guiding them)</a:t>
            </a:r>
          </a:p>
          <a:p>
            <a:pPr>
              <a:spcAft>
                <a:spcPts val="1000"/>
              </a:spcAft>
            </a:pPr>
            <a:endParaRPr lang="en-GB" sz="1400">
              <a:solidFill>
                <a:schemeClr val="bg1">
                  <a:lumMod val="50000"/>
                </a:schemeClr>
              </a:solidFill>
              <a:latin typeface="+mj-lt"/>
              <a:cs typeface="Calibri Light" panose="020F0302020204030204" pitchFamily="34" charset="0"/>
            </a:endParaRPr>
          </a:p>
          <a:p>
            <a:pPr>
              <a:spcAft>
                <a:spcPts val="1000"/>
              </a:spcAft>
            </a:pPr>
            <a:endParaRPr lang="en-GB" sz="1400">
              <a:solidFill>
                <a:schemeClr val="bg1">
                  <a:lumMod val="50000"/>
                </a:schemeClr>
              </a:solidFill>
              <a:latin typeface="+mj-lt"/>
              <a:cs typeface="Calibri Light" panose="020F0302020204030204" pitchFamily="34" charset="0"/>
            </a:endParaRPr>
          </a:p>
        </p:txBody>
      </p:sp>
      <p:sp>
        <p:nvSpPr>
          <p:cNvPr id="8" name="TextBox 7">
            <a:extLst>
              <a:ext uri="{FF2B5EF4-FFF2-40B4-BE49-F238E27FC236}">
                <a16:creationId xmlns:a16="http://schemas.microsoft.com/office/drawing/2014/main" id="{D7FF1E03-A09A-3B54-E1B0-5B68792DA35E}"/>
              </a:ext>
            </a:extLst>
          </p:cNvPr>
          <p:cNvSpPr txBox="1"/>
          <p:nvPr/>
        </p:nvSpPr>
        <p:spPr>
          <a:xfrm>
            <a:off x="5076393" y="3674820"/>
            <a:ext cx="2586036" cy="938719"/>
          </a:xfrm>
          <a:prstGeom prst="rect">
            <a:avLst/>
          </a:prstGeom>
          <a:noFill/>
        </p:spPr>
        <p:txBody>
          <a:bodyPr wrap="square">
            <a:spAutoFit/>
          </a:bodyPr>
          <a:lstStyle/>
          <a:p>
            <a:pPr>
              <a:spcAft>
                <a:spcPts val="1000"/>
              </a:spcAft>
            </a:pPr>
            <a:r>
              <a:rPr lang="en-GB" sz="1100">
                <a:solidFill>
                  <a:schemeClr val="bg1">
                    <a:lumMod val="50000"/>
                  </a:schemeClr>
                </a:solidFill>
                <a:latin typeface="+mj-lt"/>
                <a:cs typeface="Calibri Light" panose="020F0302020204030204" pitchFamily="34" charset="0"/>
              </a:rPr>
              <a:t>When discussing future options, parents often expressed they were being led by their personal experiences/knowledge levels, rather than having a well-informed perspective.</a:t>
            </a:r>
          </a:p>
        </p:txBody>
      </p:sp>
      <p:sp>
        <p:nvSpPr>
          <p:cNvPr id="9" name="Right Brace 8">
            <a:extLst>
              <a:ext uri="{FF2B5EF4-FFF2-40B4-BE49-F238E27FC236}">
                <a16:creationId xmlns:a16="http://schemas.microsoft.com/office/drawing/2014/main" id="{CC744BE8-9554-C9D0-8356-202F1EDA257D}"/>
              </a:ext>
            </a:extLst>
          </p:cNvPr>
          <p:cNvSpPr/>
          <p:nvPr/>
        </p:nvSpPr>
        <p:spPr>
          <a:xfrm>
            <a:off x="4645891" y="3674820"/>
            <a:ext cx="333376" cy="101566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TextBox 10">
            <a:extLst>
              <a:ext uri="{FF2B5EF4-FFF2-40B4-BE49-F238E27FC236}">
                <a16:creationId xmlns:a16="http://schemas.microsoft.com/office/drawing/2014/main" id="{54E4C48A-D85B-DF2C-171D-C917861DF92D}"/>
              </a:ext>
            </a:extLst>
          </p:cNvPr>
          <p:cNvSpPr txBox="1"/>
          <p:nvPr/>
        </p:nvSpPr>
        <p:spPr>
          <a:xfrm>
            <a:off x="731404" y="5471515"/>
            <a:ext cx="6834909" cy="1015663"/>
          </a:xfrm>
          <a:prstGeom prst="rect">
            <a:avLst/>
          </a:prstGeom>
          <a:noFill/>
        </p:spPr>
        <p:txBody>
          <a:bodyPr wrap="square" rtlCol="0">
            <a:spAutoFit/>
          </a:bodyPr>
          <a:lstStyle/>
          <a:p>
            <a:pPr algn="ctr"/>
            <a:r>
              <a:rPr lang="en-GB" sz="1200" b="1" i="1">
                <a:solidFill>
                  <a:schemeClr val="tx2"/>
                </a:solidFill>
              </a:rPr>
              <a:t>In order to fulfil potential, it is clear that students ideally require additional support outside of the school classroom. </a:t>
            </a:r>
          </a:p>
          <a:p>
            <a:pPr algn="ctr"/>
            <a:endParaRPr lang="en-GB" sz="1200" b="1" i="1">
              <a:solidFill>
                <a:schemeClr val="tx2"/>
              </a:solidFill>
            </a:endParaRPr>
          </a:p>
          <a:p>
            <a:pPr algn="ctr"/>
            <a:r>
              <a:rPr lang="en-GB" sz="1200" b="1" i="1">
                <a:solidFill>
                  <a:schemeClr val="tx2"/>
                </a:solidFill>
              </a:rPr>
              <a:t>Parents are often happy to discuss future options with their children, but they need increased knowledge in order to support these conversations.</a:t>
            </a:r>
          </a:p>
        </p:txBody>
      </p:sp>
      <p:sp>
        <p:nvSpPr>
          <p:cNvPr id="3" name="Footer Placeholder 1">
            <a:extLst>
              <a:ext uri="{FF2B5EF4-FFF2-40B4-BE49-F238E27FC236}">
                <a16:creationId xmlns:a16="http://schemas.microsoft.com/office/drawing/2014/main" id="{6144BCDB-C5E3-5777-2D15-95DA1FAF9BB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4913255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4561177" y="2410038"/>
            <a:ext cx="3535074" cy="3236784"/>
          </a:xfrm>
          <a:prstGeom prst="rect">
            <a:avLst/>
          </a:prstGeom>
          <a:noFill/>
        </p:spPr>
        <p:txBody>
          <a:bodyPr wrap="square" rtlCol="0">
            <a:spAutoFit/>
          </a:bodyPr>
          <a:lstStyle/>
          <a:p>
            <a:pPr>
              <a:spcAft>
                <a:spcPts val="1000"/>
              </a:spcAft>
            </a:pPr>
            <a:r>
              <a:rPr lang="en-GB" sz="1200" b="1" dirty="0">
                <a:solidFill>
                  <a:schemeClr val="accent6"/>
                </a:solidFill>
                <a:latin typeface="+mj-lt"/>
                <a:cs typeface="Calibri Light" panose="020F0302020204030204" pitchFamily="34" charset="0"/>
              </a:rPr>
              <a:t>Negatively:</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Some negative experiences (although generally linked to certain teachers/ subjects) e.g. </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No chemistry teacher available</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Poor quality science teacher</a:t>
            </a:r>
          </a:p>
          <a:p>
            <a:pPr marL="628650" lvl="1" indent="-171450">
              <a:spcAft>
                <a:spcPts val="1000"/>
              </a:spcAft>
              <a:buFont typeface="Arial" panose="020B0604020202020204" pitchFamily="34" charset="0"/>
              <a:buChar char="•"/>
            </a:pPr>
            <a:r>
              <a:rPr lang="en-GB" sz="1200" dirty="0">
                <a:latin typeface="+mj-lt"/>
                <a:cs typeface="Calibri Light" panose="020F0302020204030204" pitchFamily="34" charset="0"/>
              </a:rPr>
              <a:t>A teacher not checking accuracy of work, so student unaware if revising correctly – parent had to ‘step in’ and ‘teach’</a:t>
            </a:r>
          </a:p>
          <a:p>
            <a:pPr marL="171450" indent="-171450">
              <a:spcAft>
                <a:spcPts val="1000"/>
              </a:spcAft>
              <a:buFont typeface="Arial" panose="020B0604020202020204" pitchFamily="34" charset="0"/>
              <a:buChar char="•"/>
            </a:pPr>
            <a:r>
              <a:rPr lang="en-GB" sz="1200" dirty="0">
                <a:latin typeface="+mj-lt"/>
                <a:cs typeface="Calibri Light" panose="020F0302020204030204" pitchFamily="34" charset="0"/>
              </a:rPr>
              <a:t>Science is often a subject where additional support is required but not always available.</a:t>
            </a:r>
          </a:p>
          <a:p>
            <a:pPr marL="171450" indent="-171450">
              <a:spcAft>
                <a:spcPts val="1000"/>
              </a:spcAft>
              <a:buFont typeface="Arial" panose="020B0604020202020204" pitchFamily="34" charset="0"/>
              <a:buChar char="•"/>
            </a:pPr>
            <a:endParaRPr lang="en-GB" sz="1200" dirty="0">
              <a:latin typeface="+mj-lt"/>
              <a:cs typeface="Calibri Light" panose="020F0302020204030204" pitchFamily="34" charset="0"/>
            </a:endParaRPr>
          </a:p>
          <a:p>
            <a:pPr>
              <a:spcAft>
                <a:spcPts val="1000"/>
              </a:spcAft>
            </a:pPr>
            <a:endParaRPr lang="en-GB" sz="1400" dirty="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755081" cy="276999"/>
          </a:xfrm>
          <a:prstGeom prst="rect">
            <a:avLst/>
          </a:prstGeom>
          <a:noFill/>
        </p:spPr>
        <p:txBody>
          <a:bodyPr wrap="square" rtlCol="0">
            <a:spAutoFit/>
          </a:bodyPr>
          <a:lstStyle/>
          <a:p>
            <a:r>
              <a:rPr lang="en-US" sz="1200">
                <a:solidFill>
                  <a:srgbClr val="77C4E5"/>
                </a:solidFill>
                <a:latin typeface="Arial Rounded MT Bold"/>
                <a:cs typeface="Arial Rounded MT Bold"/>
              </a:rPr>
              <a:t>In general support appears to step up during years 10/11</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80</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4"/>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Parents report mixed levels of additional support and interventions from schools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71000"/>
            <a:extLst>
              <a:ext uri="{28A0092B-C50C-407E-A947-70E740481C1C}">
                <a14:useLocalDpi xmlns:a14="http://schemas.microsoft.com/office/drawing/2010/main"/>
              </a:ext>
            </a:extLst>
          </a:blip>
          <a:srcRect/>
          <a:stretch/>
        </p:blipFill>
        <p:spPr>
          <a:xfrm>
            <a:off x="8496512" y="1548366"/>
            <a:ext cx="3692313" cy="5115152"/>
          </a:xfrm>
        </p:spPr>
      </p:pic>
      <p:sp>
        <p:nvSpPr>
          <p:cNvPr id="5" name="TextBox 4">
            <a:extLst>
              <a:ext uri="{FF2B5EF4-FFF2-40B4-BE49-F238E27FC236}">
                <a16:creationId xmlns:a16="http://schemas.microsoft.com/office/drawing/2014/main" id="{AC5343D4-3F17-BDDD-F238-5EF945F746A5}"/>
              </a:ext>
            </a:extLst>
          </p:cNvPr>
          <p:cNvSpPr txBox="1"/>
          <p:nvPr/>
        </p:nvSpPr>
        <p:spPr>
          <a:xfrm>
            <a:off x="494874" y="2317320"/>
            <a:ext cx="3496895" cy="3503523"/>
          </a:xfrm>
          <a:prstGeom prst="rect">
            <a:avLst/>
          </a:prstGeom>
          <a:noFill/>
        </p:spPr>
        <p:txBody>
          <a:bodyPr wrap="square" rtlCol="0">
            <a:spAutoFit/>
          </a:bodyPr>
          <a:lstStyle/>
          <a:p>
            <a:pPr>
              <a:spcAft>
                <a:spcPts val="1000"/>
              </a:spcAft>
            </a:pPr>
            <a:r>
              <a:rPr lang="en-GB" sz="1200" b="1">
                <a:solidFill>
                  <a:schemeClr val="accent3"/>
                </a:solidFill>
                <a:latin typeface="+mj-lt"/>
                <a:cs typeface="Calibri Light" panose="020F0302020204030204" pitchFamily="34" charset="0"/>
              </a:rPr>
              <a:t>Positively:</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Two Carlisle &amp; Eden schools were called out for positive experiences of support, notably with Year 11s.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Interventions have included: helping a dyslexic child with coloured exam sheets, teacher getting a laptop for a child who requires it.</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Year 9 options meeting at school to discuss choices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Zoom call with leadership team for all students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Year 10/ 11: Support by school is increased (e.g. early morning sessions, lunch and learn, after school, Saturday AM, teachers’ feedback, teacher mentors, after school sessions with food-based rewards, </a:t>
            </a:r>
            <a:r>
              <a:rPr lang="en-GB" sz="1200" err="1">
                <a:latin typeface="+mj-lt"/>
                <a:cs typeface="Calibri Light" panose="020F0302020204030204" pitchFamily="34" charset="0"/>
              </a:rPr>
              <a:t>MyTutor</a:t>
            </a:r>
            <a:r>
              <a:rPr lang="en-GB" sz="1200">
                <a:latin typeface="+mj-lt"/>
                <a:cs typeface="Calibri Light" panose="020F0302020204030204" pitchFamily="34" charset="0"/>
              </a:rPr>
              <a:t> online sessions)</a:t>
            </a:r>
          </a:p>
        </p:txBody>
      </p:sp>
      <p:sp>
        <p:nvSpPr>
          <p:cNvPr id="11" name="TextBox 10">
            <a:extLst>
              <a:ext uri="{FF2B5EF4-FFF2-40B4-BE49-F238E27FC236}">
                <a16:creationId xmlns:a16="http://schemas.microsoft.com/office/drawing/2014/main" id="{0D9A5436-52AF-CBAE-4754-4C07EB18676A}"/>
              </a:ext>
            </a:extLst>
          </p:cNvPr>
          <p:cNvSpPr txBox="1"/>
          <p:nvPr/>
        </p:nvSpPr>
        <p:spPr>
          <a:xfrm>
            <a:off x="737941" y="6028971"/>
            <a:ext cx="6834909" cy="461665"/>
          </a:xfrm>
          <a:prstGeom prst="rect">
            <a:avLst/>
          </a:prstGeom>
          <a:noFill/>
        </p:spPr>
        <p:txBody>
          <a:bodyPr wrap="square" rtlCol="0">
            <a:spAutoFit/>
          </a:bodyPr>
          <a:lstStyle/>
          <a:p>
            <a:pPr algn="ctr"/>
            <a:r>
              <a:rPr lang="en-GB" sz="1200" b="1" i="1" dirty="0">
                <a:solidFill>
                  <a:schemeClr val="tx2"/>
                </a:solidFill>
              </a:rPr>
              <a:t>There appears to be more support gaps in earlier school years – school based programmes are stepped up during year 10 and 11.</a:t>
            </a:r>
          </a:p>
        </p:txBody>
      </p:sp>
      <p:sp>
        <p:nvSpPr>
          <p:cNvPr id="6" name="Rectangle: Rounded Corners 5">
            <a:extLst>
              <a:ext uri="{FF2B5EF4-FFF2-40B4-BE49-F238E27FC236}">
                <a16:creationId xmlns:a16="http://schemas.microsoft.com/office/drawing/2014/main" id="{598A3562-4452-3FDB-F05E-C28B4CD8604F}"/>
              </a:ext>
            </a:extLst>
          </p:cNvPr>
          <p:cNvSpPr/>
          <p:nvPr/>
        </p:nvSpPr>
        <p:spPr>
          <a:xfrm>
            <a:off x="4391181" y="2178193"/>
            <a:ext cx="3810710" cy="3642650"/>
          </a:xfrm>
          <a:prstGeom prst="roundRect">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D49B1ACE-1AF8-7408-01A5-048BCAE9420A}"/>
              </a:ext>
            </a:extLst>
          </p:cNvPr>
          <p:cNvSpPr/>
          <p:nvPr/>
        </p:nvSpPr>
        <p:spPr>
          <a:xfrm>
            <a:off x="299895" y="2178193"/>
            <a:ext cx="3855501" cy="3651738"/>
          </a:xfrm>
          <a:prstGeom prst="roundRect">
            <a:avLst/>
          </a:prstGeom>
          <a:noFill/>
          <a:ln w="381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CCA597B5-4ABF-B6E0-8847-C427E2247A2C}"/>
              </a:ext>
            </a:extLst>
          </p:cNvPr>
          <p:cNvSpPr/>
          <p:nvPr/>
        </p:nvSpPr>
        <p:spPr>
          <a:xfrm>
            <a:off x="7471144" y="200829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056EBAB-2F92-2EE5-B0CF-583F7678AC87}"/>
              </a:ext>
            </a:extLst>
          </p:cNvPr>
          <p:cNvSpPr/>
          <p:nvPr/>
        </p:nvSpPr>
        <p:spPr>
          <a:xfrm>
            <a:off x="3464152" y="2000994"/>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Footer Placeholder 1">
            <a:extLst>
              <a:ext uri="{FF2B5EF4-FFF2-40B4-BE49-F238E27FC236}">
                <a16:creationId xmlns:a16="http://schemas.microsoft.com/office/drawing/2014/main" id="{2460876F-4A0A-BCB9-DC88-562E99D2810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17" name="Picture 16">
            <a:extLst>
              <a:ext uri="{FF2B5EF4-FFF2-40B4-BE49-F238E27FC236}">
                <a16:creationId xmlns:a16="http://schemas.microsoft.com/office/drawing/2014/main" id="{B768775C-D458-B199-D8DF-05E8061AAFD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7556251" y="2093405"/>
            <a:ext cx="540000" cy="540000"/>
          </a:xfrm>
          <a:prstGeom prst="rect">
            <a:avLst/>
          </a:prstGeom>
        </p:spPr>
      </p:pic>
      <p:pic>
        <p:nvPicPr>
          <p:cNvPr id="18" name="Picture 17">
            <a:extLst>
              <a:ext uri="{FF2B5EF4-FFF2-40B4-BE49-F238E27FC236}">
                <a16:creationId xmlns:a16="http://schemas.microsoft.com/office/drawing/2014/main" id="{E41891D7-CE1F-8107-4B60-8020493DE05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3567259" y="2065320"/>
            <a:ext cx="504000" cy="504000"/>
          </a:xfrm>
          <a:prstGeom prst="rect">
            <a:avLst/>
          </a:prstGeom>
        </p:spPr>
      </p:pic>
    </p:spTree>
    <p:extLst>
      <p:ext uri="{BB962C8B-B14F-4D97-AF65-F5344CB8AC3E}">
        <p14:creationId xmlns:p14="http://schemas.microsoft.com/office/powerpoint/2010/main" val="21705575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02864"/>
            <a:ext cx="5706779" cy="4431983"/>
          </a:xfrm>
          <a:prstGeom prst="rect">
            <a:avLst/>
          </a:prstGeom>
          <a:noFill/>
        </p:spPr>
        <p:txBody>
          <a:bodyPr wrap="square" rtlCol="0">
            <a:spAutoFit/>
          </a:bodyPr>
          <a:lstStyle/>
          <a:p>
            <a:pPr>
              <a:spcAft>
                <a:spcPts val="1000"/>
              </a:spcAft>
            </a:pPr>
            <a:r>
              <a:rPr lang="en-GB" sz="1200" b="1" dirty="0">
                <a:latin typeface="+mj-lt"/>
                <a:cs typeface="Calibri Light" panose="020F0302020204030204" pitchFamily="34" charset="0"/>
              </a:rPr>
              <a:t>Communication with schools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Earlier and better communication around issues, before it becomes a problem</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More direct links to teachers to ask for help (multiple teachers per subject = harder communication)</a:t>
            </a:r>
          </a:p>
          <a:p>
            <a:pPr>
              <a:spcAft>
                <a:spcPts val="1000"/>
              </a:spcAft>
            </a:pPr>
            <a:r>
              <a:rPr lang="en-GB" sz="1200" b="1" dirty="0">
                <a:latin typeface="+mj-lt"/>
                <a:cs typeface="Calibri Light" panose="020F0302020204030204" pitchFamily="34" charset="0"/>
              </a:rPr>
              <a:t>Information from schools - for parents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More information on future pathways in FE and HE.</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A clearer timeline for decision-making.</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Guidance on where children can apply/ discuss what their options are</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More information regarding grading /how to assist children in attainment-raising</a:t>
            </a:r>
          </a:p>
          <a:p>
            <a:pPr>
              <a:spcAft>
                <a:spcPts val="1000"/>
              </a:spcAft>
            </a:pPr>
            <a:r>
              <a:rPr lang="en-GB" sz="1200" b="1" dirty="0">
                <a:latin typeface="+mj-lt"/>
                <a:cs typeface="Calibri Light" panose="020F0302020204030204" pitchFamily="34" charset="0"/>
              </a:rPr>
              <a:t>Information/Support from schools – for students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More careers advice and guidance from schools – ‘fire up’ their aspirations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Yr. 11 - tips/ tricks on how to revise and how to structure their time</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More focus on reading for this ‘podcast’ generation – in order to help with reading within exam context</a:t>
            </a:r>
          </a:p>
          <a:p>
            <a:pPr marL="285750" indent="-285750">
              <a:spcAft>
                <a:spcPts val="1000"/>
              </a:spcAft>
              <a:buFont typeface="Arial" panose="020B0604020202020204" pitchFamily="34" charset="0"/>
              <a:buChar char="•"/>
            </a:pPr>
            <a:endParaRPr lang="en-GB" sz="1400" dirty="0">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6319981" cy="338554"/>
          </a:xfrm>
          <a:prstGeom prst="rect">
            <a:avLst/>
          </a:prstGeom>
          <a:noFill/>
        </p:spPr>
        <p:txBody>
          <a:bodyPr wrap="square" rtlCol="0">
            <a:spAutoFit/>
          </a:bodyPr>
          <a:lstStyle/>
          <a:p>
            <a:r>
              <a:rPr lang="en-US" sz="1600">
                <a:solidFill>
                  <a:srgbClr val="77C4E5"/>
                </a:solidFill>
                <a:latin typeface="Arial Rounded MT Bold"/>
                <a:cs typeface="Arial Rounded MT Bold"/>
              </a:rPr>
              <a:t>Empowering parents to play a role in raising attainment via…</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Parents identified several areas where support would be beneficial</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7000"/>
            <a:extLst>
              <a:ext uri="{28A0092B-C50C-407E-A947-70E740481C1C}">
                <a14:useLocalDpi xmlns:a14="http://schemas.microsoft.com/office/drawing/2010/main"/>
              </a:ext>
            </a:extLst>
          </a:blip>
          <a:srcRect/>
          <a:stretch/>
        </p:blipFill>
        <p:spPr>
          <a:xfrm>
            <a:off x="8534929" y="1554163"/>
            <a:ext cx="3653896" cy="5065712"/>
          </a:xfrm>
        </p:spPr>
      </p:pic>
      <p:sp>
        <p:nvSpPr>
          <p:cNvPr id="6" name="TextBox 5">
            <a:extLst>
              <a:ext uri="{FF2B5EF4-FFF2-40B4-BE49-F238E27FC236}">
                <a16:creationId xmlns:a16="http://schemas.microsoft.com/office/drawing/2014/main" id="{ED693431-357F-EE6C-5254-84B19E0D61AB}"/>
              </a:ext>
            </a:extLst>
          </p:cNvPr>
          <p:cNvSpPr txBox="1"/>
          <p:nvPr/>
        </p:nvSpPr>
        <p:spPr>
          <a:xfrm>
            <a:off x="6376709" y="2138684"/>
            <a:ext cx="1693803" cy="1508105"/>
          </a:xfrm>
          <a:prstGeom prst="rect">
            <a:avLst/>
          </a:prstGeom>
          <a:noFill/>
        </p:spPr>
        <p:txBody>
          <a:bodyPr wrap="square">
            <a:spAutoFit/>
          </a:bodyPr>
          <a:lstStyle/>
          <a:p>
            <a:pPr algn="just"/>
            <a:r>
              <a:rPr lang="en-GB" sz="1200" i="1" dirty="0"/>
              <a:t>I think communication is key…. When there is a problem you don't get told in the time that you can change things </a:t>
            </a:r>
          </a:p>
          <a:p>
            <a:pPr algn="just"/>
            <a:endParaRPr lang="en-GB" sz="1200" dirty="0"/>
          </a:p>
          <a:p>
            <a:pPr algn="just"/>
            <a:r>
              <a:rPr lang="en-GB" sz="1000" dirty="0"/>
              <a:t>(Mum, Parent of Yr 11 male, West Cumbria)</a:t>
            </a:r>
          </a:p>
        </p:txBody>
      </p:sp>
      <p:sp>
        <p:nvSpPr>
          <p:cNvPr id="7" name="Rectangle 6">
            <a:extLst>
              <a:ext uri="{FF2B5EF4-FFF2-40B4-BE49-F238E27FC236}">
                <a16:creationId xmlns:a16="http://schemas.microsoft.com/office/drawing/2014/main" id="{09080D00-142E-2836-4BB8-1DBDD6D3FD4D}"/>
              </a:ext>
            </a:extLst>
          </p:cNvPr>
          <p:cNvSpPr/>
          <p:nvPr/>
        </p:nvSpPr>
        <p:spPr>
          <a:xfrm>
            <a:off x="5922821" y="1927966"/>
            <a:ext cx="519694" cy="1015663"/>
          </a:xfrm>
          <a:prstGeom prst="rect">
            <a:avLst/>
          </a:prstGeom>
        </p:spPr>
        <p:txBody>
          <a:bodyPr wrap="none">
            <a:spAutoFit/>
          </a:bodyPr>
          <a:lstStyle/>
          <a:p>
            <a:r>
              <a:rPr lang="en-GB" sz="6000" b="1">
                <a:solidFill>
                  <a:srgbClr val="4F8B74"/>
                </a:solidFill>
              </a:rPr>
              <a:t>“</a:t>
            </a:r>
          </a:p>
        </p:txBody>
      </p:sp>
      <p:sp>
        <p:nvSpPr>
          <p:cNvPr id="8" name="TextBox 7">
            <a:extLst>
              <a:ext uri="{FF2B5EF4-FFF2-40B4-BE49-F238E27FC236}">
                <a16:creationId xmlns:a16="http://schemas.microsoft.com/office/drawing/2014/main" id="{E621F7E2-7E84-FDCA-8420-8D27ED1ED82B}"/>
              </a:ext>
            </a:extLst>
          </p:cNvPr>
          <p:cNvSpPr txBox="1"/>
          <p:nvPr/>
        </p:nvSpPr>
        <p:spPr>
          <a:xfrm>
            <a:off x="7925196" y="2722728"/>
            <a:ext cx="543927" cy="1015663"/>
          </a:xfrm>
          <a:prstGeom prst="rect">
            <a:avLst/>
          </a:prstGeom>
        </p:spPr>
        <p:txBody>
          <a:bodyPr wrap="square">
            <a:spAutoFit/>
          </a:bodyPr>
          <a:lstStyle>
            <a:defPPr>
              <a:defRPr lang="en-US"/>
            </a:defPPr>
            <a:lvl1pPr>
              <a:defRPr sz="6000" b="1">
                <a:solidFill>
                  <a:srgbClr val="17ADBB"/>
                </a:solidFill>
              </a:defRPr>
            </a:lvl1pPr>
          </a:lstStyle>
          <a:p>
            <a:r>
              <a:rPr lang="en-GB" dirty="0">
                <a:solidFill>
                  <a:srgbClr val="4F8B74"/>
                </a:solidFill>
              </a:rPr>
              <a:t>”</a:t>
            </a:r>
          </a:p>
        </p:txBody>
      </p:sp>
      <p:sp>
        <p:nvSpPr>
          <p:cNvPr id="5" name="Footer Placeholder 1">
            <a:extLst>
              <a:ext uri="{FF2B5EF4-FFF2-40B4-BE49-F238E27FC236}">
                <a16:creationId xmlns:a16="http://schemas.microsoft.com/office/drawing/2014/main" id="{1904C92C-E722-76FD-7915-1CE84095DADD}"/>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3465059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82</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Parents frequently cite information gaps as a challenge</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54000"/>
            <a:extLst>
              <a:ext uri="{28A0092B-C50C-407E-A947-70E740481C1C}">
                <a14:useLocalDpi xmlns:a14="http://schemas.microsoft.com/office/drawing/2010/main"/>
              </a:ext>
            </a:extLst>
          </a:blip>
          <a:srcRect/>
          <a:stretch/>
        </p:blipFill>
        <p:spPr>
          <a:xfrm>
            <a:off x="8258175" y="1554163"/>
            <a:ext cx="3930650" cy="5065712"/>
          </a:xfrm>
        </p:spPr>
      </p:pic>
      <p:sp>
        <p:nvSpPr>
          <p:cNvPr id="7" name="TextBox 6">
            <a:extLst>
              <a:ext uri="{FF2B5EF4-FFF2-40B4-BE49-F238E27FC236}">
                <a16:creationId xmlns:a16="http://schemas.microsoft.com/office/drawing/2014/main" id="{F0A41049-F61C-66E7-D055-B4792615B2FD}"/>
              </a:ext>
            </a:extLst>
          </p:cNvPr>
          <p:cNvSpPr txBox="1"/>
          <p:nvPr/>
        </p:nvSpPr>
        <p:spPr>
          <a:xfrm>
            <a:off x="475904" y="2382537"/>
            <a:ext cx="3454746" cy="3416320"/>
          </a:xfrm>
          <a:prstGeom prst="rect">
            <a:avLst/>
          </a:prstGeom>
          <a:noFill/>
        </p:spPr>
        <p:txBody>
          <a:bodyPr wrap="square">
            <a:spAutoFit/>
          </a:bodyPr>
          <a:lstStyle/>
          <a:p>
            <a:r>
              <a:rPr lang="en-GB" sz="1200" i="1" dirty="0"/>
              <a:t>S</a:t>
            </a:r>
            <a:r>
              <a:rPr lang="en-GB" sz="1200" b="0" i="1" dirty="0">
                <a:effectLst/>
              </a:rPr>
              <a:t>o they're in Year 9 and they’ll be choosing their options soon and </a:t>
            </a:r>
            <a:r>
              <a:rPr lang="en-GB" sz="1200" b="1" i="1" dirty="0">
                <a:effectLst/>
              </a:rPr>
              <a:t>nobody from school has ever sat with them and said, right what's the end goal, what do you think you might want to do as a career when you're older.</a:t>
            </a:r>
            <a:r>
              <a:rPr lang="en-GB" sz="1200" b="0" i="1" dirty="0">
                <a:effectLst/>
              </a:rPr>
              <a:t> </a:t>
            </a:r>
          </a:p>
          <a:p>
            <a:endParaRPr lang="en-GB" sz="1200" i="1" dirty="0"/>
          </a:p>
          <a:p>
            <a:r>
              <a:rPr lang="en-GB" sz="1200" b="0" i="1" dirty="0">
                <a:effectLst/>
              </a:rPr>
              <a:t>Because they're both quite academic, they don’t struggle with any subjects so they don't know what to choose and for me I can't wrap my head around the fact that there isn't somebody employed at the school to say to all the kids, right what do you think you might like to do as a career. </a:t>
            </a:r>
          </a:p>
          <a:p>
            <a:endParaRPr lang="en-GB" sz="1200" i="1" dirty="0"/>
          </a:p>
          <a:p>
            <a:r>
              <a:rPr lang="en-GB" sz="1200" b="0" i="1" dirty="0">
                <a:effectLst/>
              </a:rPr>
              <a:t>Right, so to end up in that job you need this Degree or you need this BTech or you need this other kind of qualification. </a:t>
            </a:r>
          </a:p>
          <a:p>
            <a:endParaRPr lang="en-GB" sz="1200" i="1" dirty="0"/>
          </a:p>
          <a:p>
            <a:r>
              <a:rPr lang="en-GB" sz="1200" b="0" i="1" dirty="0">
                <a:effectLst/>
              </a:rPr>
              <a:t>(Mum, </a:t>
            </a:r>
            <a:r>
              <a:rPr lang="en-GB" sz="1200" b="1" i="1" dirty="0">
                <a:effectLst/>
              </a:rPr>
              <a:t>Parent</a:t>
            </a:r>
            <a:r>
              <a:rPr lang="en-GB" sz="1200" b="0" i="1" dirty="0">
                <a:effectLst/>
              </a:rPr>
              <a:t> of Yr 9 female, Carlisle &amp; Eden)</a:t>
            </a:r>
            <a:endParaRPr lang="en-GB" sz="1200" i="1" dirty="0"/>
          </a:p>
        </p:txBody>
      </p:sp>
      <p:sp>
        <p:nvSpPr>
          <p:cNvPr id="9" name="TextBox 8">
            <a:extLst>
              <a:ext uri="{FF2B5EF4-FFF2-40B4-BE49-F238E27FC236}">
                <a16:creationId xmlns:a16="http://schemas.microsoft.com/office/drawing/2014/main" id="{87DB7D83-F174-4D17-2EB2-FE24E5689A7D}"/>
              </a:ext>
            </a:extLst>
          </p:cNvPr>
          <p:cNvSpPr txBox="1"/>
          <p:nvPr/>
        </p:nvSpPr>
        <p:spPr>
          <a:xfrm>
            <a:off x="4688162" y="2400119"/>
            <a:ext cx="3190456" cy="2677656"/>
          </a:xfrm>
          <a:prstGeom prst="rect">
            <a:avLst/>
          </a:prstGeom>
          <a:noFill/>
        </p:spPr>
        <p:txBody>
          <a:bodyPr wrap="square">
            <a:spAutoFit/>
          </a:bodyPr>
          <a:lstStyle/>
          <a:p>
            <a:r>
              <a:rPr lang="en-GB" sz="1200" b="0" i="1" dirty="0">
                <a:effectLst/>
              </a:rPr>
              <a:t>When you've never done it before, like now for our first child, she's our test run for it, our son, he's going to have a much easier ride because I'm going to know exactly what to expect for him. </a:t>
            </a:r>
          </a:p>
          <a:p>
            <a:endParaRPr lang="en-GB" sz="1200" i="1" dirty="0"/>
          </a:p>
          <a:p>
            <a:r>
              <a:rPr lang="en-GB" sz="1200" b="0" i="1" dirty="0">
                <a:effectLst/>
              </a:rPr>
              <a:t>Whereas </a:t>
            </a:r>
            <a:r>
              <a:rPr lang="en-GB" sz="1200" b="1" i="1" dirty="0">
                <a:effectLst/>
              </a:rPr>
              <a:t>when you're going through it for the first time you just, you don't know,</a:t>
            </a:r>
            <a:r>
              <a:rPr lang="en-GB" sz="1200" b="0" i="1" dirty="0">
                <a:effectLst/>
              </a:rPr>
              <a:t> you have to have all the information and </a:t>
            </a:r>
            <a:r>
              <a:rPr lang="en-GB" sz="1200" b="1" i="1" dirty="0">
                <a:effectLst/>
              </a:rPr>
              <a:t>currently I don't think we have any information at all about it. </a:t>
            </a:r>
          </a:p>
          <a:p>
            <a:pPr algn="r"/>
            <a:endParaRPr lang="en-GB" sz="1200" b="1" i="1" dirty="0"/>
          </a:p>
          <a:p>
            <a:pPr algn="r"/>
            <a:endParaRPr lang="en-GB" sz="1200" b="1" i="1" dirty="0"/>
          </a:p>
          <a:p>
            <a:pPr algn="r"/>
            <a:r>
              <a:rPr lang="en-GB" sz="1200" b="0" i="1" dirty="0">
                <a:effectLst/>
              </a:rPr>
              <a:t>(Mum,</a:t>
            </a:r>
            <a:r>
              <a:rPr lang="en-GB" sz="1200" b="1" i="1" dirty="0">
                <a:effectLst/>
              </a:rPr>
              <a:t> Parent </a:t>
            </a:r>
            <a:r>
              <a:rPr lang="en-GB" sz="1200" b="0" i="1" dirty="0">
                <a:effectLst/>
              </a:rPr>
              <a:t>of Yr 11 female, Carlisle &amp; Eden)</a:t>
            </a:r>
            <a:endParaRPr lang="en-GB" sz="1200" i="1" dirty="0"/>
          </a:p>
          <a:p>
            <a:endParaRPr lang="en-GB" sz="1200" b="1" i="1" dirty="0"/>
          </a:p>
        </p:txBody>
      </p:sp>
      <p:sp>
        <p:nvSpPr>
          <p:cNvPr id="3" name="Rectangle 2">
            <a:extLst>
              <a:ext uri="{FF2B5EF4-FFF2-40B4-BE49-F238E27FC236}">
                <a16:creationId xmlns:a16="http://schemas.microsoft.com/office/drawing/2014/main" id="{78C74BC5-7159-15BE-A38B-BEBF72206EA1}"/>
              </a:ext>
            </a:extLst>
          </p:cNvPr>
          <p:cNvSpPr/>
          <p:nvPr/>
        </p:nvSpPr>
        <p:spPr>
          <a:xfrm>
            <a:off x="59657" y="2184997"/>
            <a:ext cx="519694" cy="1015663"/>
          </a:xfrm>
          <a:prstGeom prst="rect">
            <a:avLst/>
          </a:prstGeom>
        </p:spPr>
        <p:txBody>
          <a:bodyPr wrap="none">
            <a:spAutoFit/>
          </a:bodyPr>
          <a:lstStyle/>
          <a:p>
            <a:r>
              <a:rPr lang="en-GB" sz="6000" b="1">
                <a:solidFill>
                  <a:srgbClr val="4F8B74"/>
                </a:solidFill>
              </a:rPr>
              <a:t>“</a:t>
            </a:r>
          </a:p>
        </p:txBody>
      </p:sp>
      <p:sp>
        <p:nvSpPr>
          <p:cNvPr id="4" name="TextBox 3">
            <a:extLst>
              <a:ext uri="{FF2B5EF4-FFF2-40B4-BE49-F238E27FC236}">
                <a16:creationId xmlns:a16="http://schemas.microsoft.com/office/drawing/2014/main" id="{1711B8ED-9432-9FE3-11D4-F0BD723A6670}"/>
              </a:ext>
            </a:extLst>
          </p:cNvPr>
          <p:cNvSpPr txBox="1"/>
          <p:nvPr/>
        </p:nvSpPr>
        <p:spPr>
          <a:xfrm>
            <a:off x="3587927" y="5215524"/>
            <a:ext cx="543927" cy="1015663"/>
          </a:xfrm>
          <a:prstGeom prst="rect">
            <a:avLst/>
          </a:prstGeom>
        </p:spPr>
        <p:txBody>
          <a:bodyPr wrap="square">
            <a:spAutoFit/>
          </a:bodyPr>
          <a:lstStyle>
            <a:defPPr>
              <a:defRPr lang="en-US"/>
            </a:defPPr>
            <a:lvl1pPr>
              <a:defRPr sz="6000" b="1">
                <a:solidFill>
                  <a:srgbClr val="17ADBB"/>
                </a:solidFill>
              </a:defRPr>
            </a:lvl1pPr>
          </a:lstStyle>
          <a:p>
            <a:r>
              <a:rPr lang="en-GB">
                <a:solidFill>
                  <a:srgbClr val="4F8B74"/>
                </a:solidFill>
              </a:rPr>
              <a:t>”</a:t>
            </a:r>
          </a:p>
        </p:txBody>
      </p:sp>
      <p:sp>
        <p:nvSpPr>
          <p:cNvPr id="5" name="Rectangle 4">
            <a:extLst>
              <a:ext uri="{FF2B5EF4-FFF2-40B4-BE49-F238E27FC236}">
                <a16:creationId xmlns:a16="http://schemas.microsoft.com/office/drawing/2014/main" id="{B45359AC-7938-C787-D278-2CC008D7789F}"/>
              </a:ext>
            </a:extLst>
          </p:cNvPr>
          <p:cNvSpPr/>
          <p:nvPr/>
        </p:nvSpPr>
        <p:spPr>
          <a:xfrm>
            <a:off x="4253404" y="2186666"/>
            <a:ext cx="519694" cy="1015663"/>
          </a:xfrm>
          <a:prstGeom prst="rect">
            <a:avLst/>
          </a:prstGeom>
        </p:spPr>
        <p:txBody>
          <a:bodyPr wrap="none">
            <a:spAutoFit/>
          </a:bodyPr>
          <a:lstStyle/>
          <a:p>
            <a:r>
              <a:rPr lang="en-GB" sz="6000" b="1">
                <a:solidFill>
                  <a:srgbClr val="4F8B74"/>
                </a:solidFill>
              </a:rPr>
              <a:t>“</a:t>
            </a:r>
          </a:p>
        </p:txBody>
      </p:sp>
      <p:sp>
        <p:nvSpPr>
          <p:cNvPr id="6" name="TextBox 5">
            <a:extLst>
              <a:ext uri="{FF2B5EF4-FFF2-40B4-BE49-F238E27FC236}">
                <a16:creationId xmlns:a16="http://schemas.microsoft.com/office/drawing/2014/main" id="{C09319F9-59FD-D16F-D4C7-92473DBEED21}"/>
              </a:ext>
            </a:extLst>
          </p:cNvPr>
          <p:cNvSpPr txBox="1"/>
          <p:nvPr/>
        </p:nvSpPr>
        <p:spPr>
          <a:xfrm>
            <a:off x="7714248" y="4062112"/>
            <a:ext cx="543927" cy="1015663"/>
          </a:xfrm>
          <a:prstGeom prst="rect">
            <a:avLst/>
          </a:prstGeom>
        </p:spPr>
        <p:txBody>
          <a:bodyPr wrap="square">
            <a:spAutoFit/>
          </a:bodyPr>
          <a:lstStyle>
            <a:defPPr>
              <a:defRPr lang="en-US"/>
            </a:defPPr>
            <a:lvl1pPr>
              <a:defRPr sz="6000" b="1">
                <a:solidFill>
                  <a:srgbClr val="17ADBB"/>
                </a:solidFill>
              </a:defRPr>
            </a:lvl1pPr>
          </a:lstStyle>
          <a:p>
            <a:r>
              <a:rPr lang="en-GB">
                <a:solidFill>
                  <a:srgbClr val="4F8B74"/>
                </a:solidFill>
              </a:rPr>
              <a:t>”</a:t>
            </a:r>
          </a:p>
        </p:txBody>
      </p:sp>
      <p:sp>
        <p:nvSpPr>
          <p:cNvPr id="8" name="Footer Placeholder 1">
            <a:extLst>
              <a:ext uri="{FF2B5EF4-FFF2-40B4-BE49-F238E27FC236}">
                <a16:creationId xmlns:a16="http://schemas.microsoft.com/office/drawing/2014/main" id="{C4CC7125-CD74-AF94-B354-B2CC3EED54B9}"/>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1012414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327869" y="2407089"/>
            <a:ext cx="7550749" cy="276999"/>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When concerns exist, they are frequently financial or due to the child moving far from home</a:t>
            </a:r>
          </a:p>
        </p:txBody>
      </p:sp>
      <p:sp>
        <p:nvSpPr>
          <p:cNvPr id="4" name="TextBox 3">
            <a:extLst>
              <a:ext uri="{FF2B5EF4-FFF2-40B4-BE49-F238E27FC236}">
                <a16:creationId xmlns:a16="http://schemas.microsoft.com/office/drawing/2014/main" id="{D5232AE1-8743-4CD1-8233-E6B19BECCE6E}"/>
              </a:ext>
            </a:extLst>
          </p:cNvPr>
          <p:cNvSpPr txBox="1"/>
          <p:nvPr/>
        </p:nvSpPr>
        <p:spPr>
          <a:xfrm>
            <a:off x="327869" y="1683100"/>
            <a:ext cx="7875154" cy="584775"/>
          </a:xfrm>
          <a:prstGeom prst="rect">
            <a:avLst/>
          </a:prstGeom>
          <a:noFill/>
        </p:spPr>
        <p:txBody>
          <a:bodyPr wrap="square" rtlCol="0">
            <a:spAutoFit/>
          </a:bodyPr>
          <a:lstStyle/>
          <a:p>
            <a:r>
              <a:rPr lang="en-US" sz="1600" dirty="0">
                <a:solidFill>
                  <a:srgbClr val="77C4E5"/>
                </a:solidFill>
                <a:latin typeface="Arial Rounded MT Bold"/>
                <a:cs typeface="Arial Rounded MT Bold"/>
              </a:rPr>
              <a:t>The </a:t>
            </a:r>
            <a:r>
              <a:rPr lang="en-US" sz="1600">
                <a:solidFill>
                  <a:srgbClr val="77C4E5"/>
                </a:solidFill>
                <a:latin typeface="Arial Rounded MT Bold"/>
                <a:cs typeface="Arial Rounded MT Bold"/>
              </a:rPr>
              <a:t>mixed views </a:t>
            </a:r>
            <a:r>
              <a:rPr lang="en-US" sz="1600" dirty="0">
                <a:solidFill>
                  <a:srgbClr val="77C4E5"/>
                </a:solidFill>
                <a:latin typeface="Arial Rounded MT Bold"/>
                <a:cs typeface="Arial Rounded MT Bold"/>
              </a:rPr>
              <a:t>are in line with reports from students. Some parents place value on it, some would be supportive if child desires, others reject.</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83</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9444182" cy="1077218"/>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There are mixed views from parents on the value of HE</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515507" y="1574276"/>
            <a:ext cx="3673318" cy="5042106"/>
          </a:xfrm>
        </p:spPr>
      </p:pic>
      <p:sp>
        <p:nvSpPr>
          <p:cNvPr id="18" name="Arrow: Left-Right 17">
            <a:extLst>
              <a:ext uri="{FF2B5EF4-FFF2-40B4-BE49-F238E27FC236}">
                <a16:creationId xmlns:a16="http://schemas.microsoft.com/office/drawing/2014/main" id="{D9557B7E-BF9A-7E71-A58B-20BD61F2A794}"/>
              </a:ext>
            </a:extLst>
          </p:cNvPr>
          <p:cNvSpPr/>
          <p:nvPr/>
        </p:nvSpPr>
        <p:spPr>
          <a:xfrm>
            <a:off x="327870" y="2931203"/>
            <a:ext cx="8131412" cy="966872"/>
          </a:xfrm>
          <a:prstGeom prst="leftRightArrow">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4888FAD5-66B3-9899-AF5C-BAE9F1601BDB}"/>
              </a:ext>
            </a:extLst>
          </p:cNvPr>
          <p:cNvSpPr txBox="1"/>
          <p:nvPr/>
        </p:nvSpPr>
        <p:spPr>
          <a:xfrm>
            <a:off x="6325321" y="3202918"/>
            <a:ext cx="1553297" cy="400110"/>
          </a:xfrm>
          <a:prstGeom prst="rect">
            <a:avLst/>
          </a:prstGeom>
          <a:solidFill>
            <a:schemeClr val="accent2">
              <a:lumMod val="75000"/>
            </a:schemeClr>
          </a:solidFill>
        </p:spPr>
        <p:txBody>
          <a:bodyPr wrap="square" rtlCol="0">
            <a:spAutoFit/>
          </a:bodyPr>
          <a:lstStyle/>
          <a:p>
            <a:pPr algn="ctr"/>
            <a:r>
              <a:rPr lang="en-GB" sz="1000" b="1">
                <a:solidFill>
                  <a:schemeClr val="bg1"/>
                </a:solidFill>
              </a:rPr>
              <a:t>Reject/</a:t>
            </a:r>
          </a:p>
          <a:p>
            <a:pPr algn="ctr"/>
            <a:r>
              <a:rPr lang="en-GB" sz="1000" b="1">
                <a:solidFill>
                  <a:schemeClr val="bg1"/>
                </a:solidFill>
              </a:rPr>
              <a:t>dislike</a:t>
            </a:r>
          </a:p>
        </p:txBody>
      </p:sp>
      <p:sp>
        <p:nvSpPr>
          <p:cNvPr id="20" name="TextBox 19">
            <a:extLst>
              <a:ext uri="{FF2B5EF4-FFF2-40B4-BE49-F238E27FC236}">
                <a16:creationId xmlns:a16="http://schemas.microsoft.com/office/drawing/2014/main" id="{1A20EA01-7B5C-EBF5-983A-C0B221E3A55F}"/>
              </a:ext>
            </a:extLst>
          </p:cNvPr>
          <p:cNvSpPr txBox="1"/>
          <p:nvPr/>
        </p:nvSpPr>
        <p:spPr>
          <a:xfrm>
            <a:off x="793843" y="3202918"/>
            <a:ext cx="1214859" cy="400110"/>
          </a:xfrm>
          <a:prstGeom prst="rect">
            <a:avLst/>
          </a:prstGeom>
          <a:solidFill>
            <a:schemeClr val="accent3"/>
          </a:solidFill>
        </p:spPr>
        <p:txBody>
          <a:bodyPr wrap="square" rtlCol="0">
            <a:spAutoFit/>
          </a:bodyPr>
          <a:lstStyle/>
          <a:p>
            <a:pPr algn="ctr"/>
            <a:r>
              <a:rPr lang="en-GB" sz="1000" b="1">
                <a:solidFill>
                  <a:schemeClr val="bg1"/>
                </a:solidFill>
              </a:rPr>
              <a:t>Positive / Encourage</a:t>
            </a:r>
          </a:p>
        </p:txBody>
      </p:sp>
      <p:sp>
        <p:nvSpPr>
          <p:cNvPr id="21" name="TextBox 20">
            <a:extLst>
              <a:ext uri="{FF2B5EF4-FFF2-40B4-BE49-F238E27FC236}">
                <a16:creationId xmlns:a16="http://schemas.microsoft.com/office/drawing/2014/main" id="{F113AA5D-F6DA-68E7-546E-226C2314DE3F}"/>
              </a:ext>
            </a:extLst>
          </p:cNvPr>
          <p:cNvSpPr txBox="1"/>
          <p:nvPr/>
        </p:nvSpPr>
        <p:spPr>
          <a:xfrm>
            <a:off x="3343961" y="3202918"/>
            <a:ext cx="1708727" cy="400110"/>
          </a:xfrm>
          <a:prstGeom prst="rect">
            <a:avLst/>
          </a:prstGeom>
          <a:solidFill>
            <a:schemeClr val="accent6"/>
          </a:solidFill>
        </p:spPr>
        <p:txBody>
          <a:bodyPr wrap="square" rtlCol="0">
            <a:spAutoFit/>
          </a:bodyPr>
          <a:lstStyle/>
          <a:p>
            <a:pPr algn="ctr"/>
            <a:r>
              <a:rPr lang="en-GB" sz="1000" b="1">
                <a:solidFill>
                  <a:schemeClr val="bg1"/>
                </a:solidFill>
              </a:rPr>
              <a:t>Neutral: unlikely to actively encourage</a:t>
            </a:r>
          </a:p>
        </p:txBody>
      </p:sp>
      <p:sp>
        <p:nvSpPr>
          <p:cNvPr id="17" name="Footer Placeholder 1">
            <a:extLst>
              <a:ext uri="{FF2B5EF4-FFF2-40B4-BE49-F238E27FC236}">
                <a16:creationId xmlns:a16="http://schemas.microsoft.com/office/drawing/2014/main" id="{E728A254-E33B-3FA9-6D3B-5471B536D2D2}"/>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TextBox 1">
            <a:extLst>
              <a:ext uri="{FF2B5EF4-FFF2-40B4-BE49-F238E27FC236}">
                <a16:creationId xmlns:a16="http://schemas.microsoft.com/office/drawing/2014/main" id="{1F3DEFA6-2E0C-8932-EB98-C09142163D6D}"/>
              </a:ext>
            </a:extLst>
          </p:cNvPr>
          <p:cNvSpPr txBox="1"/>
          <p:nvPr/>
        </p:nvSpPr>
        <p:spPr>
          <a:xfrm>
            <a:off x="647700" y="4067175"/>
            <a:ext cx="1600200" cy="1938992"/>
          </a:xfrm>
          <a:prstGeom prst="rect">
            <a:avLst/>
          </a:prstGeom>
          <a:noFill/>
        </p:spPr>
        <p:txBody>
          <a:bodyPr wrap="square" rtlCol="0">
            <a:spAutoFit/>
          </a:bodyPr>
          <a:lstStyle/>
          <a:p>
            <a:pPr marL="171450" indent="-171450">
              <a:buFont typeface="Arial" panose="020B0604020202020204" pitchFamily="34" charset="0"/>
              <a:buChar char="•"/>
            </a:pPr>
            <a:r>
              <a:rPr lang="en-GB" sz="1200" dirty="0"/>
              <a:t>If parents have attended university they are reported to be positive.</a:t>
            </a:r>
          </a:p>
          <a:p>
            <a:pPr marL="171450" indent="-171450">
              <a:buFont typeface="Arial" panose="020B0604020202020204" pitchFamily="34" charset="0"/>
              <a:buChar char="•"/>
            </a:pPr>
            <a:r>
              <a:rPr lang="en-GB" sz="1200" dirty="0"/>
              <a:t>If students come back from open days feeling excited, parents encourage this excitement.</a:t>
            </a:r>
          </a:p>
          <a:p>
            <a:pPr marL="171450" indent="-171450">
              <a:buFont typeface="Arial" panose="020B0604020202020204" pitchFamily="34" charset="0"/>
              <a:buChar char="•"/>
            </a:pPr>
            <a:endParaRPr lang="en-GB" sz="1200" dirty="0"/>
          </a:p>
        </p:txBody>
      </p:sp>
      <p:sp>
        <p:nvSpPr>
          <p:cNvPr id="22" name="TextBox 21">
            <a:extLst>
              <a:ext uri="{FF2B5EF4-FFF2-40B4-BE49-F238E27FC236}">
                <a16:creationId xmlns:a16="http://schemas.microsoft.com/office/drawing/2014/main" id="{DF34BA3A-BD79-CCB1-0A82-704A2A12C301}"/>
              </a:ext>
            </a:extLst>
          </p:cNvPr>
          <p:cNvSpPr txBox="1"/>
          <p:nvPr/>
        </p:nvSpPr>
        <p:spPr>
          <a:xfrm>
            <a:off x="3303142" y="4063822"/>
            <a:ext cx="1749545" cy="1384995"/>
          </a:xfrm>
          <a:prstGeom prst="rect">
            <a:avLst/>
          </a:prstGeom>
          <a:noFill/>
        </p:spPr>
        <p:txBody>
          <a:bodyPr wrap="square" rtlCol="0">
            <a:spAutoFit/>
          </a:bodyPr>
          <a:lstStyle/>
          <a:p>
            <a:pPr marL="171450" indent="-171450">
              <a:buFont typeface="Arial" panose="020B0604020202020204" pitchFamily="34" charset="0"/>
              <a:buChar char="•"/>
            </a:pPr>
            <a:r>
              <a:rPr lang="en-GB" sz="1200" dirty="0"/>
              <a:t>Parents question whether the debt is worth the benefit.</a:t>
            </a:r>
          </a:p>
          <a:p>
            <a:pPr marL="171450" indent="-171450">
              <a:buFont typeface="Arial" panose="020B0604020202020204" pitchFamily="34" charset="0"/>
              <a:buChar char="•"/>
            </a:pPr>
            <a:r>
              <a:rPr lang="en-GB" sz="1200" dirty="0"/>
              <a:t>They express NOT wanting to influence in either direction.</a:t>
            </a:r>
          </a:p>
          <a:p>
            <a:pPr marL="171450" indent="-171450">
              <a:buFont typeface="Arial" panose="020B0604020202020204" pitchFamily="34" charset="0"/>
              <a:buChar char="•"/>
            </a:pPr>
            <a:endParaRPr lang="en-GB" sz="1200" dirty="0"/>
          </a:p>
        </p:txBody>
      </p:sp>
      <p:sp>
        <p:nvSpPr>
          <p:cNvPr id="23" name="TextBox 22">
            <a:extLst>
              <a:ext uri="{FF2B5EF4-FFF2-40B4-BE49-F238E27FC236}">
                <a16:creationId xmlns:a16="http://schemas.microsoft.com/office/drawing/2014/main" id="{D2BBE4A7-FC38-778F-73B5-4C03B8432D29}"/>
              </a:ext>
            </a:extLst>
          </p:cNvPr>
          <p:cNvSpPr txBox="1"/>
          <p:nvPr/>
        </p:nvSpPr>
        <p:spPr>
          <a:xfrm>
            <a:off x="6325321" y="4063822"/>
            <a:ext cx="1600200" cy="2308324"/>
          </a:xfrm>
          <a:prstGeom prst="rect">
            <a:avLst/>
          </a:prstGeom>
          <a:noFill/>
        </p:spPr>
        <p:txBody>
          <a:bodyPr wrap="square" rtlCol="0">
            <a:spAutoFit/>
          </a:bodyPr>
          <a:lstStyle/>
          <a:p>
            <a:pPr marL="171450" indent="-171450">
              <a:buFont typeface="Arial" panose="020B0604020202020204" pitchFamily="34" charset="0"/>
              <a:buChar char="•"/>
            </a:pPr>
            <a:r>
              <a:rPr lang="en-GB" sz="1200" dirty="0"/>
              <a:t>Actively express disliking the possibility of their child going to university: moving from home, high cost, debt.</a:t>
            </a:r>
          </a:p>
          <a:p>
            <a:pPr marL="171450" indent="-171450">
              <a:buFont typeface="Arial" panose="020B0604020202020204" pitchFamily="34" charset="0"/>
              <a:buChar char="•"/>
            </a:pPr>
            <a:r>
              <a:rPr lang="en-GB" sz="1200" dirty="0"/>
              <a:t>Frustration shown when schools encourage application.</a:t>
            </a:r>
          </a:p>
          <a:p>
            <a:pPr marL="171450" indent="-171450">
              <a:buFont typeface="Arial" panose="020B0604020202020204" pitchFamily="34" charset="0"/>
              <a:buChar char="•"/>
            </a:pPr>
            <a:endParaRPr lang="en-GB" sz="1200" dirty="0"/>
          </a:p>
        </p:txBody>
      </p:sp>
    </p:spTree>
    <p:extLst>
      <p:ext uri="{BB962C8B-B14F-4D97-AF65-F5344CB8AC3E}">
        <p14:creationId xmlns:p14="http://schemas.microsoft.com/office/powerpoint/2010/main" val="25344210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84</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9444182" cy="1077218"/>
          </a:xfrm>
          <a:prstGeom prst="rect">
            <a:avLst/>
          </a:prstGeom>
          <a:noFill/>
        </p:spPr>
        <p:txBody>
          <a:bodyPr wrap="square" rtlCol="0" anchor="ctr">
            <a:spAutoFit/>
          </a:bodyPr>
          <a:lstStyle/>
          <a:p>
            <a:pPr lvl="0"/>
            <a:r>
              <a:rPr lang="en-US" sz="3200" b="1" dirty="0">
                <a:solidFill>
                  <a:prstClr val="white"/>
                </a:solidFill>
                <a:latin typeface="Arial Rounded MT Bold"/>
                <a:cs typeface="Arial Rounded MT Bold"/>
              </a:rPr>
              <a:t>There are mixed views from parents on the value of HE</a:t>
            </a:r>
            <a:endParaRPr lang="en-US" sz="3200" dirty="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7000"/>
            <a:extLst>
              <a:ext uri="{28A0092B-C50C-407E-A947-70E740481C1C}">
                <a14:useLocalDpi xmlns:a14="http://schemas.microsoft.com/office/drawing/2010/main"/>
              </a:ext>
            </a:extLst>
          </a:blip>
          <a:srcRect/>
          <a:stretch/>
        </p:blipFill>
        <p:spPr>
          <a:xfrm>
            <a:off x="8515507" y="1574276"/>
            <a:ext cx="3673318" cy="5042106"/>
          </a:xfrm>
        </p:spPr>
      </p:pic>
      <p:sp>
        <p:nvSpPr>
          <p:cNvPr id="6" name="TextBox 5">
            <a:extLst>
              <a:ext uri="{FF2B5EF4-FFF2-40B4-BE49-F238E27FC236}">
                <a16:creationId xmlns:a16="http://schemas.microsoft.com/office/drawing/2014/main" id="{3FFD5EEB-D72F-19D0-1586-9EB2294303E3}"/>
              </a:ext>
            </a:extLst>
          </p:cNvPr>
          <p:cNvSpPr txBox="1"/>
          <p:nvPr/>
        </p:nvSpPr>
        <p:spPr>
          <a:xfrm>
            <a:off x="6057827" y="3491167"/>
            <a:ext cx="2401455" cy="2462213"/>
          </a:xfrm>
          <a:prstGeom prst="rect">
            <a:avLst/>
          </a:prstGeom>
          <a:noFill/>
        </p:spPr>
        <p:txBody>
          <a:bodyPr wrap="square">
            <a:spAutoFit/>
          </a:bodyPr>
          <a:lstStyle/>
          <a:p>
            <a:pPr algn="just"/>
            <a:r>
              <a:rPr lang="en-GB" sz="1100" i="1" dirty="0">
                <a:latin typeface="+mj-lt"/>
              </a:rPr>
              <a:t>M</a:t>
            </a:r>
            <a:r>
              <a:rPr lang="en-GB" sz="1100" b="0" i="1" dirty="0">
                <a:effectLst/>
                <a:latin typeface="+mj-lt"/>
              </a:rPr>
              <a:t>y eldest was guided very much by the head of sixth form and I was like, oh what do you mean you've applied for university</a:t>
            </a:r>
            <a:r>
              <a:rPr lang="en-GB" sz="1100" i="1" dirty="0">
                <a:latin typeface="+mj-lt"/>
              </a:rPr>
              <a:t>?!</a:t>
            </a:r>
            <a:r>
              <a:rPr lang="en-GB" sz="1100" b="0" i="1" dirty="0">
                <a:effectLst/>
                <a:latin typeface="+mj-lt"/>
              </a:rPr>
              <a:t>I had no idea and then I was saying well, you know, what about the finance side, because nobody tells you any of that, you know, and I had to do that research myself. So I do feel better prepared </a:t>
            </a:r>
            <a:r>
              <a:rPr lang="en-GB" sz="1100" b="1" i="1" dirty="0">
                <a:effectLst/>
                <a:latin typeface="+mj-lt"/>
              </a:rPr>
              <a:t>but I don’t want to let any of my kids go to Uni again</a:t>
            </a:r>
            <a:r>
              <a:rPr lang="en-GB" sz="1100" b="1" i="1" dirty="0">
                <a:latin typeface="+mj-lt"/>
              </a:rPr>
              <a:t>.</a:t>
            </a:r>
          </a:p>
          <a:p>
            <a:endParaRPr lang="en-GB" sz="1100" b="1" i="1" dirty="0">
              <a:latin typeface="+mj-lt"/>
            </a:endParaRPr>
          </a:p>
          <a:p>
            <a:r>
              <a:rPr lang="en-GB" sz="1100" b="0" i="1" dirty="0">
                <a:effectLst/>
              </a:rPr>
              <a:t>(Mum, Parent of Yr 9 male, West Cumbria)</a:t>
            </a:r>
            <a:endParaRPr lang="en-GB" sz="1100" i="1" dirty="0"/>
          </a:p>
          <a:p>
            <a:endParaRPr lang="en-GB" sz="1100" b="1" i="1" dirty="0">
              <a:latin typeface="+mj-lt"/>
            </a:endParaRPr>
          </a:p>
        </p:txBody>
      </p:sp>
      <p:sp>
        <p:nvSpPr>
          <p:cNvPr id="11" name="TextBox 10">
            <a:extLst>
              <a:ext uri="{FF2B5EF4-FFF2-40B4-BE49-F238E27FC236}">
                <a16:creationId xmlns:a16="http://schemas.microsoft.com/office/drawing/2014/main" id="{470B4CEE-1AAF-E581-7973-5B44943F05F1}"/>
              </a:ext>
            </a:extLst>
          </p:cNvPr>
          <p:cNvSpPr txBox="1"/>
          <p:nvPr/>
        </p:nvSpPr>
        <p:spPr>
          <a:xfrm>
            <a:off x="637308" y="3478699"/>
            <a:ext cx="1853955" cy="2292935"/>
          </a:xfrm>
          <a:prstGeom prst="rect">
            <a:avLst/>
          </a:prstGeom>
          <a:noFill/>
        </p:spPr>
        <p:txBody>
          <a:bodyPr wrap="square">
            <a:spAutoFit/>
          </a:bodyPr>
          <a:lstStyle/>
          <a:p>
            <a:pPr algn="just"/>
            <a:r>
              <a:rPr lang="en-GB" sz="1100" b="0" i="1" dirty="0">
                <a:effectLst/>
                <a:latin typeface="+mj-lt"/>
              </a:rPr>
              <a:t>My daughter</a:t>
            </a:r>
            <a:r>
              <a:rPr lang="en-GB" sz="1100" i="1" dirty="0">
                <a:latin typeface="+mj-lt"/>
              </a:rPr>
              <a:t> </a:t>
            </a:r>
            <a:r>
              <a:rPr lang="en-GB" sz="1100" b="0" i="1" dirty="0">
                <a:effectLst/>
                <a:latin typeface="+mj-lt"/>
              </a:rPr>
              <a:t>who’s Year 12, she's now looking at university, they’ve gone to Newcastle to a university fair, the school had taken them across a couple of weeks ago and </a:t>
            </a:r>
            <a:r>
              <a:rPr lang="en-GB" sz="1100" b="1" i="1" dirty="0">
                <a:effectLst/>
                <a:latin typeface="+mj-lt"/>
              </a:rPr>
              <a:t>she came home absolutely buzzing about it.</a:t>
            </a:r>
          </a:p>
          <a:p>
            <a:endParaRPr lang="en-GB" sz="1100" b="1" i="1" dirty="0">
              <a:effectLst/>
              <a:latin typeface="+mj-lt"/>
            </a:endParaRPr>
          </a:p>
          <a:p>
            <a:r>
              <a:rPr lang="en-GB" sz="1100" b="0" i="1" dirty="0">
                <a:effectLst/>
              </a:rPr>
              <a:t>(Mum, Parent of Yr 10 male, West Cumbria)</a:t>
            </a:r>
            <a:endParaRPr lang="en-GB" sz="1100" i="1" dirty="0"/>
          </a:p>
          <a:p>
            <a:endParaRPr lang="en-GB" sz="1100" b="1" i="1" dirty="0">
              <a:latin typeface="+mj-lt"/>
            </a:endParaRPr>
          </a:p>
        </p:txBody>
      </p:sp>
      <p:sp>
        <p:nvSpPr>
          <p:cNvPr id="15" name="TextBox 14">
            <a:extLst>
              <a:ext uri="{FF2B5EF4-FFF2-40B4-BE49-F238E27FC236}">
                <a16:creationId xmlns:a16="http://schemas.microsoft.com/office/drawing/2014/main" id="{283F476A-C7E2-0C3F-CA63-4EEA45154C03}"/>
              </a:ext>
            </a:extLst>
          </p:cNvPr>
          <p:cNvSpPr txBox="1"/>
          <p:nvPr/>
        </p:nvSpPr>
        <p:spPr>
          <a:xfrm>
            <a:off x="3159046" y="3450690"/>
            <a:ext cx="2261892" cy="2462213"/>
          </a:xfrm>
          <a:prstGeom prst="rect">
            <a:avLst/>
          </a:prstGeom>
          <a:noFill/>
        </p:spPr>
        <p:txBody>
          <a:bodyPr wrap="square">
            <a:spAutoFit/>
          </a:bodyPr>
          <a:lstStyle/>
          <a:p>
            <a:pPr algn="just"/>
            <a:r>
              <a:rPr lang="en-GB" sz="1100" b="1" i="1" dirty="0">
                <a:effectLst/>
                <a:latin typeface="+mj-lt"/>
              </a:rPr>
              <a:t>Not sure whether it's worth all the stress, all the finance</a:t>
            </a:r>
            <a:r>
              <a:rPr lang="en-GB" sz="1100" b="0" i="1" dirty="0">
                <a:effectLst/>
                <a:latin typeface="+mj-lt"/>
              </a:rPr>
              <a:t>, you know, me and my partner are both highly educated but you know, there's other ways and means of learning now without coming out with all the debt and the stress and all of that involved with going to Uni, but that's up to my son, that's up to him, you know, to go look at that path.</a:t>
            </a:r>
          </a:p>
          <a:p>
            <a:endParaRPr lang="en-GB" sz="1100" i="1" dirty="0">
              <a:latin typeface="+mj-lt"/>
            </a:endParaRPr>
          </a:p>
          <a:p>
            <a:r>
              <a:rPr lang="en-GB" sz="1100" b="0" i="1" dirty="0">
                <a:effectLst/>
              </a:rPr>
              <a:t>(Mum, parent of Yr 11 </a:t>
            </a:r>
            <a:r>
              <a:rPr lang="en-GB" sz="1100" i="1" dirty="0"/>
              <a:t>m</a:t>
            </a:r>
            <a:r>
              <a:rPr lang="en-GB" sz="1100" b="0" i="1" dirty="0">
                <a:effectLst/>
              </a:rPr>
              <a:t>ale, West Cumbria)</a:t>
            </a:r>
            <a:endParaRPr lang="en-GB" sz="1100" i="1" dirty="0"/>
          </a:p>
          <a:p>
            <a:endParaRPr lang="en-GB" sz="1100" i="1" dirty="0">
              <a:latin typeface="+mj-lt"/>
            </a:endParaRPr>
          </a:p>
        </p:txBody>
      </p:sp>
      <p:sp>
        <p:nvSpPr>
          <p:cNvPr id="18" name="Arrow: Left-Right 17">
            <a:extLst>
              <a:ext uri="{FF2B5EF4-FFF2-40B4-BE49-F238E27FC236}">
                <a16:creationId xmlns:a16="http://schemas.microsoft.com/office/drawing/2014/main" id="{D9557B7E-BF9A-7E71-A58B-20BD61F2A794}"/>
              </a:ext>
            </a:extLst>
          </p:cNvPr>
          <p:cNvSpPr/>
          <p:nvPr/>
        </p:nvSpPr>
        <p:spPr>
          <a:xfrm>
            <a:off x="327870" y="2181395"/>
            <a:ext cx="8131412" cy="966872"/>
          </a:xfrm>
          <a:prstGeom prst="leftRightArrow">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4888FAD5-66B3-9899-AF5C-BAE9F1601BDB}"/>
              </a:ext>
            </a:extLst>
          </p:cNvPr>
          <p:cNvSpPr txBox="1"/>
          <p:nvPr/>
        </p:nvSpPr>
        <p:spPr>
          <a:xfrm>
            <a:off x="6325321" y="2453110"/>
            <a:ext cx="1553297" cy="400110"/>
          </a:xfrm>
          <a:prstGeom prst="rect">
            <a:avLst/>
          </a:prstGeom>
          <a:solidFill>
            <a:schemeClr val="accent2">
              <a:lumMod val="75000"/>
            </a:schemeClr>
          </a:solidFill>
        </p:spPr>
        <p:txBody>
          <a:bodyPr wrap="square" rtlCol="0">
            <a:spAutoFit/>
          </a:bodyPr>
          <a:lstStyle/>
          <a:p>
            <a:pPr algn="ctr"/>
            <a:r>
              <a:rPr lang="en-GB" sz="1000" b="1">
                <a:solidFill>
                  <a:schemeClr val="bg1"/>
                </a:solidFill>
              </a:rPr>
              <a:t>Reject/</a:t>
            </a:r>
          </a:p>
          <a:p>
            <a:pPr algn="ctr"/>
            <a:r>
              <a:rPr lang="en-GB" sz="1000" b="1">
                <a:solidFill>
                  <a:schemeClr val="bg1"/>
                </a:solidFill>
              </a:rPr>
              <a:t>dislike</a:t>
            </a:r>
          </a:p>
        </p:txBody>
      </p:sp>
      <p:sp>
        <p:nvSpPr>
          <p:cNvPr id="20" name="TextBox 19">
            <a:extLst>
              <a:ext uri="{FF2B5EF4-FFF2-40B4-BE49-F238E27FC236}">
                <a16:creationId xmlns:a16="http://schemas.microsoft.com/office/drawing/2014/main" id="{1A20EA01-7B5C-EBF5-983A-C0B221E3A55F}"/>
              </a:ext>
            </a:extLst>
          </p:cNvPr>
          <p:cNvSpPr txBox="1"/>
          <p:nvPr/>
        </p:nvSpPr>
        <p:spPr>
          <a:xfrm>
            <a:off x="793843" y="2453110"/>
            <a:ext cx="1214859" cy="400110"/>
          </a:xfrm>
          <a:prstGeom prst="rect">
            <a:avLst/>
          </a:prstGeom>
          <a:solidFill>
            <a:schemeClr val="accent3"/>
          </a:solidFill>
        </p:spPr>
        <p:txBody>
          <a:bodyPr wrap="square" rtlCol="0">
            <a:spAutoFit/>
          </a:bodyPr>
          <a:lstStyle/>
          <a:p>
            <a:pPr algn="ctr"/>
            <a:r>
              <a:rPr lang="en-GB" sz="1000" b="1">
                <a:solidFill>
                  <a:schemeClr val="bg1"/>
                </a:solidFill>
              </a:rPr>
              <a:t>Positive / Encourage</a:t>
            </a:r>
          </a:p>
        </p:txBody>
      </p:sp>
      <p:sp>
        <p:nvSpPr>
          <p:cNvPr id="21" name="TextBox 20">
            <a:extLst>
              <a:ext uri="{FF2B5EF4-FFF2-40B4-BE49-F238E27FC236}">
                <a16:creationId xmlns:a16="http://schemas.microsoft.com/office/drawing/2014/main" id="{F113AA5D-F6DA-68E7-546E-226C2314DE3F}"/>
              </a:ext>
            </a:extLst>
          </p:cNvPr>
          <p:cNvSpPr txBox="1"/>
          <p:nvPr/>
        </p:nvSpPr>
        <p:spPr>
          <a:xfrm>
            <a:off x="3343961" y="2453110"/>
            <a:ext cx="1708727" cy="400110"/>
          </a:xfrm>
          <a:prstGeom prst="rect">
            <a:avLst/>
          </a:prstGeom>
          <a:solidFill>
            <a:schemeClr val="accent6"/>
          </a:solidFill>
        </p:spPr>
        <p:txBody>
          <a:bodyPr wrap="square" rtlCol="0">
            <a:spAutoFit/>
          </a:bodyPr>
          <a:lstStyle/>
          <a:p>
            <a:pPr algn="ctr"/>
            <a:r>
              <a:rPr lang="en-GB" sz="1000" b="1">
                <a:solidFill>
                  <a:schemeClr val="bg1"/>
                </a:solidFill>
              </a:rPr>
              <a:t>Neutral: unlikely to actively encourage</a:t>
            </a:r>
          </a:p>
        </p:txBody>
      </p:sp>
      <p:sp>
        <p:nvSpPr>
          <p:cNvPr id="5" name="Rectangle 4">
            <a:extLst>
              <a:ext uri="{FF2B5EF4-FFF2-40B4-BE49-F238E27FC236}">
                <a16:creationId xmlns:a16="http://schemas.microsoft.com/office/drawing/2014/main" id="{8EC50F9D-AE47-5E28-6F89-88B596CEA574}"/>
              </a:ext>
            </a:extLst>
          </p:cNvPr>
          <p:cNvSpPr/>
          <p:nvPr/>
        </p:nvSpPr>
        <p:spPr>
          <a:xfrm>
            <a:off x="286709" y="3377347"/>
            <a:ext cx="407484" cy="707886"/>
          </a:xfrm>
          <a:prstGeom prst="rect">
            <a:avLst/>
          </a:prstGeom>
        </p:spPr>
        <p:txBody>
          <a:bodyPr wrap="none">
            <a:spAutoFit/>
          </a:bodyPr>
          <a:lstStyle/>
          <a:p>
            <a:r>
              <a:rPr lang="en-GB" sz="4000" b="1" dirty="0">
                <a:solidFill>
                  <a:srgbClr val="4F8B74"/>
                </a:solidFill>
              </a:rPr>
              <a:t>“</a:t>
            </a:r>
          </a:p>
        </p:txBody>
      </p:sp>
      <p:sp>
        <p:nvSpPr>
          <p:cNvPr id="7" name="TextBox 6">
            <a:extLst>
              <a:ext uri="{FF2B5EF4-FFF2-40B4-BE49-F238E27FC236}">
                <a16:creationId xmlns:a16="http://schemas.microsoft.com/office/drawing/2014/main" id="{64048801-8147-7448-A7A2-AA10EC583106}"/>
              </a:ext>
            </a:extLst>
          </p:cNvPr>
          <p:cNvSpPr txBox="1"/>
          <p:nvPr/>
        </p:nvSpPr>
        <p:spPr>
          <a:xfrm>
            <a:off x="2094193" y="4733650"/>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8" name="Rectangle 7">
            <a:extLst>
              <a:ext uri="{FF2B5EF4-FFF2-40B4-BE49-F238E27FC236}">
                <a16:creationId xmlns:a16="http://schemas.microsoft.com/office/drawing/2014/main" id="{A64C0B6E-A80C-BF48-6329-2D7E9AA620FA}"/>
              </a:ext>
            </a:extLst>
          </p:cNvPr>
          <p:cNvSpPr/>
          <p:nvPr/>
        </p:nvSpPr>
        <p:spPr>
          <a:xfrm>
            <a:off x="2846237" y="3400966"/>
            <a:ext cx="407484" cy="707886"/>
          </a:xfrm>
          <a:prstGeom prst="rect">
            <a:avLst/>
          </a:prstGeom>
        </p:spPr>
        <p:txBody>
          <a:bodyPr wrap="none">
            <a:spAutoFit/>
          </a:bodyPr>
          <a:lstStyle/>
          <a:p>
            <a:r>
              <a:rPr lang="en-GB" sz="4000" b="1">
                <a:solidFill>
                  <a:srgbClr val="4F8B74"/>
                </a:solidFill>
              </a:rPr>
              <a:t>“</a:t>
            </a:r>
          </a:p>
        </p:txBody>
      </p:sp>
      <p:sp>
        <p:nvSpPr>
          <p:cNvPr id="9" name="TextBox 8">
            <a:extLst>
              <a:ext uri="{FF2B5EF4-FFF2-40B4-BE49-F238E27FC236}">
                <a16:creationId xmlns:a16="http://schemas.microsoft.com/office/drawing/2014/main" id="{982BCD4F-01D0-AAC7-5342-967446B5EEAE}"/>
              </a:ext>
            </a:extLst>
          </p:cNvPr>
          <p:cNvSpPr txBox="1"/>
          <p:nvPr/>
        </p:nvSpPr>
        <p:spPr>
          <a:xfrm>
            <a:off x="5045721" y="4908800"/>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4" name="Rectangle 13">
            <a:extLst>
              <a:ext uri="{FF2B5EF4-FFF2-40B4-BE49-F238E27FC236}">
                <a16:creationId xmlns:a16="http://schemas.microsoft.com/office/drawing/2014/main" id="{D7ED0059-69CF-06D2-4599-A537246C036B}"/>
              </a:ext>
            </a:extLst>
          </p:cNvPr>
          <p:cNvSpPr/>
          <p:nvPr/>
        </p:nvSpPr>
        <p:spPr>
          <a:xfrm>
            <a:off x="5629270" y="3419924"/>
            <a:ext cx="407484" cy="707886"/>
          </a:xfrm>
          <a:prstGeom prst="rect">
            <a:avLst/>
          </a:prstGeom>
        </p:spPr>
        <p:txBody>
          <a:bodyPr wrap="none">
            <a:spAutoFit/>
          </a:bodyPr>
          <a:lstStyle/>
          <a:p>
            <a:r>
              <a:rPr lang="en-GB" sz="4000" b="1">
                <a:solidFill>
                  <a:srgbClr val="4F8B74"/>
                </a:solidFill>
              </a:rPr>
              <a:t>“</a:t>
            </a:r>
          </a:p>
        </p:txBody>
      </p:sp>
      <p:sp>
        <p:nvSpPr>
          <p:cNvPr id="16" name="TextBox 15">
            <a:extLst>
              <a:ext uri="{FF2B5EF4-FFF2-40B4-BE49-F238E27FC236}">
                <a16:creationId xmlns:a16="http://schemas.microsoft.com/office/drawing/2014/main" id="{5676DEA8-EA55-5BB9-767F-26DB6BAD3E70}"/>
              </a:ext>
            </a:extLst>
          </p:cNvPr>
          <p:cNvSpPr txBox="1"/>
          <p:nvPr/>
        </p:nvSpPr>
        <p:spPr>
          <a:xfrm>
            <a:off x="8083137" y="4988716"/>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7" name="Footer Placeholder 1">
            <a:extLst>
              <a:ext uri="{FF2B5EF4-FFF2-40B4-BE49-F238E27FC236}">
                <a16:creationId xmlns:a16="http://schemas.microsoft.com/office/drawing/2014/main" id="{E728A254-E33B-3FA9-6D3B-5471B536D2D2}"/>
              </a:ext>
            </a:extLst>
          </p:cNvPr>
          <p:cNvSpPr>
            <a:spLocks noGrp="1"/>
          </p:cNvSpPr>
          <p:nvPr>
            <p:ph type="ftr" sz="quarter" idx="11"/>
          </p:nvPr>
        </p:nvSpPr>
        <p:spPr>
          <a:xfrm>
            <a:off x="24746" y="6669397"/>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3943054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341409"/>
            <a:ext cx="7930571" cy="1087477"/>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Picture clearly emerges </a:t>
            </a:r>
            <a:r>
              <a:rPr lang="en-GB" sz="1200" b="1" dirty="0">
                <a:latin typeface="+mj-lt"/>
                <a:cs typeface="Calibri Light" panose="020F0302020204030204" pitchFamily="34" charset="0"/>
              </a:rPr>
              <a:t>that students do need additional help/support to reach their potential…</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…and that (even willing /engaged) </a:t>
            </a:r>
            <a:r>
              <a:rPr lang="en-GB" sz="1200" b="1" dirty="0">
                <a:latin typeface="+mj-lt"/>
                <a:cs typeface="Calibri Light" panose="020F0302020204030204" pitchFamily="34" charset="0"/>
              </a:rPr>
              <a:t>parents are often not optimally placed to provide this.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Potentially </a:t>
            </a:r>
            <a:r>
              <a:rPr lang="en-GB" sz="1200" b="1" dirty="0">
                <a:latin typeface="+mj-lt"/>
                <a:cs typeface="Calibri Light" panose="020F0302020204030204" pitchFamily="34" charset="0"/>
              </a:rPr>
              <a:t>addressing some of the parental needs could aid progression to HE </a:t>
            </a:r>
            <a:r>
              <a:rPr lang="en-GB" sz="1200" dirty="0">
                <a:latin typeface="+mj-lt"/>
                <a:cs typeface="Calibri Light" panose="020F0302020204030204" pitchFamily="34" charset="0"/>
              </a:rPr>
              <a:t>(via making them feel more informed regarding options and confident to assist child in decision-making)</a:t>
            </a:r>
            <a:endParaRPr lang="en-GB" sz="1200" dirty="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616536" cy="338554"/>
          </a:xfrm>
          <a:prstGeom prst="rect">
            <a:avLst/>
          </a:prstGeom>
          <a:noFill/>
        </p:spPr>
        <p:txBody>
          <a:bodyPr wrap="square" rtlCol="0">
            <a:spAutoFit/>
          </a:bodyPr>
          <a:lstStyle/>
          <a:p>
            <a:r>
              <a:rPr lang="en-US" sz="1600">
                <a:solidFill>
                  <a:srgbClr val="77C4E5"/>
                </a:solidFill>
                <a:latin typeface="Arial Rounded MT Bold"/>
                <a:cs typeface="Arial Rounded MT Bold"/>
              </a:rPr>
              <a:t>Parental feedback points to the following key take outs: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85</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Parent Perspective: Key Take Outs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70000"/>
            <a:extLst>
              <a:ext uri="{28A0092B-C50C-407E-A947-70E740481C1C}">
                <a14:useLocalDpi xmlns:a14="http://schemas.microsoft.com/office/drawing/2010/main"/>
              </a:ext>
            </a:extLst>
          </a:blip>
          <a:srcRect/>
          <a:stretch/>
        </p:blipFill>
        <p:spPr>
          <a:xfrm>
            <a:off x="8533205" y="1554163"/>
            <a:ext cx="3655619" cy="5065712"/>
          </a:xfrm>
        </p:spPr>
      </p:pic>
      <p:sp>
        <p:nvSpPr>
          <p:cNvPr id="5" name="Footer Placeholder 1">
            <a:extLst>
              <a:ext uri="{FF2B5EF4-FFF2-40B4-BE49-F238E27FC236}">
                <a16:creationId xmlns:a16="http://schemas.microsoft.com/office/drawing/2014/main" id="{F6FDB8AB-B223-3F6A-1209-FB28BAB7F813}"/>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6663855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274840"/>
            <a:ext cx="4516232" cy="2308324"/>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600"/>
              <a:t>Context: </a:t>
            </a:r>
          </a:p>
          <a:p>
            <a:endParaRPr lang="en-US" sz="3600"/>
          </a:p>
          <a:p>
            <a:r>
              <a:rPr lang="en-US" sz="3600"/>
              <a:t>the teacher perspective</a:t>
            </a:r>
          </a:p>
        </p:txBody>
      </p:sp>
    </p:spTree>
    <p:extLst>
      <p:ext uri="{BB962C8B-B14F-4D97-AF65-F5344CB8AC3E}">
        <p14:creationId xmlns:p14="http://schemas.microsoft.com/office/powerpoint/2010/main" val="36188193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29756" y="2098151"/>
            <a:ext cx="7870535" cy="2708434"/>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Among the teachers who took part in this research there were polarised views.</a:t>
            </a:r>
          </a:p>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Support and assistance needs are acknowledged and there is a strong desire to raise attainment.</a:t>
            </a:r>
          </a:p>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But, care must be taken for </a:t>
            </a:r>
            <a:r>
              <a:rPr lang="en-GB" sz="1200" b="1">
                <a:solidFill>
                  <a:prstClr val="black"/>
                </a:solidFill>
                <a:latin typeface="+mj-lt"/>
                <a:cs typeface="Calibri Light" panose="020F0302020204030204" pitchFamily="34" charset="0"/>
              </a:rPr>
              <a:t>Hello Future’s support to be focussed where schools require it. Consultation will be required.</a:t>
            </a:r>
          </a:p>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Literacy/support on other core subjects are needed, but are potentially areas schools are more well-equipped to deal with via their teaching teams.</a:t>
            </a:r>
          </a:p>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There are also key gaps to address in terms of providing inspiration, increasing aspirations, driving engagement more generally and the provision of information regarding FE/HE.</a:t>
            </a:r>
          </a:p>
          <a:p>
            <a:pPr marL="285750" indent="-285750">
              <a:spcAft>
                <a:spcPts val="1000"/>
              </a:spcAft>
              <a:buFont typeface="Arial" panose="020B0604020202020204" pitchFamily="34" charset="0"/>
              <a:buChar char="•"/>
            </a:pPr>
            <a:r>
              <a:rPr lang="en-GB" sz="1200">
                <a:solidFill>
                  <a:prstClr val="black"/>
                </a:solidFill>
                <a:latin typeface="+mj-lt"/>
                <a:cs typeface="Calibri Light" panose="020F0302020204030204" pitchFamily="34" charset="0"/>
              </a:rPr>
              <a:t>Teachers stress that adequately trained, experienced and consistent personnel for any or all interventions will be key.</a:t>
            </a:r>
          </a:p>
          <a:p>
            <a:pPr>
              <a:spcAft>
                <a:spcPts val="1000"/>
              </a:spcAft>
            </a:pPr>
            <a:endParaRPr lang="en-GB" sz="120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188191" y="1642377"/>
            <a:ext cx="7727372" cy="338554"/>
          </a:xfrm>
          <a:prstGeom prst="rect">
            <a:avLst/>
          </a:prstGeom>
          <a:noFill/>
        </p:spPr>
        <p:txBody>
          <a:bodyPr wrap="square" rtlCol="0">
            <a:spAutoFit/>
          </a:bodyPr>
          <a:lstStyle/>
          <a:p>
            <a:r>
              <a:rPr lang="en-US" sz="1600">
                <a:solidFill>
                  <a:srgbClr val="77C4E5"/>
                </a:solidFill>
                <a:latin typeface="Arial Rounded MT Bold"/>
                <a:cs typeface="Arial Rounded MT Bold"/>
              </a:rPr>
              <a:t>The Teacher Perspective emerges as follows: </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87</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5"/>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Teacher perspective: In summary… </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2" cstate="screen">
            <a:alphaModFix amt="61000"/>
            <a:extLst>
              <a:ext uri="{28A0092B-C50C-407E-A947-70E740481C1C}">
                <a14:useLocalDpi xmlns:a14="http://schemas.microsoft.com/office/drawing/2010/main"/>
              </a:ext>
            </a:extLst>
          </a:blip>
          <a:srcRect/>
          <a:stretch/>
        </p:blipFill>
        <p:spPr>
          <a:xfrm>
            <a:off x="8811337" y="1554163"/>
            <a:ext cx="3377488" cy="5065712"/>
          </a:xfrm>
        </p:spPr>
      </p:pic>
      <p:sp>
        <p:nvSpPr>
          <p:cNvPr id="5" name="Footer Placeholder 1">
            <a:extLst>
              <a:ext uri="{FF2B5EF4-FFF2-40B4-BE49-F238E27FC236}">
                <a16:creationId xmlns:a16="http://schemas.microsoft.com/office/drawing/2014/main" id="{744FBA7B-C831-8BC6-DB6A-A9187EC8286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7195504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02864"/>
            <a:ext cx="7520132" cy="2652008"/>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Educational attainment levels</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Literacy issues are key – central to success in other subjects</a:t>
            </a:r>
          </a:p>
          <a:p>
            <a:pPr marL="285750" indent="-2857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Insufficient link made between earlier years and GCSEs</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Low engagement in earlier years causes problems later on</a:t>
            </a:r>
          </a:p>
          <a:p>
            <a:pPr marL="285750" indent="-285750">
              <a:spcAft>
                <a:spcPts val="1000"/>
              </a:spcAft>
              <a:buFont typeface="Arial" panose="020B0604020202020204" pitchFamily="34" charset="0"/>
              <a:buChar char="•"/>
            </a:pPr>
            <a:r>
              <a:rPr lang="en-GB" sz="1200" b="1" dirty="0">
                <a:solidFill>
                  <a:prstClr val="black"/>
                </a:solidFill>
                <a:latin typeface="+mj-lt"/>
                <a:cs typeface="Calibri Light" panose="020F0302020204030204" pitchFamily="34" charset="0"/>
              </a:rPr>
              <a:t>Low aspirations</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BAE Systems as primary local employer was repeatedly cited as requiring low grades and thus lowering students academic desire to strive for more.</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Fear of HE and debt are strong barriers to educational progression</a:t>
            </a:r>
          </a:p>
          <a:p>
            <a:pPr marL="742950" lvl="1" indent="-285750">
              <a:spcAft>
                <a:spcPts val="1000"/>
              </a:spcAft>
              <a:buFont typeface="Arial" panose="020B0604020202020204" pitchFamily="34" charset="0"/>
              <a:buChar char="•"/>
            </a:pPr>
            <a:r>
              <a:rPr lang="en-GB" sz="1200" dirty="0">
                <a:solidFill>
                  <a:prstClr val="black"/>
                </a:solidFill>
                <a:latin typeface="+mj-lt"/>
                <a:cs typeface="Calibri Light" panose="020F0302020204030204" pitchFamily="34" charset="0"/>
              </a:rPr>
              <a:t>Community/social issues (drugs, crime, poverty) hamper aspirations</a:t>
            </a:r>
            <a:endParaRPr lang="en-GB" sz="1200" dirty="0">
              <a:solidFill>
                <a:schemeClr val="bg1">
                  <a:lumMod val="50000"/>
                </a:schemeClr>
              </a:solidFill>
              <a:latin typeface="+mj-lt"/>
              <a:cs typeface="Calibri Light" panose="020F0302020204030204" pitchFamily="34" charset="0"/>
            </a:endParaRP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588826" cy="338554"/>
          </a:xfrm>
          <a:prstGeom prst="rect">
            <a:avLst/>
          </a:prstGeom>
          <a:noFill/>
        </p:spPr>
        <p:txBody>
          <a:bodyPr wrap="square" rtlCol="0">
            <a:spAutoFit/>
          </a:bodyPr>
          <a:lstStyle/>
          <a:p>
            <a:r>
              <a:rPr lang="en-US" sz="1600">
                <a:solidFill>
                  <a:srgbClr val="77C4E5"/>
                </a:solidFill>
                <a:latin typeface="Arial Rounded MT Bold"/>
                <a:cs typeface="Arial Rounded MT Bold"/>
              </a:rPr>
              <a:t>Key Challenges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88</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8579719"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Teachers identify several key challenges in raising attainment</a:t>
            </a:r>
            <a:endParaRPr lang="en-US" sz="3200">
              <a:solidFill>
                <a:prstClr val="white"/>
              </a:solidFill>
              <a:latin typeface="Arial Rounded MT Bold"/>
              <a:cs typeface="Arial Rounded MT Bold"/>
            </a:endParaRPr>
          </a:p>
        </p:txBody>
      </p:sp>
      <p:sp>
        <p:nvSpPr>
          <p:cNvPr id="5" name="TextBox 4">
            <a:extLst>
              <a:ext uri="{FF2B5EF4-FFF2-40B4-BE49-F238E27FC236}">
                <a16:creationId xmlns:a16="http://schemas.microsoft.com/office/drawing/2014/main" id="{27A213D4-44C2-4A18-45C1-5BD283860066}"/>
              </a:ext>
            </a:extLst>
          </p:cNvPr>
          <p:cNvSpPr txBox="1"/>
          <p:nvPr/>
        </p:nvSpPr>
        <p:spPr>
          <a:xfrm>
            <a:off x="910214" y="5528362"/>
            <a:ext cx="6395750" cy="523220"/>
          </a:xfrm>
          <a:prstGeom prst="rect">
            <a:avLst/>
          </a:prstGeom>
          <a:noFill/>
        </p:spPr>
        <p:txBody>
          <a:bodyPr wrap="square" rtlCol="0">
            <a:spAutoFit/>
          </a:bodyPr>
          <a:lstStyle/>
          <a:p>
            <a:pPr algn="ctr"/>
            <a:r>
              <a:rPr lang="en-GB" sz="1400" b="1" i="1">
                <a:solidFill>
                  <a:srgbClr val="002060"/>
                </a:solidFill>
              </a:rPr>
              <a:t>Schools sometimes have a well-developed programme focussing on literacy interventions. Fewer interventions are mentioned for the other areas.</a:t>
            </a:r>
          </a:p>
        </p:txBody>
      </p:sp>
      <p:pic>
        <p:nvPicPr>
          <p:cNvPr id="8" name="Picture Placeholder 18" descr="A picture containing person, indoor&#10;&#10;Description automatically generated">
            <a:extLst>
              <a:ext uri="{FF2B5EF4-FFF2-40B4-BE49-F238E27FC236}">
                <a16:creationId xmlns:a16="http://schemas.microsoft.com/office/drawing/2014/main" id="{025C03CE-124E-69F9-2245-1446B87B036D}"/>
              </a:ext>
            </a:extLst>
          </p:cNvPr>
          <p:cNvPicPr>
            <a:picLocks noGrp="1" noChangeAspect="1"/>
          </p:cNvPicPr>
          <p:nvPr>
            <p:ph type="pic" sz="quarter" idx="13"/>
          </p:nvPr>
        </p:nvPicPr>
        <p:blipFill>
          <a:blip r:embed="rId2" cstate="screen">
            <a:alphaModFix amt="48000"/>
            <a:extLst>
              <a:ext uri="{28A0092B-C50C-407E-A947-70E740481C1C}">
                <a14:useLocalDpi xmlns:a14="http://schemas.microsoft.com/office/drawing/2010/main"/>
              </a:ext>
            </a:extLst>
          </a:blip>
          <a:srcRect/>
          <a:stretch>
            <a:fillRect/>
          </a:stretch>
        </p:blipFill>
        <p:spPr>
          <a:xfrm>
            <a:off x="8258175" y="1554163"/>
            <a:ext cx="3930650" cy="5065712"/>
          </a:xfrm>
        </p:spPr>
      </p:pic>
      <p:sp>
        <p:nvSpPr>
          <p:cNvPr id="6" name="Footer Placeholder 1">
            <a:extLst>
              <a:ext uri="{FF2B5EF4-FFF2-40B4-BE49-F238E27FC236}">
                <a16:creationId xmlns:a16="http://schemas.microsoft.com/office/drawing/2014/main" id="{D02B098F-13D9-BF2B-DEA1-0167003700D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3104423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01263" cy="584775"/>
          </a:xfrm>
          <a:prstGeom prst="rect">
            <a:avLst/>
          </a:prstGeom>
          <a:noFill/>
        </p:spPr>
        <p:txBody>
          <a:bodyPr wrap="square" rtlCol="0">
            <a:spAutoFit/>
          </a:bodyPr>
          <a:lstStyle/>
          <a:p>
            <a:r>
              <a:rPr lang="en-US" sz="1600">
                <a:solidFill>
                  <a:schemeClr val="accent3"/>
                </a:solidFill>
                <a:latin typeface="Arial Rounded MT Bold"/>
                <a:cs typeface="Arial Rounded MT Bold"/>
              </a:rPr>
              <a:t>Positive: </a:t>
            </a:r>
            <a:r>
              <a:rPr lang="en-US" sz="1600">
                <a:solidFill>
                  <a:srgbClr val="77C4E5"/>
                </a:solidFill>
                <a:latin typeface="Arial Rounded MT Bold"/>
                <a:cs typeface="Arial Rounded MT Bold"/>
              </a:rPr>
              <a:t>Additional help and support to raise attainment is needed and welcomed, but any intervention(s) need/s to be delivered appropriately</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89</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231635"/>
            <a:ext cx="9113982"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Receptivity to Hello Future’s planned support to raise attainment is polarized… (1)</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a:blip r:embed="rId3" cstate="screen">
            <a:alphaModFix amt="59000"/>
            <a:extLst>
              <a:ext uri="{28A0092B-C50C-407E-A947-70E740481C1C}">
                <a14:useLocalDpi xmlns:a14="http://schemas.microsoft.com/office/drawing/2010/main"/>
              </a:ext>
            </a:extLst>
          </a:blip>
          <a:srcRect/>
          <a:stretch/>
        </p:blipFill>
        <p:spPr>
          <a:xfrm>
            <a:off x="8796814" y="1554163"/>
            <a:ext cx="3392011" cy="5065712"/>
          </a:xfrm>
        </p:spPr>
      </p:pic>
      <p:sp>
        <p:nvSpPr>
          <p:cNvPr id="5" name="TextBox 4">
            <a:extLst>
              <a:ext uri="{FF2B5EF4-FFF2-40B4-BE49-F238E27FC236}">
                <a16:creationId xmlns:a16="http://schemas.microsoft.com/office/drawing/2014/main" id="{22F85042-E90C-ABEB-81AF-06206B2DEFC6}"/>
              </a:ext>
            </a:extLst>
          </p:cNvPr>
          <p:cNvSpPr txBox="1"/>
          <p:nvPr/>
        </p:nvSpPr>
        <p:spPr>
          <a:xfrm>
            <a:off x="271319" y="2600646"/>
            <a:ext cx="3398065" cy="2893100"/>
          </a:xfrm>
          <a:prstGeom prst="rect">
            <a:avLst/>
          </a:prstGeom>
          <a:noFill/>
        </p:spPr>
        <p:txBody>
          <a:bodyPr wrap="square" rtlCol="0">
            <a:spAutoFit/>
          </a:bodyPr>
          <a:lstStyle/>
          <a:p>
            <a:pPr>
              <a:spcAft>
                <a:spcPts val="1000"/>
              </a:spcAft>
            </a:pPr>
            <a:r>
              <a:rPr lang="en-GB" sz="1200" b="1" dirty="0">
                <a:latin typeface="+mj-lt"/>
                <a:cs typeface="Calibri Light" panose="020F0302020204030204" pitchFamily="34" charset="0"/>
              </a:rPr>
              <a:t>Positive:</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Unaware of Hello Future’s new focus on attainment/academic focus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Positive reaction: teacher felt it is required and meets a gap.</a:t>
            </a:r>
          </a:p>
          <a:p>
            <a:pPr>
              <a:spcAft>
                <a:spcPts val="1000"/>
              </a:spcAft>
            </a:pPr>
            <a:endParaRPr lang="en-GB" sz="1200" dirty="0">
              <a:latin typeface="+mj-lt"/>
              <a:cs typeface="Calibri Light" panose="020F0302020204030204" pitchFamily="34" charset="0"/>
            </a:endParaRPr>
          </a:p>
          <a:p>
            <a:pPr>
              <a:spcAft>
                <a:spcPts val="1000"/>
              </a:spcAft>
            </a:pPr>
            <a:r>
              <a:rPr lang="en-GB" sz="1200" b="1" dirty="0">
                <a:latin typeface="+mj-lt"/>
                <a:cs typeface="Calibri Light" panose="020F0302020204030204" pitchFamily="34" charset="0"/>
              </a:rPr>
              <a:t>Hello Future will need to:</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Provide regular and consistent personnel to build rapport/make progress with students</a:t>
            </a:r>
          </a:p>
          <a:p>
            <a:pPr marL="285750" indent="-285750">
              <a:spcAft>
                <a:spcPts val="1000"/>
              </a:spcAft>
              <a:buFont typeface="Arial" panose="020B0604020202020204" pitchFamily="34" charset="0"/>
              <a:buChar char="•"/>
            </a:pPr>
            <a:r>
              <a:rPr lang="en-GB" sz="1200" dirty="0">
                <a:latin typeface="+mj-lt"/>
                <a:cs typeface="Calibri Light" panose="020F0302020204030204" pitchFamily="34" charset="0"/>
              </a:rPr>
              <a:t>Ensure personnel are relatable’; from similar background</a:t>
            </a:r>
          </a:p>
        </p:txBody>
      </p:sp>
      <p:sp>
        <p:nvSpPr>
          <p:cNvPr id="6" name="TextBox 5">
            <a:extLst>
              <a:ext uri="{FF2B5EF4-FFF2-40B4-BE49-F238E27FC236}">
                <a16:creationId xmlns:a16="http://schemas.microsoft.com/office/drawing/2014/main" id="{883F5B7E-4FDE-5688-FC90-B5048B97C8B4}"/>
              </a:ext>
            </a:extLst>
          </p:cNvPr>
          <p:cNvSpPr txBox="1"/>
          <p:nvPr/>
        </p:nvSpPr>
        <p:spPr>
          <a:xfrm>
            <a:off x="4395379" y="2600646"/>
            <a:ext cx="3398065" cy="2323713"/>
          </a:xfrm>
          <a:prstGeom prst="rect">
            <a:avLst/>
          </a:prstGeom>
          <a:noFill/>
        </p:spPr>
        <p:txBody>
          <a:bodyPr wrap="square" rtlCol="0">
            <a:spAutoFit/>
          </a:bodyPr>
          <a:lstStyle/>
          <a:p>
            <a:pPr>
              <a:spcAft>
                <a:spcPts val="1000"/>
              </a:spcAft>
            </a:pPr>
            <a:r>
              <a:rPr lang="en-GB" sz="1200" b="1">
                <a:latin typeface="+mj-lt"/>
                <a:cs typeface="Calibri Light" panose="020F0302020204030204" pitchFamily="34" charset="0"/>
              </a:rPr>
              <a:t>Most interest in:</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Role model sessions: people coming to school to speak about different options /broaden horizons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Literacy work: key for attainment across all subjects. Focus on those on a cusp of a higher grade or those falling behind.</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Face to face – delivered by teachers for subject work or external personnel to support on activities/ careers information</a:t>
            </a:r>
          </a:p>
        </p:txBody>
      </p:sp>
      <p:sp>
        <p:nvSpPr>
          <p:cNvPr id="3" name="Footer Placeholder 1">
            <a:extLst>
              <a:ext uri="{FF2B5EF4-FFF2-40B4-BE49-F238E27FC236}">
                <a16:creationId xmlns:a16="http://schemas.microsoft.com/office/drawing/2014/main" id="{4983173B-AB24-6229-708D-4DF1617E298A}"/>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7762198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522125" cy="338554"/>
          </a:xfrm>
          <a:prstGeom prst="rect">
            <a:avLst/>
          </a:prstGeom>
          <a:noFill/>
        </p:spPr>
        <p:txBody>
          <a:bodyPr wrap="square" rtlCol="0">
            <a:spAutoFit/>
          </a:bodyPr>
          <a:lstStyle/>
          <a:p>
            <a:r>
              <a:rPr lang="en-US" sz="1600">
                <a:solidFill>
                  <a:schemeClr val="accent6"/>
                </a:solidFill>
                <a:latin typeface="Arial Rounded MT Bold"/>
                <a:cs typeface="Arial Rounded MT Bold"/>
              </a:rPr>
              <a:t>Wary: </a:t>
            </a:r>
            <a:r>
              <a:rPr lang="en-US" sz="1600">
                <a:solidFill>
                  <a:srgbClr val="77C4E5"/>
                </a:solidFill>
                <a:latin typeface="Arial Rounded MT Bold"/>
                <a:cs typeface="Arial Rounded MT Bold"/>
              </a:rPr>
              <a:t>Collaboration and consultation will be required. </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90</a:t>
            </a:fld>
            <a:endParaRPr lang="en-US"/>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4000"/>
            <a:extLst>
              <a:ext uri="{28A0092B-C50C-407E-A947-70E740481C1C}">
                <a14:useLocalDpi xmlns:a14="http://schemas.microsoft.com/office/drawing/2010/main"/>
              </a:ext>
            </a:extLst>
          </a:blip>
          <a:srcRect/>
          <a:stretch/>
        </p:blipFill>
        <p:spPr>
          <a:xfrm>
            <a:off x="8176056" y="1563442"/>
            <a:ext cx="4012769" cy="5100076"/>
          </a:xfrm>
        </p:spPr>
      </p:pic>
      <p:sp>
        <p:nvSpPr>
          <p:cNvPr id="5" name="TextBox 4">
            <a:extLst>
              <a:ext uri="{FF2B5EF4-FFF2-40B4-BE49-F238E27FC236}">
                <a16:creationId xmlns:a16="http://schemas.microsoft.com/office/drawing/2014/main" id="{22F85042-E90C-ABEB-81AF-06206B2DEFC6}"/>
              </a:ext>
            </a:extLst>
          </p:cNvPr>
          <p:cNvSpPr txBox="1"/>
          <p:nvPr/>
        </p:nvSpPr>
        <p:spPr>
          <a:xfrm>
            <a:off x="271319" y="2260071"/>
            <a:ext cx="3398065" cy="3760004"/>
          </a:xfrm>
          <a:prstGeom prst="rect">
            <a:avLst/>
          </a:prstGeom>
          <a:noFill/>
        </p:spPr>
        <p:txBody>
          <a:bodyPr wrap="square" rtlCol="0">
            <a:spAutoFit/>
          </a:bodyPr>
          <a:lstStyle/>
          <a:p>
            <a:pPr>
              <a:spcAft>
                <a:spcPts val="1000"/>
              </a:spcAft>
            </a:pPr>
            <a:r>
              <a:rPr lang="en-GB" sz="1200" b="1">
                <a:latin typeface="+mj-lt"/>
                <a:cs typeface="Calibri Light" panose="020F0302020204030204" pitchFamily="34" charset="0"/>
              </a:rPr>
              <a:t>Unsure/wary:</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Hello Future will need to consult with schools to avoid duplication e.g. literacy focus may result in duplication of effort.</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Previous experience with Hello future was mixed: some mentions of previous intervention personnel not being sufficiently well trained</a:t>
            </a:r>
          </a:p>
          <a:p>
            <a:pPr>
              <a:spcAft>
                <a:spcPts val="1000"/>
              </a:spcAft>
            </a:pPr>
            <a:endParaRPr lang="en-GB" sz="1200">
              <a:latin typeface="+mj-lt"/>
              <a:cs typeface="Calibri Light" panose="020F0302020204030204" pitchFamily="34" charset="0"/>
            </a:endParaRPr>
          </a:p>
          <a:p>
            <a:pPr>
              <a:spcAft>
                <a:spcPts val="1000"/>
              </a:spcAft>
            </a:pPr>
            <a:r>
              <a:rPr lang="en-GB" sz="1200" b="1">
                <a:latin typeface="+mj-lt"/>
                <a:cs typeface="Calibri Light" panose="020F0302020204030204" pitchFamily="34" charset="0"/>
              </a:rPr>
              <a:t>Hello Future will need to:</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Consult with teachers to identify gaps and ensure that any interventions are successful</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Reassure that personnel leading activities will be properly /fully trained</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Use personnel to whom the students can relate.</a:t>
            </a:r>
          </a:p>
        </p:txBody>
      </p:sp>
      <p:sp>
        <p:nvSpPr>
          <p:cNvPr id="6" name="TextBox 5">
            <a:extLst>
              <a:ext uri="{FF2B5EF4-FFF2-40B4-BE49-F238E27FC236}">
                <a16:creationId xmlns:a16="http://schemas.microsoft.com/office/drawing/2014/main" id="{883F5B7E-4FDE-5688-FC90-B5048B97C8B4}"/>
              </a:ext>
            </a:extLst>
          </p:cNvPr>
          <p:cNvSpPr txBox="1"/>
          <p:nvPr/>
        </p:nvSpPr>
        <p:spPr>
          <a:xfrm>
            <a:off x="4395379" y="2260071"/>
            <a:ext cx="3398065" cy="2636619"/>
          </a:xfrm>
          <a:prstGeom prst="rect">
            <a:avLst/>
          </a:prstGeom>
          <a:noFill/>
        </p:spPr>
        <p:txBody>
          <a:bodyPr wrap="square" rtlCol="0">
            <a:spAutoFit/>
          </a:bodyPr>
          <a:lstStyle/>
          <a:p>
            <a:pPr>
              <a:spcAft>
                <a:spcPts val="1000"/>
              </a:spcAft>
            </a:pPr>
            <a:r>
              <a:rPr lang="en-GB" sz="1200" b="1">
                <a:latin typeface="+mj-lt"/>
                <a:cs typeface="Calibri Light" panose="020F0302020204030204" pitchFamily="34" charset="0"/>
              </a:rPr>
              <a:t>Most interest in:</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Development of subject-specific material which fits gaps/ doesn’t duplicate with school activities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Run after school revision clubs for year 11s/ homework club for other years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Face to face interventions as part of school day/immediately after are preferred – reportedly hard to engage students online (previous attempts have failed)</a:t>
            </a:r>
          </a:p>
          <a:p>
            <a:pPr>
              <a:spcAft>
                <a:spcPts val="1000"/>
              </a:spcAft>
            </a:pPr>
            <a:endParaRPr lang="en-GB" sz="1200">
              <a:latin typeface="+mj-lt"/>
              <a:cs typeface="Calibri Light" panose="020F0302020204030204" pitchFamily="34" charset="0"/>
            </a:endParaRPr>
          </a:p>
        </p:txBody>
      </p:sp>
      <p:sp>
        <p:nvSpPr>
          <p:cNvPr id="7" name="TextBox 6">
            <a:extLst>
              <a:ext uri="{FF2B5EF4-FFF2-40B4-BE49-F238E27FC236}">
                <a16:creationId xmlns:a16="http://schemas.microsoft.com/office/drawing/2014/main" id="{55819B70-3535-DCF6-13A7-DC7742FE4358}"/>
              </a:ext>
            </a:extLst>
          </p:cNvPr>
          <p:cNvSpPr txBox="1"/>
          <p:nvPr/>
        </p:nvSpPr>
        <p:spPr>
          <a:xfrm>
            <a:off x="4671919" y="5103766"/>
            <a:ext cx="2641246" cy="523220"/>
          </a:xfrm>
          <a:prstGeom prst="rect">
            <a:avLst/>
          </a:prstGeom>
          <a:noFill/>
        </p:spPr>
        <p:txBody>
          <a:bodyPr wrap="square" rtlCol="0">
            <a:spAutoFit/>
          </a:bodyPr>
          <a:lstStyle/>
          <a:p>
            <a:pPr algn="ctr"/>
            <a:r>
              <a:rPr lang="en-GB" sz="1400" i="1"/>
              <a:t>I don’t want to just have something thrust upon us.</a:t>
            </a:r>
          </a:p>
        </p:txBody>
      </p:sp>
      <p:sp>
        <p:nvSpPr>
          <p:cNvPr id="3" name="Rectangle 2">
            <a:extLst>
              <a:ext uri="{FF2B5EF4-FFF2-40B4-BE49-F238E27FC236}">
                <a16:creationId xmlns:a16="http://schemas.microsoft.com/office/drawing/2014/main" id="{7F836DBD-BAB9-C5BF-55F4-26BF3026EE2F}"/>
              </a:ext>
            </a:extLst>
          </p:cNvPr>
          <p:cNvSpPr/>
          <p:nvPr/>
        </p:nvSpPr>
        <p:spPr>
          <a:xfrm>
            <a:off x="4624567" y="4953628"/>
            <a:ext cx="407484" cy="707886"/>
          </a:xfrm>
          <a:prstGeom prst="rect">
            <a:avLst/>
          </a:prstGeom>
        </p:spPr>
        <p:txBody>
          <a:bodyPr wrap="none">
            <a:spAutoFit/>
          </a:bodyPr>
          <a:lstStyle/>
          <a:p>
            <a:r>
              <a:rPr lang="en-GB" sz="4000" b="1" dirty="0">
                <a:solidFill>
                  <a:srgbClr val="4F8B74"/>
                </a:solidFill>
              </a:rPr>
              <a:t>“</a:t>
            </a:r>
          </a:p>
        </p:txBody>
      </p:sp>
      <p:sp>
        <p:nvSpPr>
          <p:cNvPr id="8" name="TextBox 7">
            <a:extLst>
              <a:ext uri="{FF2B5EF4-FFF2-40B4-BE49-F238E27FC236}">
                <a16:creationId xmlns:a16="http://schemas.microsoft.com/office/drawing/2014/main" id="{36FA657A-4AC4-7DB5-3DD9-F918FE8B387B}"/>
              </a:ext>
            </a:extLst>
          </p:cNvPr>
          <p:cNvSpPr txBox="1"/>
          <p:nvPr/>
        </p:nvSpPr>
        <p:spPr>
          <a:xfrm>
            <a:off x="6969779" y="5296800"/>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9" name="Footer Placeholder 1">
            <a:extLst>
              <a:ext uri="{FF2B5EF4-FFF2-40B4-BE49-F238E27FC236}">
                <a16:creationId xmlns:a16="http://schemas.microsoft.com/office/drawing/2014/main" id="{D3940B4A-287B-3BCC-BA74-916F125E9F9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TextBox 1">
            <a:extLst>
              <a:ext uri="{FF2B5EF4-FFF2-40B4-BE49-F238E27FC236}">
                <a16:creationId xmlns:a16="http://schemas.microsoft.com/office/drawing/2014/main" id="{55552E92-8EC2-912B-17CA-42CEBB676347}"/>
              </a:ext>
            </a:extLst>
          </p:cNvPr>
          <p:cNvSpPr txBox="1"/>
          <p:nvPr/>
        </p:nvSpPr>
        <p:spPr>
          <a:xfrm>
            <a:off x="271318" y="231635"/>
            <a:ext cx="9113982" cy="1077218"/>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Receptivity to Hello Future’s planned support to raise attainment is polarized… (2)</a:t>
            </a:r>
            <a:endParaRPr lang="en-US" sz="3200">
              <a:solidFill>
                <a:prstClr val="white"/>
              </a:solidFill>
              <a:latin typeface="Arial Rounded MT Bold"/>
              <a:cs typeface="Arial Rounded MT Bold"/>
            </a:endParaRPr>
          </a:p>
        </p:txBody>
      </p:sp>
    </p:spTree>
    <p:extLst>
      <p:ext uri="{BB962C8B-B14F-4D97-AF65-F5344CB8AC3E}">
        <p14:creationId xmlns:p14="http://schemas.microsoft.com/office/powerpoint/2010/main" val="37755447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9664B3-22C8-4D0F-8451-BA84ED74B5C1}"/>
              </a:ext>
            </a:extLst>
          </p:cNvPr>
          <p:cNvSpPr txBox="1"/>
          <p:nvPr/>
        </p:nvSpPr>
        <p:spPr>
          <a:xfrm>
            <a:off x="271319" y="2267356"/>
            <a:ext cx="7524172" cy="2949525"/>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It is key to </a:t>
            </a:r>
            <a:r>
              <a:rPr lang="en-GB" sz="1200" b="1">
                <a:latin typeface="+mj-lt"/>
                <a:cs typeface="Calibri Light" panose="020F0302020204030204" pitchFamily="34" charset="0"/>
              </a:rPr>
              <a:t>have consultation with schools prior to ‘launching’ an intervention</a:t>
            </a:r>
            <a:r>
              <a:rPr lang="en-GB" sz="1200">
                <a:latin typeface="+mj-lt"/>
                <a:cs typeface="Calibri Light" panose="020F0302020204030204" pitchFamily="34" charset="0"/>
              </a:rPr>
              <a:t>: identify the gaps/ where the school requires help.</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Literacy emerges as important but is often not the sole challenge</a:t>
            </a:r>
            <a:r>
              <a:rPr lang="en-GB" sz="1200">
                <a:latin typeface="+mj-lt"/>
                <a:cs typeface="Calibri Light" panose="020F0302020204030204" pitchFamily="34" charset="0"/>
              </a:rPr>
              <a:t>. Plus, literacy is sometimes an area which schools have already designed interventions for. Some schools may require greater support in other areas.</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Hello Future interventions </a:t>
            </a:r>
            <a:r>
              <a:rPr lang="en-GB" sz="1200">
                <a:latin typeface="+mj-lt"/>
                <a:cs typeface="Calibri Light" panose="020F0302020204030204" pitchFamily="34" charset="0"/>
              </a:rPr>
              <a:t>focussed on </a:t>
            </a:r>
            <a:r>
              <a:rPr lang="en-GB" sz="1200" b="1">
                <a:latin typeface="+mj-lt"/>
                <a:cs typeface="Calibri Light" panose="020F0302020204030204" pitchFamily="34" charset="0"/>
              </a:rPr>
              <a:t>building aspirations /confidence / understanding of future pathways</a:t>
            </a:r>
            <a:r>
              <a:rPr lang="en-GB" sz="1200">
                <a:latin typeface="+mj-lt"/>
                <a:cs typeface="Calibri Light" panose="020F0302020204030204" pitchFamily="34" charset="0"/>
              </a:rPr>
              <a:t> may also be welcomed.</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Interventions for Years 7-9 feel important: </a:t>
            </a:r>
            <a:r>
              <a:rPr lang="en-GB" sz="1200">
                <a:latin typeface="+mj-lt"/>
                <a:cs typeface="Calibri Light" panose="020F0302020204030204" pitchFamily="34" charset="0"/>
              </a:rPr>
              <a:t>to build the link between focus in earlier years and success in GCSE years.</a:t>
            </a:r>
          </a:p>
          <a:p>
            <a:pPr marL="285750" indent="-285750">
              <a:spcAft>
                <a:spcPts val="1000"/>
              </a:spcAft>
              <a:buFont typeface="Arial" panose="020B0604020202020204" pitchFamily="34" charset="0"/>
              <a:buChar char="•"/>
            </a:pPr>
            <a:r>
              <a:rPr lang="en-GB" sz="1200">
                <a:latin typeface="+mj-lt"/>
                <a:cs typeface="Calibri Light" panose="020F0302020204030204" pitchFamily="34" charset="0"/>
              </a:rPr>
              <a:t>It will be important for Hello Future’s interventions to be </a:t>
            </a:r>
            <a:r>
              <a:rPr lang="en-GB" sz="1200" b="1">
                <a:latin typeface="+mj-lt"/>
                <a:cs typeface="Calibri Light" panose="020F0302020204030204" pitchFamily="34" charset="0"/>
              </a:rPr>
              <a:t>delivered by appropriate personnel: </a:t>
            </a:r>
            <a:r>
              <a:rPr lang="en-GB" sz="1200">
                <a:latin typeface="+mj-lt"/>
                <a:cs typeface="Calibri Light" panose="020F0302020204030204" pitchFamily="34" charset="0"/>
              </a:rPr>
              <a:t>adequate and ‘proper’ training, be relatable to students (i.e. similar background) and a consistent presence for rapport building.</a:t>
            </a:r>
          </a:p>
          <a:p>
            <a:pPr marL="285750" indent="-285750">
              <a:spcAft>
                <a:spcPts val="1000"/>
              </a:spcAft>
              <a:buFont typeface="Arial" panose="020B0604020202020204" pitchFamily="34" charset="0"/>
              <a:buChar char="•"/>
            </a:pPr>
            <a:r>
              <a:rPr lang="en-GB" sz="1200" b="1">
                <a:latin typeface="+mj-lt"/>
                <a:cs typeface="Calibri Light" panose="020F0302020204030204" pitchFamily="34" charset="0"/>
              </a:rPr>
              <a:t>Face to face/ at school premises </a:t>
            </a:r>
            <a:r>
              <a:rPr lang="en-GB" sz="1200">
                <a:latin typeface="+mj-lt"/>
                <a:cs typeface="Calibri Light" panose="020F0302020204030204" pitchFamily="34" charset="0"/>
              </a:rPr>
              <a:t>interventions are likely to be required: issues with online engagement are expected.</a:t>
            </a:r>
          </a:p>
        </p:txBody>
      </p:sp>
      <p:sp>
        <p:nvSpPr>
          <p:cNvPr id="4" name="TextBox 3">
            <a:extLst>
              <a:ext uri="{FF2B5EF4-FFF2-40B4-BE49-F238E27FC236}">
                <a16:creationId xmlns:a16="http://schemas.microsoft.com/office/drawing/2014/main" id="{D5232AE1-8743-4CD1-8233-E6B19BECCE6E}"/>
              </a:ext>
            </a:extLst>
          </p:cNvPr>
          <p:cNvSpPr txBox="1"/>
          <p:nvPr/>
        </p:nvSpPr>
        <p:spPr>
          <a:xfrm>
            <a:off x="271319" y="1708528"/>
            <a:ext cx="7884390" cy="338554"/>
          </a:xfrm>
          <a:prstGeom prst="rect">
            <a:avLst/>
          </a:prstGeom>
          <a:noFill/>
        </p:spPr>
        <p:txBody>
          <a:bodyPr wrap="square" rtlCol="0">
            <a:spAutoFit/>
          </a:bodyPr>
          <a:lstStyle/>
          <a:p>
            <a:r>
              <a:rPr lang="en-US" sz="1600">
                <a:solidFill>
                  <a:srgbClr val="77C4E5"/>
                </a:solidFill>
                <a:latin typeface="Arial Rounded MT Bold"/>
                <a:cs typeface="Arial Rounded MT Bold"/>
              </a:rPr>
              <a:t>Teacher feedback points to the following considerations:</a:t>
            </a:r>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91</a:t>
            </a:fld>
            <a:endParaRPr lang="en-US"/>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77856"/>
            <a:ext cx="8579719" cy="584775"/>
          </a:xfrm>
          <a:prstGeom prst="rect">
            <a:avLst/>
          </a:prstGeom>
          <a:noFill/>
        </p:spPr>
        <p:txBody>
          <a:bodyPr wrap="square" rtlCol="0" anchor="ctr">
            <a:spAutoFit/>
          </a:bodyPr>
          <a:lstStyle/>
          <a:p>
            <a:pPr lvl="0"/>
            <a:r>
              <a:rPr lang="en-US" sz="3200" b="1">
                <a:solidFill>
                  <a:prstClr val="white"/>
                </a:solidFill>
                <a:latin typeface="Arial Rounded MT Bold"/>
                <a:cs typeface="Arial Rounded MT Bold"/>
              </a:rPr>
              <a:t>The Teacher Perspective: Key Take Outs</a:t>
            </a:r>
            <a:endParaRPr lang="en-US" sz="3200">
              <a:solidFill>
                <a:prstClr val="white"/>
              </a:solidFill>
              <a:latin typeface="Arial Rounded MT Bold"/>
              <a:cs typeface="Arial Rounded MT Bold"/>
            </a:endParaRPr>
          </a:p>
        </p:txBody>
      </p:sp>
      <p:pic>
        <p:nvPicPr>
          <p:cNvPr id="13" name="Picture Placeholder 17">
            <a:extLst>
              <a:ext uri="{FF2B5EF4-FFF2-40B4-BE49-F238E27FC236}">
                <a16:creationId xmlns:a16="http://schemas.microsoft.com/office/drawing/2014/main" id="{674A3BFC-57A5-4A81-BA76-824498358067}"/>
              </a:ext>
            </a:extLst>
          </p:cNvPr>
          <p:cNvPicPr>
            <a:picLocks noGrp="1" noChangeAspect="1"/>
          </p:cNvPicPr>
          <p:nvPr>
            <p:ph type="pic" sz="quarter" idx="13"/>
          </p:nvPr>
        </p:nvPicPr>
        <p:blipFill rotWithShape="1">
          <a:blip r:embed="rId2" cstate="screen">
            <a:alphaModFix amt="69000"/>
            <a:extLst>
              <a:ext uri="{28A0092B-C50C-407E-A947-70E740481C1C}">
                <a14:useLocalDpi xmlns:a14="http://schemas.microsoft.com/office/drawing/2010/main"/>
              </a:ext>
            </a:extLst>
          </a:blip>
          <a:srcRect/>
          <a:stretch/>
        </p:blipFill>
        <p:spPr>
          <a:xfrm>
            <a:off x="8035636" y="1535344"/>
            <a:ext cx="4153189" cy="5059420"/>
          </a:xfrm>
        </p:spPr>
      </p:pic>
      <p:sp>
        <p:nvSpPr>
          <p:cNvPr id="5" name="Footer Placeholder 1">
            <a:extLst>
              <a:ext uri="{FF2B5EF4-FFF2-40B4-BE49-F238E27FC236}">
                <a16:creationId xmlns:a16="http://schemas.microsoft.com/office/drawing/2014/main" id="{DEBF7D0A-8404-C73D-8771-DCAED4BDFCC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6381255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622279" y="2358965"/>
            <a:ext cx="4256986" cy="2400657"/>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000" dirty="0">
                <a:solidFill>
                  <a:srgbClr val="14AEBD"/>
                </a:solidFill>
              </a:rPr>
              <a:t>SECTION THREE: Potential interventions FOR RAISING ATTAINMENT</a:t>
            </a:r>
          </a:p>
        </p:txBody>
      </p:sp>
    </p:spTree>
    <p:extLst>
      <p:ext uri="{BB962C8B-B14F-4D97-AF65-F5344CB8AC3E}">
        <p14:creationId xmlns:p14="http://schemas.microsoft.com/office/powerpoint/2010/main" val="37159659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3119566" y="2459508"/>
            <a:ext cx="3102153" cy="1938992"/>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a:t>RAPID READING ACTIVITY</a:t>
            </a:r>
          </a:p>
        </p:txBody>
      </p:sp>
    </p:spTree>
    <p:extLst>
      <p:ext uri="{BB962C8B-B14F-4D97-AF65-F5344CB8AC3E}">
        <p14:creationId xmlns:p14="http://schemas.microsoft.com/office/powerpoint/2010/main" val="6370632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94</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4"/>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The Rapid Reading Activity was introduced as follows:</a:t>
            </a:r>
            <a:endParaRPr lang="en-US" sz="3200">
              <a:solidFill>
                <a:schemeClr val="bg1"/>
              </a:solidFill>
              <a:latin typeface="Arial Rounded MT Bold"/>
              <a:cs typeface="Arial Rounded MT Bold"/>
            </a:endParaRPr>
          </a:p>
        </p:txBody>
      </p:sp>
      <p:sp>
        <p:nvSpPr>
          <p:cNvPr id="2" name="TextBox 1">
            <a:extLst>
              <a:ext uri="{FF2B5EF4-FFF2-40B4-BE49-F238E27FC236}">
                <a16:creationId xmlns:a16="http://schemas.microsoft.com/office/drawing/2014/main" id="{EAD1CE35-5418-1FC8-90AC-FA73A5A32392}"/>
              </a:ext>
            </a:extLst>
          </p:cNvPr>
          <p:cNvSpPr txBox="1"/>
          <p:nvPr/>
        </p:nvSpPr>
        <p:spPr>
          <a:xfrm>
            <a:off x="434005" y="1981815"/>
            <a:ext cx="4341195" cy="338554"/>
          </a:xfrm>
          <a:prstGeom prst="rect">
            <a:avLst/>
          </a:prstGeom>
          <a:solidFill>
            <a:schemeClr val="tx2"/>
          </a:solidFill>
        </p:spPr>
        <p:txBody>
          <a:bodyPr wrap="square" rtlCol="0" anchor="ctr">
            <a:spAutoFit/>
          </a:bodyPr>
          <a:lstStyle/>
          <a:p>
            <a:r>
              <a:rPr lang="en-GB" sz="1600">
                <a:solidFill>
                  <a:schemeClr val="bg1"/>
                </a:solidFill>
                <a:latin typeface="Swis721 BT" panose="020B0504020202020204" pitchFamily="34" charset="0"/>
              </a:rPr>
              <a:t>Rapid Reading Activity</a:t>
            </a:r>
          </a:p>
        </p:txBody>
      </p:sp>
      <p:sp>
        <p:nvSpPr>
          <p:cNvPr id="6" name="TextBox 5">
            <a:extLst>
              <a:ext uri="{FF2B5EF4-FFF2-40B4-BE49-F238E27FC236}">
                <a16:creationId xmlns:a16="http://schemas.microsoft.com/office/drawing/2014/main" id="{8CD20982-0BC7-4EEF-83B1-C29535B762EF}"/>
              </a:ext>
            </a:extLst>
          </p:cNvPr>
          <p:cNvSpPr txBox="1"/>
          <p:nvPr/>
        </p:nvSpPr>
        <p:spPr>
          <a:xfrm>
            <a:off x="434005" y="2402738"/>
            <a:ext cx="4341195" cy="3141501"/>
          </a:xfrm>
          <a:prstGeom prst="rect">
            <a:avLst/>
          </a:prstGeom>
          <a:noFill/>
        </p:spPr>
        <p:txBody>
          <a:bodyPr wrap="square" rtlCol="0">
            <a:spAutoFit/>
          </a:bodyPr>
          <a:lstStyle/>
          <a:p>
            <a:pPr marL="285750" indent="-285750">
              <a:lnSpc>
                <a:spcPct val="150000"/>
              </a:lnSpc>
              <a:spcAft>
                <a:spcPts val="800"/>
              </a:spcAft>
              <a:buFont typeface="Wingdings" pitchFamily="2" charset="2"/>
              <a:buChar char="ü"/>
            </a:pPr>
            <a:r>
              <a:rPr lang="en-GB" sz="1200">
                <a:solidFill>
                  <a:srgbClr val="212121"/>
                </a:solidFill>
                <a:effectLst/>
                <a:latin typeface="Calibri" panose="020F0502020204030204" pitchFamily="34" charset="0"/>
                <a:ea typeface="Calibri" panose="020F0502020204030204" pitchFamily="34" charset="0"/>
                <a:cs typeface="Times New Roman" panose="02020603050405020304" pitchFamily="18" charset="0"/>
              </a:rPr>
              <a:t>Graduate Interns will visit the school and lead a guided reading session with each group using a </a:t>
            </a:r>
            <a:r>
              <a:rPr lang="en-GB" sz="1200" u="sng">
                <a:solidFill>
                  <a:srgbClr val="0078D4"/>
                </a:solidFill>
                <a:effectLst/>
                <a:latin typeface="Calibri" panose="020F0502020204030204" pitchFamily="34" charset="0"/>
                <a:ea typeface="Calibri" panose="020F0502020204030204" pitchFamily="34" charset="0"/>
                <a:cs typeface="Times New Roman" panose="02020603050405020304" pitchFamily="18" charset="0"/>
                <a:hlinkClick r:id="rId2"/>
              </a:rPr>
              <a:t>‘Rapid Reading’</a:t>
            </a:r>
            <a:r>
              <a:rPr lang="en-GB" sz="1200">
                <a:solidFill>
                  <a:srgbClr val="212121"/>
                </a:solidFill>
                <a:effectLst/>
                <a:latin typeface="Calibri" panose="020F0502020204030204" pitchFamily="34" charset="0"/>
                <a:ea typeface="Calibri" panose="020F0502020204030204" pitchFamily="34" charset="0"/>
                <a:cs typeface="Times New Roman" panose="02020603050405020304" pitchFamily="18" charset="0"/>
              </a:rPr>
              <a:t> literacy intervention packs.  </a:t>
            </a:r>
            <a:endParaRPr lang="en-GB" sz="1200">
              <a:solidFill>
                <a:srgbClr val="21212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50000"/>
              </a:lnSpc>
              <a:spcAft>
                <a:spcPts val="800"/>
              </a:spcAft>
              <a:buFont typeface="Wingdings" pitchFamily="2" charset="2"/>
              <a:buChar char="ü"/>
            </a:pPr>
            <a:r>
              <a:rPr lang="en-GB" sz="1200">
                <a:solidFill>
                  <a:srgbClr val="212121"/>
                </a:solidFill>
                <a:effectLst/>
                <a:latin typeface="Calibri" panose="020F0502020204030204" pitchFamily="34" charset="0"/>
                <a:ea typeface="Calibri" panose="020F0502020204030204" pitchFamily="34" charset="0"/>
                <a:cs typeface="Times New Roman" panose="02020603050405020304" pitchFamily="18" charset="0"/>
              </a:rPr>
              <a:t>This involves activities such as reading stories, taking part in a short quizzes and other reading specific activities, see examples.</a:t>
            </a:r>
          </a:p>
          <a:p>
            <a:pPr marL="285750" indent="-285750">
              <a:lnSpc>
                <a:spcPct val="150000"/>
              </a:lnSpc>
              <a:spcAft>
                <a:spcPts val="800"/>
              </a:spcAft>
              <a:buFont typeface="Wingdings" pitchFamily="2" charset="2"/>
              <a:buChar char="ü"/>
            </a:pPr>
            <a:r>
              <a:rPr lang="en-GB" sz="1200">
                <a:solidFill>
                  <a:srgbClr val="212121"/>
                </a:solidFill>
                <a:latin typeface="Calibri" panose="020F0502020204030204" pitchFamily="34" charset="0"/>
                <a:ea typeface="Calibri" panose="020F0502020204030204" pitchFamily="34" charset="0"/>
                <a:cs typeface="Times New Roman" panose="02020603050405020304" pitchFamily="18" charset="0"/>
              </a:rPr>
              <a:t>Graduate interns will be in their early 20s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50000"/>
              </a:lnSpc>
              <a:buFont typeface="Wingdings" pitchFamily="2" charset="2"/>
              <a:buChar char="ü"/>
            </a:pPr>
            <a:r>
              <a:rPr lang="en-GB" sz="1200">
                <a:solidFill>
                  <a:srgbClr val="212121"/>
                </a:solidFill>
                <a:effectLst/>
                <a:latin typeface="Calibri" panose="020F0502020204030204" pitchFamily="34" charset="0"/>
                <a:ea typeface="Calibri" panose="020F0502020204030204" pitchFamily="34" charset="0"/>
                <a:cs typeface="Times New Roman" panose="02020603050405020304" pitchFamily="18" charset="0"/>
              </a:rPr>
              <a:t>The groups will be staggered over a 6-week period</a:t>
            </a:r>
          </a:p>
          <a:p>
            <a:pPr marL="285750" indent="-285750">
              <a:lnSpc>
                <a:spcPct val="150000"/>
              </a:lnSpc>
              <a:buFont typeface="Wingdings" pitchFamily="2" charset="2"/>
              <a:buChar char="ü"/>
            </a:pPr>
            <a:endParaRPr lang="en-GB" sz="1200">
              <a:solidFill>
                <a:srgbClr val="212121"/>
              </a:solidFill>
              <a:latin typeface="Calibri" panose="020F0502020204030204" pitchFamily="34" charset="0"/>
              <a:cs typeface="Times New Roman" panose="02020603050405020304" pitchFamily="18" charset="0"/>
            </a:endParaRPr>
          </a:p>
          <a:p>
            <a:pPr marL="285750" indent="-285750">
              <a:lnSpc>
                <a:spcPct val="150000"/>
              </a:lnSpc>
              <a:buFont typeface="Wingdings" pitchFamily="2" charset="2"/>
              <a:buChar char="ü"/>
            </a:pPr>
            <a:r>
              <a:rPr lang="en-GB" sz="1200">
                <a:solidFill>
                  <a:srgbClr val="212121"/>
                </a:solidFill>
                <a:latin typeface="Calibri" panose="020F0502020204030204" pitchFamily="34" charset="0"/>
                <a:cs typeface="Times New Roman" panose="02020603050405020304" pitchFamily="18" charset="0"/>
              </a:rPr>
              <a:t>£25 Waterstones book voucher received for taking part</a:t>
            </a:r>
            <a:endParaRPr lang="en-US" sz="1200"/>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105113">
            <a:off x="5143714" y="2031410"/>
            <a:ext cx="2601402" cy="2764487"/>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750738">
            <a:off x="9283426" y="1833893"/>
            <a:ext cx="2293317" cy="2931736"/>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779986">
            <a:off x="6725823" y="3271271"/>
            <a:ext cx="1761979" cy="2531211"/>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18885">
            <a:off x="8169479" y="3618365"/>
            <a:ext cx="2506684" cy="2176514"/>
          </a:xfrm>
          <a:prstGeom prst="rect">
            <a:avLst/>
          </a:prstGeom>
        </p:spPr>
      </p:pic>
      <p:sp>
        <p:nvSpPr>
          <p:cNvPr id="4" name="Footer Placeholder 1">
            <a:extLst>
              <a:ext uri="{FF2B5EF4-FFF2-40B4-BE49-F238E27FC236}">
                <a16:creationId xmlns:a16="http://schemas.microsoft.com/office/drawing/2014/main" id="{47C80A93-B055-A110-38E6-CBAA59639CB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5653338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95</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5"/>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The Rapid Reading Activity is broadly endorsed: </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6905984" y="2237465"/>
            <a:ext cx="2262391" cy="2404223"/>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9537351" y="2243790"/>
            <a:ext cx="1994455" cy="2549676"/>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7848102" y="3872631"/>
            <a:ext cx="1532360" cy="2201347"/>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8798709" y="3823470"/>
            <a:ext cx="2506684" cy="2176514"/>
          </a:xfrm>
          <a:prstGeom prst="rect">
            <a:avLst/>
          </a:prstGeom>
        </p:spPr>
      </p:pic>
      <p:sp>
        <p:nvSpPr>
          <p:cNvPr id="12" name="Rectangle: Rounded Corners 11">
            <a:extLst>
              <a:ext uri="{FF2B5EF4-FFF2-40B4-BE49-F238E27FC236}">
                <a16:creationId xmlns:a16="http://schemas.microsoft.com/office/drawing/2014/main" id="{39B3EDDB-8A57-0276-E716-AF2F0B77D1FE}"/>
              </a:ext>
            </a:extLst>
          </p:cNvPr>
          <p:cNvSpPr/>
          <p:nvPr/>
        </p:nvSpPr>
        <p:spPr>
          <a:xfrm>
            <a:off x="374342" y="3191648"/>
            <a:ext cx="5611787" cy="1249372"/>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Students: </a:t>
            </a:r>
          </a:p>
          <a:p>
            <a:r>
              <a:rPr lang="en-GB" sz="1200"/>
              <a:t>Most are positive, although sometimes not overwhelming so. It is perceived as most suited to younger students e.g. year 9. it will be important for Rapid Reading to give a different (more interactive) experience vs class so that fatigue/boredom doesn’t set in. The voucher is motivating but thought must be given to the </a:t>
            </a:r>
            <a:r>
              <a:rPr lang="en-GB" sz="1200" i="1"/>
              <a:t>type</a:t>
            </a:r>
            <a:r>
              <a:rPr lang="en-GB" sz="1200"/>
              <a:t> of voucher.</a:t>
            </a:r>
          </a:p>
        </p:txBody>
      </p:sp>
      <p:sp>
        <p:nvSpPr>
          <p:cNvPr id="13" name="Rectangle: Rounded Corners 12">
            <a:extLst>
              <a:ext uri="{FF2B5EF4-FFF2-40B4-BE49-F238E27FC236}">
                <a16:creationId xmlns:a16="http://schemas.microsoft.com/office/drawing/2014/main" id="{073661BE-3244-B1DB-72C0-E8AB75922604}"/>
              </a:ext>
            </a:extLst>
          </p:cNvPr>
          <p:cNvSpPr/>
          <p:nvPr/>
        </p:nvSpPr>
        <p:spPr>
          <a:xfrm>
            <a:off x="374342" y="4539944"/>
            <a:ext cx="5611787" cy="795043"/>
          </a:xfrm>
          <a:prstGeom prst="round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Parents: </a:t>
            </a:r>
          </a:p>
          <a:p>
            <a:r>
              <a:rPr lang="en-GB" sz="1200"/>
              <a:t>Positive towards additional encouragement to read but they question how motivating the Waterstones voucher would be. The activity was perceived to best fit year 9.</a:t>
            </a:r>
          </a:p>
        </p:txBody>
      </p:sp>
      <p:sp>
        <p:nvSpPr>
          <p:cNvPr id="14" name="Rectangle: Rounded Corners 13">
            <a:extLst>
              <a:ext uri="{FF2B5EF4-FFF2-40B4-BE49-F238E27FC236}">
                <a16:creationId xmlns:a16="http://schemas.microsoft.com/office/drawing/2014/main" id="{E671A039-3B06-3BBC-3CC7-9DE119254126}"/>
              </a:ext>
            </a:extLst>
          </p:cNvPr>
          <p:cNvSpPr/>
          <p:nvPr/>
        </p:nvSpPr>
        <p:spPr>
          <a:xfrm>
            <a:off x="374343" y="5477384"/>
            <a:ext cx="5611787" cy="914180"/>
          </a:xfrm>
          <a:prstGeom prst="roundRect">
            <a:avLst/>
          </a:prstGeom>
          <a:solidFill>
            <a:srgbClr val="2A51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b="1"/>
              <a:t>Teachers: </a:t>
            </a:r>
          </a:p>
          <a:p>
            <a:r>
              <a:rPr lang="en-GB" sz="1200"/>
              <a:t>Literacy is a key need but care must be taken not to duplicate with programs already in place. It will be important for course leaders/ interns to be fully/ properly trained.</a:t>
            </a:r>
          </a:p>
        </p:txBody>
      </p:sp>
      <p:sp>
        <p:nvSpPr>
          <p:cNvPr id="15" name="Rectangle: Rounded Corners 14">
            <a:extLst>
              <a:ext uri="{FF2B5EF4-FFF2-40B4-BE49-F238E27FC236}">
                <a16:creationId xmlns:a16="http://schemas.microsoft.com/office/drawing/2014/main" id="{E018AAB4-4D53-6E20-3895-6BAA45D1D814}"/>
              </a:ext>
            </a:extLst>
          </p:cNvPr>
          <p:cNvSpPr/>
          <p:nvPr/>
        </p:nvSpPr>
        <p:spPr>
          <a:xfrm>
            <a:off x="374342" y="1797210"/>
            <a:ext cx="5611787" cy="1249371"/>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a:t>Headline Reaction: </a:t>
            </a:r>
          </a:p>
          <a:p>
            <a:endParaRPr lang="en-GB" sz="800" b="1"/>
          </a:p>
          <a:p>
            <a:r>
              <a:rPr lang="en-GB" sz="1400"/>
              <a:t>A positive intervention focussed on a key skill. </a:t>
            </a:r>
          </a:p>
          <a:p>
            <a:r>
              <a:rPr lang="en-GB" sz="1400"/>
              <a:t>Provided that Rapid Reading is delivered well and doesn’t duplicate with programmes already in place, it should be welcomed.</a:t>
            </a:r>
          </a:p>
        </p:txBody>
      </p:sp>
      <p:sp>
        <p:nvSpPr>
          <p:cNvPr id="2" name="Footer Placeholder 1">
            <a:extLst>
              <a:ext uri="{FF2B5EF4-FFF2-40B4-BE49-F238E27FC236}">
                <a16:creationId xmlns:a16="http://schemas.microsoft.com/office/drawing/2014/main" id="{08CB8E90-1E0E-4263-47A4-DBB64BC9E4C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662806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96</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5"/>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Whilst the Rapid Reading Activity is broadly endorsed there are some ‘watch outs’ </a:t>
            </a:r>
            <a:endParaRPr lang="en-US" sz="3200">
              <a:solidFill>
                <a:schemeClr val="bg1"/>
              </a:solidFill>
              <a:latin typeface="Arial Rounded MT Bold"/>
              <a:cs typeface="Arial Rounded MT Bold"/>
            </a:endParaRPr>
          </a:p>
        </p:txBody>
      </p:sp>
      <p:sp>
        <p:nvSpPr>
          <p:cNvPr id="4" name="TextBox 3">
            <a:extLst>
              <a:ext uri="{FF2B5EF4-FFF2-40B4-BE49-F238E27FC236}">
                <a16:creationId xmlns:a16="http://schemas.microsoft.com/office/drawing/2014/main" id="{ED271052-9F39-F5AB-BEFD-E2726BE78486}"/>
              </a:ext>
            </a:extLst>
          </p:cNvPr>
          <p:cNvSpPr txBox="1"/>
          <p:nvPr/>
        </p:nvSpPr>
        <p:spPr>
          <a:xfrm>
            <a:off x="280556" y="2036292"/>
            <a:ext cx="5021117" cy="4403321"/>
          </a:xfrm>
          <a:prstGeom prst="rect">
            <a:avLst/>
          </a:prstGeom>
          <a:noFill/>
          <a:ln>
            <a:solidFill>
              <a:schemeClr val="tx1"/>
            </a:solidFill>
          </a:ln>
        </p:spPr>
        <p:txBody>
          <a:bodyPr wrap="square" rtlCol="0">
            <a:spAutoFit/>
          </a:bodyPr>
          <a:lstStyle/>
          <a:p>
            <a:endParaRPr lang="en-GB" sz="1200" b="1"/>
          </a:p>
          <a:p>
            <a:pPr>
              <a:lnSpc>
                <a:spcPct val="150000"/>
              </a:lnSpc>
            </a:pPr>
            <a:r>
              <a:rPr lang="en-GB" sz="1200" b="1"/>
              <a:t>Students:</a:t>
            </a:r>
          </a:p>
          <a:p>
            <a:pPr marL="285750" indent="-285750">
              <a:lnSpc>
                <a:spcPct val="150000"/>
              </a:lnSpc>
              <a:buFont typeface="Arial" panose="020B0604020202020204" pitchFamily="34" charset="0"/>
              <a:buChar char="•"/>
            </a:pPr>
            <a:r>
              <a:rPr lang="en-GB" sz="1200"/>
              <a:t>Recognise it could </a:t>
            </a:r>
            <a:r>
              <a:rPr lang="en-GB" sz="1200" b="1"/>
              <a:t>help with their overall performance/ exam performance.</a:t>
            </a:r>
          </a:p>
          <a:p>
            <a:pPr marL="285750" indent="-285750">
              <a:lnSpc>
                <a:spcPct val="150000"/>
              </a:lnSpc>
              <a:buFont typeface="Arial" panose="020B0604020202020204" pitchFamily="34" charset="0"/>
              <a:buChar char="•"/>
            </a:pPr>
            <a:r>
              <a:rPr lang="en-GB" sz="1200"/>
              <a:t>Expect it to </a:t>
            </a:r>
            <a:r>
              <a:rPr lang="en-GB" sz="1200" b="1"/>
              <a:t>be interesting and interactive (e.g. quizzes)</a:t>
            </a:r>
          </a:p>
          <a:p>
            <a:pPr marL="285750" indent="-285750">
              <a:lnSpc>
                <a:spcPct val="150000"/>
              </a:lnSpc>
              <a:buFont typeface="Arial" panose="020B0604020202020204" pitchFamily="34" charset="0"/>
              <a:buChar char="•"/>
            </a:pPr>
            <a:r>
              <a:rPr lang="en-GB" sz="1200"/>
              <a:t>Meeting graduate interns </a:t>
            </a:r>
            <a:r>
              <a:rPr lang="en-GB" sz="1200" b="1"/>
              <a:t>(new people) </a:t>
            </a:r>
            <a:r>
              <a:rPr lang="en-GB" sz="1200"/>
              <a:t>could be of interest</a:t>
            </a:r>
            <a:r>
              <a:rPr lang="en-GB" sz="1200" b="1"/>
              <a:t>.</a:t>
            </a:r>
          </a:p>
          <a:p>
            <a:pPr marL="285750" indent="-285750">
              <a:lnSpc>
                <a:spcPct val="150000"/>
              </a:lnSpc>
              <a:buFont typeface="Arial" panose="020B0604020202020204" pitchFamily="34" charset="0"/>
              <a:buChar char="•"/>
            </a:pPr>
            <a:r>
              <a:rPr lang="en-GB" sz="1200"/>
              <a:t>The sessions could </a:t>
            </a:r>
            <a:r>
              <a:rPr lang="en-GB" sz="1200" b="1"/>
              <a:t>increase their confidence.</a:t>
            </a:r>
          </a:p>
          <a:p>
            <a:pPr marL="285750" indent="-285750">
              <a:lnSpc>
                <a:spcPct val="150000"/>
              </a:lnSpc>
              <a:buFont typeface="Arial" panose="020B0604020202020204" pitchFamily="34" charset="0"/>
              <a:buChar char="•"/>
            </a:pPr>
            <a:r>
              <a:rPr lang="en-GB" sz="1200"/>
              <a:t>The activity would benefit their </a:t>
            </a:r>
            <a:r>
              <a:rPr lang="en-GB" sz="1200" b="1"/>
              <a:t>imagination, thinking and memory.</a:t>
            </a:r>
          </a:p>
          <a:p>
            <a:pPr marL="285750" indent="-285750">
              <a:lnSpc>
                <a:spcPct val="150000"/>
              </a:lnSpc>
              <a:buFont typeface="Arial" panose="020B0604020202020204" pitchFamily="34" charset="0"/>
              <a:buChar char="•"/>
            </a:pPr>
            <a:r>
              <a:rPr lang="en-GB" sz="1200"/>
              <a:t>Envisage a </a:t>
            </a:r>
            <a:r>
              <a:rPr lang="en-GB" sz="1200" b="1"/>
              <a:t>supportive environment </a:t>
            </a:r>
            <a:r>
              <a:rPr lang="en-GB" sz="1200"/>
              <a:t>– someone reading to you so less pressured.</a:t>
            </a:r>
          </a:p>
          <a:p>
            <a:pPr marL="285750" indent="-285750">
              <a:lnSpc>
                <a:spcPct val="150000"/>
              </a:lnSpc>
              <a:buFont typeface="Arial" panose="020B0604020202020204" pitchFamily="34" charset="0"/>
              <a:buChar char="•"/>
            </a:pPr>
            <a:r>
              <a:rPr lang="en-GB" sz="1200"/>
              <a:t>Some envisage as a </a:t>
            </a:r>
            <a:r>
              <a:rPr lang="en-GB" sz="1200" b="1"/>
              <a:t>(better) alternative to class.</a:t>
            </a:r>
          </a:p>
          <a:p>
            <a:pPr marL="285750" indent="-285750">
              <a:lnSpc>
                <a:spcPct val="150000"/>
              </a:lnSpc>
              <a:buFont typeface="Arial" panose="020B0604020202020204" pitchFamily="34" charset="0"/>
              <a:buChar char="•"/>
            </a:pPr>
            <a:endParaRPr lang="en-GB" sz="1200"/>
          </a:p>
          <a:p>
            <a:pPr>
              <a:lnSpc>
                <a:spcPct val="150000"/>
              </a:lnSpc>
            </a:pPr>
            <a:r>
              <a:rPr lang="en-GB" sz="1200" b="1"/>
              <a:t>Parents/Teachers:</a:t>
            </a:r>
          </a:p>
          <a:p>
            <a:pPr marL="285750" indent="-285750">
              <a:lnSpc>
                <a:spcPct val="150000"/>
              </a:lnSpc>
              <a:buFont typeface="Arial" panose="020B0604020202020204" pitchFamily="34" charset="0"/>
              <a:buChar char="•"/>
            </a:pPr>
            <a:r>
              <a:rPr lang="en-GB" sz="1200" b="1"/>
              <a:t>Literacy identified as a need, </a:t>
            </a:r>
            <a:r>
              <a:rPr lang="en-GB" sz="1200"/>
              <a:t>so in theory support in this area could be beneficial.</a:t>
            </a:r>
          </a:p>
          <a:p>
            <a:pPr marL="285750" indent="-285750">
              <a:lnSpc>
                <a:spcPct val="150000"/>
              </a:lnSpc>
              <a:buFont typeface="Arial" panose="020B0604020202020204" pitchFamily="34" charset="0"/>
              <a:buChar char="•"/>
            </a:pPr>
            <a:endParaRPr lang="en-GB" sz="1200"/>
          </a:p>
        </p:txBody>
      </p:sp>
      <p:sp>
        <p:nvSpPr>
          <p:cNvPr id="6" name="TextBox 5">
            <a:extLst>
              <a:ext uri="{FF2B5EF4-FFF2-40B4-BE49-F238E27FC236}">
                <a16:creationId xmlns:a16="http://schemas.microsoft.com/office/drawing/2014/main" id="{7569E04F-CFAA-9540-B353-0572939A00B0}"/>
              </a:ext>
            </a:extLst>
          </p:cNvPr>
          <p:cNvSpPr txBox="1"/>
          <p:nvPr/>
        </p:nvSpPr>
        <p:spPr>
          <a:xfrm>
            <a:off x="6211961" y="1973142"/>
            <a:ext cx="5035402" cy="4403385"/>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endParaRPr lang="en-GB" sz="1200" dirty="0"/>
          </a:p>
          <a:p>
            <a:pPr marL="285750" indent="-285750">
              <a:lnSpc>
                <a:spcPct val="150000"/>
              </a:lnSpc>
              <a:buFont typeface="Arial" panose="020B0604020202020204" pitchFamily="34" charset="0"/>
              <a:buChar char="•"/>
            </a:pPr>
            <a:r>
              <a:rPr lang="en-GB" sz="1200" dirty="0"/>
              <a:t>Most interest from those who have an interest in reading. Some suspicion that </a:t>
            </a:r>
            <a:r>
              <a:rPr lang="en-GB" sz="1200" b="1" dirty="0"/>
              <a:t>those who struggle with reading or find it boring would not attend </a:t>
            </a:r>
            <a:r>
              <a:rPr lang="en-GB" sz="1200" dirty="0"/>
              <a:t>(particularly flagged by ‘needs extra help’ attainment level).</a:t>
            </a:r>
          </a:p>
          <a:p>
            <a:pPr marL="285750" indent="-285750">
              <a:lnSpc>
                <a:spcPct val="150000"/>
              </a:lnSpc>
              <a:buFont typeface="Arial" panose="020B0604020202020204" pitchFamily="34" charset="0"/>
              <a:buChar char="•"/>
            </a:pPr>
            <a:r>
              <a:rPr lang="en-GB" sz="1200" b="1" dirty="0"/>
              <a:t>Year 11: </a:t>
            </a:r>
            <a:r>
              <a:rPr lang="en-GB" sz="1200" dirty="0"/>
              <a:t>Less interest in participation, or may participate solely for voucher</a:t>
            </a:r>
          </a:p>
          <a:p>
            <a:pPr marL="285750" indent="-285750">
              <a:lnSpc>
                <a:spcPct val="150000"/>
              </a:lnSpc>
              <a:buFont typeface="Arial" panose="020B0604020202020204" pitchFamily="34" charset="0"/>
              <a:buChar char="•"/>
            </a:pPr>
            <a:r>
              <a:rPr lang="en-GB" sz="1200" b="1" dirty="0"/>
              <a:t>Voucher: </a:t>
            </a:r>
            <a:r>
              <a:rPr lang="en-GB" sz="1200" dirty="0"/>
              <a:t>students endorse in principle but parents question how motivating a reading voucher would be.</a:t>
            </a:r>
          </a:p>
          <a:p>
            <a:pPr marL="285750" indent="-285750">
              <a:lnSpc>
                <a:spcPct val="150000"/>
              </a:lnSpc>
              <a:buFont typeface="Arial" panose="020B0604020202020204" pitchFamily="34" charset="0"/>
              <a:buChar char="•"/>
            </a:pPr>
            <a:r>
              <a:rPr lang="en-GB" sz="1200" b="1" dirty="0"/>
              <a:t>Overlap with classwork: </a:t>
            </a:r>
            <a:r>
              <a:rPr lang="en-GB" sz="1200" dirty="0"/>
              <a:t>Too much reading practice leads to </a:t>
            </a:r>
            <a:r>
              <a:rPr lang="en-GB" sz="1200" b="1" dirty="0"/>
              <a:t>boredom/fatigue.</a:t>
            </a:r>
          </a:p>
          <a:p>
            <a:pPr marL="285750" indent="-285750">
              <a:lnSpc>
                <a:spcPct val="150000"/>
              </a:lnSpc>
              <a:buFont typeface="Arial" panose="020B0604020202020204" pitchFamily="34" charset="0"/>
              <a:buChar char="•"/>
            </a:pPr>
            <a:r>
              <a:rPr lang="en-GB" sz="1200" b="1" dirty="0"/>
              <a:t>6 weeks: </a:t>
            </a:r>
            <a:r>
              <a:rPr lang="en-GB" sz="1200" dirty="0"/>
              <a:t>A long commitment. Students question whether they would attend all sessions.</a:t>
            </a:r>
          </a:p>
          <a:p>
            <a:pPr marL="285750" indent="-285750">
              <a:lnSpc>
                <a:spcPct val="150000"/>
              </a:lnSpc>
              <a:buFont typeface="Arial" panose="020B0604020202020204" pitchFamily="34" charset="0"/>
              <a:buChar char="•"/>
            </a:pPr>
            <a:r>
              <a:rPr lang="en-GB" sz="1200" b="1" dirty="0"/>
              <a:t>When </a:t>
            </a:r>
            <a:r>
              <a:rPr lang="en-GB" sz="1200" dirty="0"/>
              <a:t>the sessions would take place: </a:t>
            </a:r>
            <a:r>
              <a:rPr lang="en-GB" sz="1200" b="1" dirty="0"/>
              <a:t>need to be within the school day or linked to school day. </a:t>
            </a:r>
            <a:r>
              <a:rPr lang="en-GB" sz="1200" dirty="0"/>
              <a:t>Unlikely to participate otherwise.</a:t>
            </a:r>
          </a:p>
          <a:p>
            <a:pPr marL="285750" indent="-285750">
              <a:lnSpc>
                <a:spcPct val="150000"/>
              </a:lnSpc>
              <a:buFont typeface="Arial" panose="020B0604020202020204" pitchFamily="34" charset="0"/>
              <a:buChar char="•"/>
            </a:pPr>
            <a:r>
              <a:rPr lang="en-GB" sz="1200" b="1" dirty="0"/>
              <a:t>Interns: </a:t>
            </a:r>
            <a:r>
              <a:rPr lang="en-GB" sz="1200" dirty="0"/>
              <a:t>teachers stress the need for them to be </a:t>
            </a:r>
            <a:r>
              <a:rPr lang="en-GB" sz="1200" b="1" dirty="0"/>
              <a:t>fully trained and ‘relatable’. </a:t>
            </a:r>
            <a:r>
              <a:rPr lang="en-GB" sz="1200" dirty="0"/>
              <a:t>Will need </a:t>
            </a:r>
            <a:r>
              <a:rPr lang="en-GB" sz="1200" b="1" dirty="0"/>
              <a:t>consistency</a:t>
            </a:r>
            <a:r>
              <a:rPr lang="en-GB" sz="1200" dirty="0"/>
              <a:t> to build rapport.</a:t>
            </a:r>
          </a:p>
        </p:txBody>
      </p:sp>
      <p:sp>
        <p:nvSpPr>
          <p:cNvPr id="14" name="Rectangle: Rounded Corners 13">
            <a:extLst>
              <a:ext uri="{FF2B5EF4-FFF2-40B4-BE49-F238E27FC236}">
                <a16:creationId xmlns:a16="http://schemas.microsoft.com/office/drawing/2014/main" id="{E671A039-3B06-3BBC-3CC7-9DE119254126}"/>
              </a:ext>
            </a:extLst>
          </p:cNvPr>
          <p:cNvSpPr/>
          <p:nvPr/>
        </p:nvSpPr>
        <p:spPr>
          <a:xfrm>
            <a:off x="155864" y="1778789"/>
            <a:ext cx="5270500" cy="388706"/>
          </a:xfrm>
          <a:prstGeom prst="round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t>Key Benefits</a:t>
            </a:r>
          </a:p>
        </p:txBody>
      </p:sp>
      <p:sp>
        <p:nvSpPr>
          <p:cNvPr id="2" name="Rectangle: Rounded Corners 1">
            <a:extLst>
              <a:ext uri="{FF2B5EF4-FFF2-40B4-BE49-F238E27FC236}">
                <a16:creationId xmlns:a16="http://schemas.microsoft.com/office/drawing/2014/main" id="{B33390F2-EFE5-9256-8D81-6BF7D1116874}"/>
              </a:ext>
            </a:extLst>
          </p:cNvPr>
          <p:cNvSpPr/>
          <p:nvPr/>
        </p:nvSpPr>
        <p:spPr>
          <a:xfrm>
            <a:off x="6094412" y="1809576"/>
            <a:ext cx="5270500" cy="388706"/>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t>Areas of Concern</a:t>
            </a:r>
          </a:p>
        </p:txBody>
      </p:sp>
      <p:sp>
        <p:nvSpPr>
          <p:cNvPr id="7" name="Oval 6">
            <a:extLst>
              <a:ext uri="{FF2B5EF4-FFF2-40B4-BE49-F238E27FC236}">
                <a16:creationId xmlns:a16="http://schemas.microsoft.com/office/drawing/2014/main" id="{0B6189AE-ADA0-1CF6-C61A-FF66B643C830}"/>
              </a:ext>
            </a:extLst>
          </p:cNvPr>
          <p:cNvSpPr/>
          <p:nvPr/>
        </p:nvSpPr>
        <p:spPr>
          <a:xfrm>
            <a:off x="10983865" y="1675682"/>
            <a:ext cx="710214" cy="710214"/>
          </a:xfrm>
          <a:prstGeom prst="ellipse">
            <a:avLst/>
          </a:prstGeom>
          <a:solidFill>
            <a:srgbClr val="77C4E5"/>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C86B3741-C7FF-5136-D2F8-4E460C3E0FEA}"/>
              </a:ext>
            </a:extLst>
          </p:cNvPr>
          <p:cNvSpPr/>
          <p:nvPr/>
        </p:nvSpPr>
        <p:spPr>
          <a:xfrm>
            <a:off x="4797613" y="1675682"/>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Footer Placeholder 1">
            <a:extLst>
              <a:ext uri="{FF2B5EF4-FFF2-40B4-BE49-F238E27FC236}">
                <a16:creationId xmlns:a16="http://schemas.microsoft.com/office/drawing/2014/main" id="{FEA75ABE-7B68-BDB1-5B15-2D073183EC7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15" name="Picture 14">
            <a:extLst>
              <a:ext uri="{FF2B5EF4-FFF2-40B4-BE49-F238E27FC236}">
                <a16:creationId xmlns:a16="http://schemas.microsoft.com/office/drawing/2014/main" id="{3F76ECA6-304C-0028-9AF1-77D480B9AE4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11083739" y="1778789"/>
            <a:ext cx="504000" cy="504000"/>
          </a:xfrm>
          <a:prstGeom prst="rect">
            <a:avLst/>
          </a:prstGeom>
        </p:spPr>
      </p:pic>
      <p:pic>
        <p:nvPicPr>
          <p:cNvPr id="16" name="Picture 15">
            <a:extLst>
              <a:ext uri="{FF2B5EF4-FFF2-40B4-BE49-F238E27FC236}">
                <a16:creationId xmlns:a16="http://schemas.microsoft.com/office/drawing/2014/main" id="{998CF1B3-71F6-E48B-B082-97D85ED84B9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4900720" y="1778243"/>
            <a:ext cx="504000" cy="504000"/>
          </a:xfrm>
          <a:prstGeom prst="rect">
            <a:avLst/>
          </a:prstGeom>
        </p:spPr>
      </p:pic>
    </p:spTree>
    <p:extLst>
      <p:ext uri="{BB962C8B-B14F-4D97-AF65-F5344CB8AC3E}">
        <p14:creationId xmlns:p14="http://schemas.microsoft.com/office/powerpoint/2010/main" val="24447069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97</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Activity: Detail (1)</a:t>
            </a:r>
            <a:endParaRPr lang="en-US" sz="3200">
              <a:solidFill>
                <a:schemeClr val="bg1"/>
              </a:solidFill>
              <a:latin typeface="Arial Rounded MT Bold"/>
              <a:cs typeface="Arial Rounded MT Bold"/>
            </a:endParaRPr>
          </a:p>
        </p:txBody>
      </p:sp>
      <p:sp>
        <p:nvSpPr>
          <p:cNvPr id="7" name="TextBox 6">
            <a:extLst>
              <a:ext uri="{FF2B5EF4-FFF2-40B4-BE49-F238E27FC236}">
                <a16:creationId xmlns:a16="http://schemas.microsoft.com/office/drawing/2014/main" id="{B0316A61-E3D5-66AE-C06A-0F1E078EADD3}"/>
              </a:ext>
            </a:extLst>
          </p:cNvPr>
          <p:cNvSpPr txBox="1"/>
          <p:nvPr/>
        </p:nvSpPr>
        <p:spPr>
          <a:xfrm>
            <a:off x="3180195" y="2170654"/>
            <a:ext cx="2341584" cy="3785652"/>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Year 9s – in order to give them the reading foundation they need for future years when work intensifies.</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Take care for the intervention to appeal to those who are struggling (i.e. the least likely to come forward)</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endParaRPr lang="en-GB" sz="1200"/>
          </a:p>
        </p:txBody>
      </p:sp>
      <p:sp>
        <p:nvSpPr>
          <p:cNvPr id="8" name="TextBox 7">
            <a:extLst>
              <a:ext uri="{FF2B5EF4-FFF2-40B4-BE49-F238E27FC236}">
                <a16:creationId xmlns:a16="http://schemas.microsoft.com/office/drawing/2014/main" id="{D9EC3F09-2A58-2EB1-18B9-DFBC2240CDBF}"/>
              </a:ext>
            </a:extLst>
          </p:cNvPr>
          <p:cNvSpPr txBox="1"/>
          <p:nvPr/>
        </p:nvSpPr>
        <p:spPr>
          <a:xfrm>
            <a:off x="6047639" y="2170654"/>
            <a:ext cx="2341584" cy="3785652"/>
          </a:xfrm>
          <a:prstGeom prst="rect">
            <a:avLst/>
          </a:prstGeom>
          <a:noFill/>
          <a:ln>
            <a:solidFill>
              <a:schemeClr val="tx1"/>
            </a:solidFill>
          </a:ln>
        </p:spPr>
        <p:txBody>
          <a:bodyPr wrap="square" rtlCol="0">
            <a:spAutoFit/>
          </a:bodyPr>
          <a:lstStyle/>
          <a:p>
            <a:endParaRPr lang="en-GB" sz="1200"/>
          </a:p>
          <a:p>
            <a:r>
              <a:rPr lang="en-GB" sz="1200"/>
              <a:t>The following are reasons to participate and could be referenced within communications:</a:t>
            </a:r>
          </a:p>
          <a:p>
            <a:endParaRPr lang="en-GB" sz="1200"/>
          </a:p>
          <a:p>
            <a:pPr marL="171450" indent="-171450">
              <a:buFont typeface="Arial" panose="020B0604020202020204" pitchFamily="34" charset="0"/>
              <a:buChar char="•"/>
            </a:pPr>
            <a:r>
              <a:rPr lang="en-GB" sz="1200"/>
              <a:t>Fun, interactive, no pressure.</a:t>
            </a:r>
          </a:p>
          <a:p>
            <a:pPr marL="171450" indent="-171450">
              <a:buFont typeface="Arial" panose="020B0604020202020204" pitchFamily="34" charset="0"/>
              <a:buChar char="•"/>
            </a:pPr>
            <a:r>
              <a:rPr lang="en-GB" sz="1200"/>
              <a:t>Reading to you – no pressure to read out loud.</a:t>
            </a:r>
          </a:p>
          <a:p>
            <a:pPr marL="171450" indent="-171450">
              <a:buFont typeface="Arial" panose="020B0604020202020204" pitchFamily="34" charset="0"/>
              <a:buChar char="•"/>
            </a:pPr>
            <a:r>
              <a:rPr lang="en-GB" sz="1200"/>
              <a:t>Different to class.</a:t>
            </a:r>
          </a:p>
          <a:p>
            <a:pPr marL="171450" indent="-171450">
              <a:buFont typeface="Arial" panose="020B0604020202020204" pitchFamily="34" charset="0"/>
              <a:buChar char="•"/>
            </a:pPr>
            <a:r>
              <a:rPr lang="en-GB" sz="1200"/>
              <a:t>Will help build confidence.</a:t>
            </a:r>
          </a:p>
          <a:p>
            <a:pPr marL="171450" indent="-171450">
              <a:buFont typeface="Arial" panose="020B0604020202020204" pitchFamily="34" charset="0"/>
              <a:buChar char="•"/>
            </a:pPr>
            <a:r>
              <a:rPr lang="en-GB" sz="1200"/>
              <a:t>Will help for exam performance later on.</a:t>
            </a:r>
          </a:p>
          <a:p>
            <a:pPr marL="171450" indent="-171450">
              <a:buFont typeface="Arial" panose="020B0604020202020204" pitchFamily="34" charset="0"/>
              <a:buChar char="•"/>
            </a:pPr>
            <a:r>
              <a:rPr lang="en-GB" sz="1200"/>
              <a:t>Voucher available.</a:t>
            </a:r>
          </a:p>
          <a:p>
            <a:pPr marL="171450" indent="-171450">
              <a:buFont typeface="Arial" panose="020B0604020202020204" pitchFamily="34" charset="0"/>
              <a:buChar char="•"/>
            </a:pPr>
            <a:r>
              <a:rPr lang="en-GB" sz="1200"/>
              <a:t>Run by a young external team.</a:t>
            </a:r>
          </a:p>
          <a:p>
            <a:pPr marL="171450" indent="-171450">
              <a:buFont typeface="Arial" panose="020B0604020202020204" pitchFamily="34" charset="0"/>
              <a:buChar char="•"/>
            </a:pPr>
            <a:r>
              <a:rPr lang="en-GB" sz="1200"/>
              <a:t>Positive ‘reviews’ from students in previous years.</a:t>
            </a:r>
          </a:p>
          <a:p>
            <a:pPr marL="171450" indent="-171450">
              <a:buFont typeface="Arial" panose="020B0604020202020204" pitchFamily="34" charset="0"/>
              <a:buChar char="•"/>
            </a:pPr>
            <a:r>
              <a:rPr lang="en-GB" sz="1200"/>
              <a:t>Incentives/rewards.</a:t>
            </a:r>
          </a:p>
          <a:p>
            <a:pPr marL="171450" indent="-171450">
              <a:buFont typeface="Arial" panose="020B0604020202020204" pitchFamily="34" charset="0"/>
              <a:buChar char="•"/>
            </a:pPr>
            <a:r>
              <a:rPr lang="en-GB" sz="1200"/>
              <a:t>‘Rapid’ positive: likely to appeal</a:t>
            </a:r>
          </a:p>
          <a:p>
            <a:pPr marL="171450" indent="-171450">
              <a:buFont typeface="Arial" panose="020B0604020202020204" pitchFamily="34" charset="0"/>
              <a:buChar char="•"/>
            </a:pPr>
            <a:endParaRPr lang="en-GB" sz="1200"/>
          </a:p>
        </p:txBody>
      </p:sp>
      <p:sp>
        <p:nvSpPr>
          <p:cNvPr id="13" name="Rectangle: Rounded Corners 12">
            <a:extLst>
              <a:ext uri="{FF2B5EF4-FFF2-40B4-BE49-F238E27FC236}">
                <a16:creationId xmlns:a16="http://schemas.microsoft.com/office/drawing/2014/main" id="{073661BE-3244-B1DB-72C0-E8AB75922604}"/>
              </a:ext>
            </a:extLst>
          </p:cNvPr>
          <p:cNvSpPr/>
          <p:nvPr/>
        </p:nvSpPr>
        <p:spPr>
          <a:xfrm>
            <a:off x="3121062" y="1895548"/>
            <a:ext cx="2488490" cy="360155"/>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t>Most suitable for</a:t>
            </a:r>
          </a:p>
        </p:txBody>
      </p:sp>
      <p:sp>
        <p:nvSpPr>
          <p:cNvPr id="6" name="Rectangle: Rounded Corners 5">
            <a:extLst>
              <a:ext uri="{FF2B5EF4-FFF2-40B4-BE49-F238E27FC236}">
                <a16:creationId xmlns:a16="http://schemas.microsoft.com/office/drawing/2014/main" id="{FA87A1A3-86F2-D9DA-C331-275A5F6E5D10}"/>
              </a:ext>
            </a:extLst>
          </p:cNvPr>
          <p:cNvSpPr/>
          <p:nvPr/>
        </p:nvSpPr>
        <p:spPr>
          <a:xfrm>
            <a:off x="5966629" y="1895548"/>
            <a:ext cx="2488490" cy="36933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t>Motivations to participate</a:t>
            </a:r>
          </a:p>
        </p:txBody>
      </p:sp>
      <p:sp>
        <p:nvSpPr>
          <p:cNvPr id="16" name="TextBox 15">
            <a:extLst>
              <a:ext uri="{FF2B5EF4-FFF2-40B4-BE49-F238E27FC236}">
                <a16:creationId xmlns:a16="http://schemas.microsoft.com/office/drawing/2014/main" id="{8772FA38-07C4-B957-1DBF-ADDA460EA85F}"/>
              </a:ext>
            </a:extLst>
          </p:cNvPr>
          <p:cNvSpPr txBox="1"/>
          <p:nvPr/>
        </p:nvSpPr>
        <p:spPr>
          <a:xfrm>
            <a:off x="419681" y="3950071"/>
            <a:ext cx="2383744" cy="938719"/>
          </a:xfrm>
          <a:prstGeom prst="rect">
            <a:avLst/>
          </a:prstGeom>
          <a:noFill/>
        </p:spPr>
        <p:txBody>
          <a:bodyPr wrap="square">
            <a:spAutoFit/>
          </a:bodyPr>
          <a:lstStyle/>
          <a:p>
            <a:pPr algn="just"/>
            <a:r>
              <a:rPr lang="en-GB" sz="1100" b="1" i="1" dirty="0">
                <a:ea typeface="Times New Roman" panose="02020603050405020304" pitchFamily="18" charset="0"/>
                <a:cs typeface="Times New Roman" panose="02020603050405020304" pitchFamily="18" charset="0"/>
              </a:rPr>
              <a:t>M</a:t>
            </a:r>
            <a:r>
              <a:rPr lang="en-GB" sz="1100" b="1" i="1" dirty="0">
                <a:effectLst/>
                <a:ea typeface="Times New Roman" panose="02020603050405020304" pitchFamily="18" charset="0"/>
                <a:cs typeface="Times New Roman" panose="02020603050405020304" pitchFamily="18" charset="0"/>
              </a:rPr>
              <a:t>ine would absolutely love it </a:t>
            </a:r>
            <a:r>
              <a:rPr lang="en-GB" sz="1100" i="1" dirty="0">
                <a:effectLst/>
                <a:ea typeface="Times New Roman" panose="02020603050405020304" pitchFamily="18" charset="0"/>
                <a:cs typeface="Times New Roman" panose="02020603050405020304" pitchFamily="18" charset="0"/>
              </a:rPr>
              <a:t>but they are girls, I think there might be a difference between girls and boys.</a:t>
            </a:r>
          </a:p>
          <a:p>
            <a:pPr algn="r"/>
            <a:r>
              <a:rPr lang="en-GB" sz="1100" i="1" dirty="0">
                <a:effectLst/>
                <a:ea typeface="Times New Roman" panose="02020603050405020304" pitchFamily="18" charset="0"/>
                <a:cs typeface="Times New Roman" panose="02020603050405020304" pitchFamily="18" charset="0"/>
              </a:rPr>
              <a:t> </a:t>
            </a:r>
          </a:p>
          <a:p>
            <a:pPr algn="r"/>
            <a:r>
              <a:rPr lang="en-GB" sz="1100" i="1" dirty="0">
                <a:effectLst/>
                <a:ea typeface="Times New Roman" panose="02020603050405020304" pitchFamily="18" charset="0"/>
                <a:cs typeface="Times New Roman" panose="02020603050405020304" pitchFamily="18" charset="0"/>
              </a:rPr>
              <a:t>(Parent, Yr 9 female, Carlisle &amp; Eden )</a:t>
            </a:r>
            <a:endParaRPr lang="en-GB" sz="1100" i="1" dirty="0"/>
          </a:p>
        </p:txBody>
      </p:sp>
      <p:sp>
        <p:nvSpPr>
          <p:cNvPr id="17" name="TextBox 16">
            <a:extLst>
              <a:ext uri="{FF2B5EF4-FFF2-40B4-BE49-F238E27FC236}">
                <a16:creationId xmlns:a16="http://schemas.microsoft.com/office/drawing/2014/main" id="{C78F3FA5-2FE5-DA1A-0247-088012FF7C85}"/>
              </a:ext>
            </a:extLst>
          </p:cNvPr>
          <p:cNvSpPr txBox="1"/>
          <p:nvPr/>
        </p:nvSpPr>
        <p:spPr>
          <a:xfrm>
            <a:off x="0" y="4954544"/>
            <a:ext cx="2962029" cy="1600438"/>
          </a:xfrm>
          <a:prstGeom prst="rect">
            <a:avLst/>
          </a:prstGeom>
          <a:noFill/>
        </p:spPr>
        <p:txBody>
          <a:bodyPr wrap="square">
            <a:spAutoFit/>
          </a:bodyPr>
          <a:lstStyle/>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	It would </a:t>
            </a:r>
            <a:r>
              <a:rPr lang="en-GB" sz="1100" b="1" i="1" dirty="0">
                <a:effectLst/>
                <a:ea typeface="Times New Roman" panose="02020603050405020304" pitchFamily="18" charset="0"/>
                <a:cs typeface="Times New Roman" panose="02020603050405020304" pitchFamily="18" charset="0"/>
              </a:rPr>
              <a:t>have to be fun</a:t>
            </a:r>
            <a:r>
              <a:rPr lang="en-GB" sz="1100" i="1" dirty="0">
                <a:effectLst/>
                <a:ea typeface="Times New Roman" panose="02020603050405020304" pitchFamily="18" charset="0"/>
                <a:cs typeface="Times New Roman" panose="02020603050405020304" pitchFamily="18" charset="0"/>
              </a:rPr>
              <a:t>, it would have to be something that really engaged with them. The target group that you're looking at are obviously not doing a lot of reading so, you know, that kind of thing just might not even interest them, full stop. </a:t>
            </a:r>
          </a:p>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(Parent, Yr 10 male, West Cumbria)</a:t>
            </a:r>
            <a:endParaRPr lang="en-GB" sz="1100" i="1" dirty="0"/>
          </a:p>
        </p:txBody>
      </p:sp>
      <p:sp>
        <p:nvSpPr>
          <p:cNvPr id="18" name="TextBox 17">
            <a:extLst>
              <a:ext uri="{FF2B5EF4-FFF2-40B4-BE49-F238E27FC236}">
                <a16:creationId xmlns:a16="http://schemas.microsoft.com/office/drawing/2014/main" id="{20C4586A-8B87-9735-FEC6-8968E162F7DE}"/>
              </a:ext>
            </a:extLst>
          </p:cNvPr>
          <p:cNvSpPr txBox="1"/>
          <p:nvPr/>
        </p:nvSpPr>
        <p:spPr>
          <a:xfrm>
            <a:off x="9112246" y="2460022"/>
            <a:ext cx="2717223" cy="110799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dirty="0"/>
              <a:t>I</a:t>
            </a:r>
            <a:r>
              <a:rPr lang="en-GB" sz="1100" i="1" kern="1200" dirty="0">
                <a:effectLst/>
                <a:latin typeface="+mn-lt"/>
                <a:ea typeface="+mn-ea"/>
                <a:cs typeface="+mn-cs"/>
              </a:rPr>
              <a:t>t would help with your reading and the way that it's, </a:t>
            </a:r>
            <a:r>
              <a:rPr lang="en-GB" sz="1100" b="1" i="1" kern="1200" dirty="0">
                <a:effectLst/>
                <a:latin typeface="+mn-lt"/>
                <a:ea typeface="+mn-ea"/>
                <a:cs typeface="+mn-cs"/>
              </a:rPr>
              <a:t>you're getting money for it wouldn’t feel like a chore</a:t>
            </a:r>
            <a:r>
              <a:rPr lang="en-GB" sz="1100" i="1" kern="1200" dirty="0">
                <a:effectLst/>
                <a:latin typeface="+mn-lt"/>
                <a:ea typeface="+mn-ea"/>
                <a:cs typeface="+mn-cs"/>
              </a:rPr>
              <a:t>, it would feel more like something you want to do.</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latin typeface="+mn-l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(Female, Yr 9, West Cumbria)</a:t>
            </a:r>
          </a:p>
        </p:txBody>
      </p:sp>
      <p:sp>
        <p:nvSpPr>
          <p:cNvPr id="19" name="TextBox 18">
            <a:extLst>
              <a:ext uri="{FF2B5EF4-FFF2-40B4-BE49-F238E27FC236}">
                <a16:creationId xmlns:a16="http://schemas.microsoft.com/office/drawing/2014/main" id="{574422B1-B955-6E22-062A-179FDCB15FA1}"/>
              </a:ext>
            </a:extLst>
          </p:cNvPr>
          <p:cNvSpPr txBox="1"/>
          <p:nvPr/>
        </p:nvSpPr>
        <p:spPr>
          <a:xfrm>
            <a:off x="391468" y="2262188"/>
            <a:ext cx="2488486" cy="1446550"/>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latin typeface="+mn-lt"/>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 think Year 9’s like before they get to that, when you're mainly focusing on GCSEs and learning like </a:t>
            </a:r>
            <a:r>
              <a:rPr lang="en-GB" sz="1100" b="1" i="1" kern="1200" dirty="0">
                <a:effectLst/>
                <a:latin typeface="+mn-lt"/>
                <a:ea typeface="+mn-ea"/>
                <a:cs typeface="+mn-cs"/>
              </a:rPr>
              <a:t>Year 9’s, so they already have that knowledge and them tools before it starts to get a lot harder. </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sz="1100" i="1" dirty="0"/>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(Female, </a:t>
            </a:r>
            <a:r>
              <a:rPr lang="en-GB" sz="1100" i="1" dirty="0"/>
              <a:t>Y</a:t>
            </a:r>
            <a:r>
              <a:rPr lang="en-GB" sz="1100" i="1" kern="1200" dirty="0">
                <a:effectLst/>
                <a:latin typeface="+mn-lt"/>
                <a:ea typeface="+mn-ea"/>
                <a:cs typeface="+mn-cs"/>
              </a:rPr>
              <a:t>r 11, Furness)</a:t>
            </a:r>
          </a:p>
        </p:txBody>
      </p:sp>
      <p:sp>
        <p:nvSpPr>
          <p:cNvPr id="20" name="TextBox 19">
            <a:extLst>
              <a:ext uri="{FF2B5EF4-FFF2-40B4-BE49-F238E27FC236}">
                <a16:creationId xmlns:a16="http://schemas.microsoft.com/office/drawing/2014/main" id="{BBBA3E9B-0E1A-E71F-58C7-86A113212D58}"/>
              </a:ext>
            </a:extLst>
          </p:cNvPr>
          <p:cNvSpPr txBox="1"/>
          <p:nvPr/>
        </p:nvSpPr>
        <p:spPr>
          <a:xfrm>
            <a:off x="9112247" y="3930932"/>
            <a:ext cx="2717223" cy="76944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The </a:t>
            </a:r>
            <a:r>
              <a:rPr lang="en-GB" sz="1100" b="1" i="1" kern="1200" dirty="0">
                <a:effectLst/>
                <a:latin typeface="+mn-lt"/>
                <a:ea typeface="+mn-ea"/>
                <a:cs typeface="+mn-cs"/>
              </a:rPr>
              <a:t>quizzes sound fun </a:t>
            </a:r>
            <a:r>
              <a:rPr lang="en-GB" sz="1100" i="1" kern="1200" dirty="0">
                <a:effectLst/>
                <a:latin typeface="+mn-lt"/>
                <a:ea typeface="+mn-ea"/>
                <a:cs typeface="+mn-cs"/>
              </a:rPr>
              <a:t>and you could get out of lessons – maybe </a:t>
            </a:r>
            <a:r>
              <a:rPr lang="en-GB" sz="1100" b="1" i="1" kern="1200" dirty="0">
                <a:effectLst/>
                <a:latin typeface="+mn-lt"/>
                <a:ea typeface="+mn-ea"/>
                <a:cs typeface="+mn-cs"/>
              </a:rPr>
              <a:t>meet new people</a:t>
            </a:r>
            <a:r>
              <a:rPr lang="en-GB" sz="1100" i="1" kern="1200" dirty="0">
                <a:effectLst/>
                <a:latin typeface="+mn-lt"/>
                <a:ea typeface="+mn-ea"/>
                <a:cs typeface="+mn-cs"/>
              </a:rPr>
              <a:t>. </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dirty="0"/>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dirty="0"/>
              <a:t>(Female, Yr 9, Carlisle &amp; Eden)</a:t>
            </a:r>
            <a:endParaRPr lang="en-GB" sz="1100" i="1" kern="1200" dirty="0">
              <a:effectLst/>
              <a:latin typeface="+mn-lt"/>
              <a:ea typeface="+mn-ea"/>
              <a:cs typeface="+mn-cs"/>
            </a:endParaRPr>
          </a:p>
        </p:txBody>
      </p:sp>
      <p:sp>
        <p:nvSpPr>
          <p:cNvPr id="22" name="TextBox 21">
            <a:extLst>
              <a:ext uri="{FF2B5EF4-FFF2-40B4-BE49-F238E27FC236}">
                <a16:creationId xmlns:a16="http://schemas.microsoft.com/office/drawing/2014/main" id="{C1135F71-0309-A9BD-AD23-8642C7158081}"/>
              </a:ext>
            </a:extLst>
          </p:cNvPr>
          <p:cNvSpPr txBox="1"/>
          <p:nvPr/>
        </p:nvSpPr>
        <p:spPr>
          <a:xfrm>
            <a:off x="8682181" y="4930915"/>
            <a:ext cx="3011055" cy="923330"/>
          </a:xfrm>
          <a:prstGeom prst="rect">
            <a:avLst/>
          </a:prstGeom>
          <a:noFill/>
        </p:spPr>
        <p:txBody>
          <a:bodyPr wrap="square">
            <a:spAutoFit/>
          </a:bodyPr>
          <a:lstStyle/>
          <a:p>
            <a:pPr marL="457200" indent="-457200" algn="just">
              <a:spcAft>
                <a:spcPts val="1200"/>
              </a:spcAft>
            </a:pPr>
            <a:r>
              <a:rPr lang="en-GB" sz="1100" i="1">
                <a:effectLst/>
                <a:ea typeface="Times New Roman" panose="02020603050405020304" pitchFamily="18" charset="0"/>
                <a:cs typeface="Arial" panose="020B0604020202020204" pitchFamily="34" charset="0"/>
              </a:rPr>
              <a:t>	With exams, you have a reading one so something like this </a:t>
            </a:r>
            <a:r>
              <a:rPr lang="en-GB" sz="1100" b="1" i="1">
                <a:effectLst/>
                <a:ea typeface="Times New Roman" panose="02020603050405020304" pitchFamily="18" charset="0"/>
                <a:cs typeface="Arial" panose="020B0604020202020204" pitchFamily="34" charset="0"/>
              </a:rPr>
              <a:t>could help with your exams. </a:t>
            </a:r>
          </a:p>
          <a:p>
            <a:pPr marL="457200" indent="-457200" algn="r">
              <a:spcAft>
                <a:spcPts val="1200"/>
              </a:spcAft>
            </a:pPr>
            <a:r>
              <a:rPr lang="en-GB" sz="1100" i="1">
                <a:effectLst/>
                <a:ea typeface="Times New Roman" panose="02020603050405020304" pitchFamily="18" charset="0"/>
                <a:cs typeface="Arial" panose="020B0604020202020204" pitchFamily="34" charset="0"/>
              </a:rPr>
              <a:t>(</a:t>
            </a:r>
            <a:r>
              <a:rPr lang="it-IT" sz="1100" i="1">
                <a:effectLst/>
                <a:ea typeface="Times New Roman" panose="02020603050405020304" pitchFamily="18" charset="0"/>
                <a:cs typeface="Arial" panose="020B0604020202020204" pitchFamily="34" charset="0"/>
              </a:rPr>
              <a:t>Male, Yr 9, Carlisle &amp; Eden</a:t>
            </a:r>
            <a:r>
              <a:rPr lang="en-GB" sz="1100" i="1">
                <a:effectLst/>
                <a:ea typeface="Times New Roman" panose="02020603050405020304" pitchFamily="18" charset="0"/>
                <a:cs typeface="Arial" panose="020B0604020202020204" pitchFamily="34" charset="0"/>
              </a:rPr>
              <a:t>)</a:t>
            </a:r>
            <a:endParaRPr lang="en-GB" sz="1100" i="1">
              <a:effectLst/>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E5CA542B-E5A1-1BE5-2A3E-FFCC5D966E39}"/>
              </a:ext>
            </a:extLst>
          </p:cNvPr>
          <p:cNvSpPr/>
          <p:nvPr/>
        </p:nvSpPr>
        <p:spPr>
          <a:xfrm>
            <a:off x="142808" y="2302537"/>
            <a:ext cx="407484" cy="707886"/>
          </a:xfrm>
          <a:prstGeom prst="rect">
            <a:avLst/>
          </a:prstGeom>
        </p:spPr>
        <p:txBody>
          <a:bodyPr wrap="none">
            <a:spAutoFit/>
          </a:bodyPr>
          <a:lstStyle/>
          <a:p>
            <a:r>
              <a:rPr lang="en-GB" sz="4000" b="1">
                <a:solidFill>
                  <a:srgbClr val="4F8B74"/>
                </a:solidFill>
              </a:rPr>
              <a:t>“</a:t>
            </a:r>
          </a:p>
        </p:txBody>
      </p:sp>
      <p:sp>
        <p:nvSpPr>
          <p:cNvPr id="4" name="TextBox 3">
            <a:extLst>
              <a:ext uri="{FF2B5EF4-FFF2-40B4-BE49-F238E27FC236}">
                <a16:creationId xmlns:a16="http://schemas.microsoft.com/office/drawing/2014/main" id="{BCD99D28-C78F-01DE-2515-98272B15F463}"/>
              </a:ext>
            </a:extLst>
          </p:cNvPr>
          <p:cNvSpPr txBox="1"/>
          <p:nvPr/>
        </p:nvSpPr>
        <p:spPr>
          <a:xfrm>
            <a:off x="2713995" y="3030264"/>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9" name="Rectangle 8">
            <a:extLst>
              <a:ext uri="{FF2B5EF4-FFF2-40B4-BE49-F238E27FC236}">
                <a16:creationId xmlns:a16="http://schemas.microsoft.com/office/drawing/2014/main" id="{F4FB183B-FF79-F6F3-DF4B-5363C747E057}"/>
              </a:ext>
            </a:extLst>
          </p:cNvPr>
          <p:cNvSpPr/>
          <p:nvPr/>
        </p:nvSpPr>
        <p:spPr>
          <a:xfrm>
            <a:off x="128211" y="3861607"/>
            <a:ext cx="407484" cy="707886"/>
          </a:xfrm>
          <a:prstGeom prst="rect">
            <a:avLst/>
          </a:prstGeom>
        </p:spPr>
        <p:txBody>
          <a:bodyPr wrap="none">
            <a:spAutoFit/>
          </a:bodyPr>
          <a:lstStyle/>
          <a:p>
            <a:r>
              <a:rPr lang="en-GB" sz="4000" b="1">
                <a:solidFill>
                  <a:srgbClr val="4F8B74"/>
                </a:solidFill>
              </a:rPr>
              <a:t>“</a:t>
            </a:r>
          </a:p>
        </p:txBody>
      </p:sp>
      <p:sp>
        <p:nvSpPr>
          <p:cNvPr id="11" name="TextBox 10">
            <a:extLst>
              <a:ext uri="{FF2B5EF4-FFF2-40B4-BE49-F238E27FC236}">
                <a16:creationId xmlns:a16="http://schemas.microsoft.com/office/drawing/2014/main" id="{6437B1AA-5012-CE52-9A03-8657B9C4F502}"/>
              </a:ext>
            </a:extLst>
          </p:cNvPr>
          <p:cNvSpPr txBox="1"/>
          <p:nvPr/>
        </p:nvSpPr>
        <p:spPr>
          <a:xfrm>
            <a:off x="2611171" y="426038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2" name="Rectangle 11">
            <a:extLst>
              <a:ext uri="{FF2B5EF4-FFF2-40B4-BE49-F238E27FC236}">
                <a16:creationId xmlns:a16="http://schemas.microsoft.com/office/drawing/2014/main" id="{45AF7406-E6C9-1F5A-E1CF-01CF7388649C}"/>
              </a:ext>
            </a:extLst>
          </p:cNvPr>
          <p:cNvSpPr/>
          <p:nvPr/>
        </p:nvSpPr>
        <p:spPr>
          <a:xfrm>
            <a:off x="152235" y="4847695"/>
            <a:ext cx="407484" cy="707886"/>
          </a:xfrm>
          <a:prstGeom prst="rect">
            <a:avLst/>
          </a:prstGeom>
        </p:spPr>
        <p:txBody>
          <a:bodyPr wrap="none">
            <a:spAutoFit/>
          </a:bodyPr>
          <a:lstStyle/>
          <a:p>
            <a:r>
              <a:rPr lang="en-GB" sz="4000" b="1">
                <a:solidFill>
                  <a:srgbClr val="4F8B74"/>
                </a:solidFill>
              </a:rPr>
              <a:t>“</a:t>
            </a:r>
          </a:p>
        </p:txBody>
      </p:sp>
      <p:sp>
        <p:nvSpPr>
          <p:cNvPr id="14" name="TextBox 13">
            <a:extLst>
              <a:ext uri="{FF2B5EF4-FFF2-40B4-BE49-F238E27FC236}">
                <a16:creationId xmlns:a16="http://schemas.microsoft.com/office/drawing/2014/main" id="{C5833A4A-98D2-E60F-A6C9-FD7F84392F1F}"/>
              </a:ext>
            </a:extLst>
          </p:cNvPr>
          <p:cNvSpPr txBox="1"/>
          <p:nvPr/>
        </p:nvSpPr>
        <p:spPr>
          <a:xfrm>
            <a:off x="2693584" y="5998776"/>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5" name="Rectangle 14">
            <a:extLst>
              <a:ext uri="{FF2B5EF4-FFF2-40B4-BE49-F238E27FC236}">
                <a16:creationId xmlns:a16="http://schemas.microsoft.com/office/drawing/2014/main" id="{1E8F9A01-8AAD-22DC-AEEA-960BCE586ECC}"/>
              </a:ext>
            </a:extLst>
          </p:cNvPr>
          <p:cNvSpPr/>
          <p:nvPr/>
        </p:nvSpPr>
        <p:spPr>
          <a:xfrm>
            <a:off x="8741719" y="3823643"/>
            <a:ext cx="407484" cy="707886"/>
          </a:xfrm>
          <a:prstGeom prst="rect">
            <a:avLst/>
          </a:prstGeom>
        </p:spPr>
        <p:txBody>
          <a:bodyPr wrap="none">
            <a:spAutoFit/>
          </a:bodyPr>
          <a:lstStyle/>
          <a:p>
            <a:r>
              <a:rPr lang="en-GB" sz="4000" b="1">
                <a:solidFill>
                  <a:srgbClr val="4F8B74"/>
                </a:solidFill>
              </a:rPr>
              <a:t>“</a:t>
            </a:r>
          </a:p>
        </p:txBody>
      </p:sp>
      <p:sp>
        <p:nvSpPr>
          <p:cNvPr id="21" name="TextBox 20">
            <a:extLst>
              <a:ext uri="{FF2B5EF4-FFF2-40B4-BE49-F238E27FC236}">
                <a16:creationId xmlns:a16="http://schemas.microsoft.com/office/drawing/2014/main" id="{DDB90F7B-7C68-75BF-D412-353409D27E86}"/>
              </a:ext>
            </a:extLst>
          </p:cNvPr>
          <p:cNvSpPr txBox="1"/>
          <p:nvPr/>
        </p:nvSpPr>
        <p:spPr>
          <a:xfrm>
            <a:off x="11693236" y="520941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3" name="Rectangle 22">
            <a:extLst>
              <a:ext uri="{FF2B5EF4-FFF2-40B4-BE49-F238E27FC236}">
                <a16:creationId xmlns:a16="http://schemas.microsoft.com/office/drawing/2014/main" id="{3F07D5FA-3FD7-F5E5-24AA-DD967FAC0D0D}"/>
              </a:ext>
            </a:extLst>
          </p:cNvPr>
          <p:cNvSpPr/>
          <p:nvPr/>
        </p:nvSpPr>
        <p:spPr>
          <a:xfrm>
            <a:off x="8817982" y="4850810"/>
            <a:ext cx="407484" cy="707886"/>
          </a:xfrm>
          <a:prstGeom prst="rect">
            <a:avLst/>
          </a:prstGeom>
        </p:spPr>
        <p:txBody>
          <a:bodyPr wrap="none">
            <a:spAutoFit/>
          </a:bodyPr>
          <a:lstStyle/>
          <a:p>
            <a:r>
              <a:rPr lang="en-GB" sz="4000" b="1">
                <a:solidFill>
                  <a:srgbClr val="4F8B74"/>
                </a:solidFill>
              </a:rPr>
              <a:t>“</a:t>
            </a:r>
          </a:p>
        </p:txBody>
      </p:sp>
      <p:sp>
        <p:nvSpPr>
          <p:cNvPr id="24" name="TextBox 23">
            <a:extLst>
              <a:ext uri="{FF2B5EF4-FFF2-40B4-BE49-F238E27FC236}">
                <a16:creationId xmlns:a16="http://schemas.microsoft.com/office/drawing/2014/main" id="{4C7C3F27-3442-36CB-1667-A14569B42094}"/>
              </a:ext>
            </a:extLst>
          </p:cNvPr>
          <p:cNvSpPr txBox="1"/>
          <p:nvPr/>
        </p:nvSpPr>
        <p:spPr>
          <a:xfrm>
            <a:off x="11679767" y="403743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5" name="Rectangle 24">
            <a:extLst>
              <a:ext uri="{FF2B5EF4-FFF2-40B4-BE49-F238E27FC236}">
                <a16:creationId xmlns:a16="http://schemas.microsoft.com/office/drawing/2014/main" id="{FF0B75C4-D491-4183-B260-B3B527E5B586}"/>
              </a:ext>
            </a:extLst>
          </p:cNvPr>
          <p:cNvSpPr/>
          <p:nvPr/>
        </p:nvSpPr>
        <p:spPr>
          <a:xfrm>
            <a:off x="8792592" y="2358137"/>
            <a:ext cx="407484" cy="707886"/>
          </a:xfrm>
          <a:prstGeom prst="rect">
            <a:avLst/>
          </a:prstGeom>
        </p:spPr>
        <p:txBody>
          <a:bodyPr wrap="none">
            <a:spAutoFit/>
          </a:bodyPr>
          <a:lstStyle/>
          <a:p>
            <a:r>
              <a:rPr lang="en-GB" sz="4000" b="1">
                <a:solidFill>
                  <a:srgbClr val="4F8B74"/>
                </a:solidFill>
              </a:rPr>
              <a:t>“</a:t>
            </a:r>
          </a:p>
        </p:txBody>
      </p:sp>
      <p:sp>
        <p:nvSpPr>
          <p:cNvPr id="26" name="TextBox 25">
            <a:extLst>
              <a:ext uri="{FF2B5EF4-FFF2-40B4-BE49-F238E27FC236}">
                <a16:creationId xmlns:a16="http://schemas.microsoft.com/office/drawing/2014/main" id="{226AEB75-810C-08DE-4FB8-2C2B7D012EC4}"/>
              </a:ext>
            </a:extLst>
          </p:cNvPr>
          <p:cNvSpPr txBox="1"/>
          <p:nvPr/>
        </p:nvSpPr>
        <p:spPr>
          <a:xfrm>
            <a:off x="11644898" y="288080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7" name="Oval 26">
            <a:extLst>
              <a:ext uri="{FF2B5EF4-FFF2-40B4-BE49-F238E27FC236}">
                <a16:creationId xmlns:a16="http://schemas.microsoft.com/office/drawing/2014/main" id="{594E20A1-2BB8-BCE2-F009-4D86EAED719B}"/>
              </a:ext>
            </a:extLst>
          </p:cNvPr>
          <p:cNvSpPr/>
          <p:nvPr/>
        </p:nvSpPr>
        <p:spPr>
          <a:xfrm>
            <a:off x="1131139" y="164043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38B3C590-2B32-CFAF-3010-AA1B33C73C45}"/>
              </a:ext>
            </a:extLst>
          </p:cNvPr>
          <p:cNvSpPr/>
          <p:nvPr/>
        </p:nvSpPr>
        <p:spPr>
          <a:xfrm>
            <a:off x="9909183" y="164043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1" name="Footer Placeholder 1">
            <a:extLst>
              <a:ext uri="{FF2B5EF4-FFF2-40B4-BE49-F238E27FC236}">
                <a16:creationId xmlns:a16="http://schemas.microsoft.com/office/drawing/2014/main" id="{1DA13C54-5BFE-100D-B9C2-C59965044D09}"/>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32" name="Picture 31">
            <a:extLst>
              <a:ext uri="{FF2B5EF4-FFF2-40B4-BE49-F238E27FC236}">
                <a16:creationId xmlns:a16="http://schemas.microsoft.com/office/drawing/2014/main" id="{3A4BD7F8-70E1-9F28-5C33-27803854421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1234176" y="1725788"/>
            <a:ext cx="504000" cy="504000"/>
          </a:xfrm>
          <a:prstGeom prst="rect">
            <a:avLst/>
          </a:prstGeom>
        </p:spPr>
      </p:pic>
      <p:pic>
        <p:nvPicPr>
          <p:cNvPr id="33" name="Picture 32">
            <a:extLst>
              <a:ext uri="{FF2B5EF4-FFF2-40B4-BE49-F238E27FC236}">
                <a16:creationId xmlns:a16="http://schemas.microsoft.com/office/drawing/2014/main" id="{E7FD6BD4-3E5B-2C28-DCB3-40DB276810B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0012290" y="1704763"/>
            <a:ext cx="504000" cy="504000"/>
          </a:xfrm>
          <a:prstGeom prst="rect">
            <a:avLst/>
          </a:prstGeom>
        </p:spPr>
      </p:pic>
    </p:spTree>
    <p:extLst>
      <p:ext uri="{BB962C8B-B14F-4D97-AF65-F5344CB8AC3E}">
        <p14:creationId xmlns:p14="http://schemas.microsoft.com/office/powerpoint/2010/main" val="15013216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98</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Activity: Detail (2)</a:t>
            </a:r>
            <a:endParaRPr lang="en-US" sz="3200">
              <a:solidFill>
                <a:schemeClr val="bg1"/>
              </a:solidFill>
              <a:latin typeface="Arial Rounded MT Bold"/>
              <a:cs typeface="Arial Rounded MT Bold"/>
            </a:endParaRPr>
          </a:p>
        </p:txBody>
      </p:sp>
      <p:sp>
        <p:nvSpPr>
          <p:cNvPr id="9" name="TextBox 8">
            <a:extLst>
              <a:ext uri="{FF2B5EF4-FFF2-40B4-BE49-F238E27FC236}">
                <a16:creationId xmlns:a16="http://schemas.microsoft.com/office/drawing/2014/main" id="{FD45D890-11CB-B53F-9F6C-883E66674B75}"/>
              </a:ext>
            </a:extLst>
          </p:cNvPr>
          <p:cNvSpPr txBox="1"/>
          <p:nvPr/>
        </p:nvSpPr>
        <p:spPr>
          <a:xfrm>
            <a:off x="3221270" y="2182802"/>
            <a:ext cx="2415838" cy="415498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Providing a ‘monetary’ incentive is strongly endorsed by all</a:t>
            </a:r>
          </a:p>
          <a:p>
            <a:pPr marL="171450" indent="-171450">
              <a:buFont typeface="Arial" panose="020B0604020202020204" pitchFamily="34" charset="0"/>
              <a:buChar char="•"/>
            </a:pPr>
            <a:r>
              <a:rPr lang="en-GB" sz="1200" b="1" dirty="0"/>
              <a:t>Students</a:t>
            </a:r>
            <a:r>
              <a:rPr lang="en-GB" sz="1200" dirty="0"/>
              <a:t> don’t raise concerns re Waterstones (although some refer to £25 as generic ‘payment’)</a:t>
            </a:r>
          </a:p>
          <a:p>
            <a:pPr marL="171450" indent="-171450">
              <a:buFont typeface="Arial" panose="020B0604020202020204" pitchFamily="34" charset="0"/>
              <a:buChar char="•"/>
            </a:pPr>
            <a:r>
              <a:rPr lang="en-GB" sz="1200" dirty="0"/>
              <a:t>..but</a:t>
            </a:r>
            <a:r>
              <a:rPr lang="en-GB" sz="1200" b="1" dirty="0"/>
              <a:t> parents </a:t>
            </a:r>
            <a:r>
              <a:rPr lang="en-GB" sz="1200" dirty="0"/>
              <a:t>question how motivating it will be</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Some concerns that attending for 6 weeks could be a challenge.</a:t>
            </a:r>
          </a:p>
          <a:p>
            <a:pPr marL="171450" indent="-171450">
              <a:buFont typeface="Arial" panose="020B0604020202020204" pitchFamily="34" charset="0"/>
              <a:buChar char="•"/>
            </a:pPr>
            <a:r>
              <a:rPr lang="en-GB" sz="1200" dirty="0"/>
              <a:t>Potentially shorter-term incentives as students progress are worth considering (e.g. after attending 2 sessions…)</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Evidence that small rewards /treats are motivating (e.g. food rewards / food built into the sessions)</a:t>
            </a:r>
          </a:p>
          <a:p>
            <a:pPr marL="171450" indent="-171450">
              <a:buFont typeface="Arial" panose="020B0604020202020204" pitchFamily="34" charset="0"/>
              <a:buChar char="•"/>
            </a:pPr>
            <a:endParaRPr lang="en-GB" sz="1200" dirty="0"/>
          </a:p>
        </p:txBody>
      </p:sp>
      <p:sp>
        <p:nvSpPr>
          <p:cNvPr id="11" name="TextBox 10">
            <a:extLst>
              <a:ext uri="{FF2B5EF4-FFF2-40B4-BE49-F238E27FC236}">
                <a16:creationId xmlns:a16="http://schemas.microsoft.com/office/drawing/2014/main" id="{BED81E2B-772B-C36A-4195-EF9DA12C079A}"/>
              </a:ext>
            </a:extLst>
          </p:cNvPr>
          <p:cNvSpPr txBox="1"/>
          <p:nvPr/>
        </p:nvSpPr>
        <p:spPr>
          <a:xfrm>
            <a:off x="6175568" y="2211032"/>
            <a:ext cx="2341584" cy="415498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b="1" dirty="0"/>
              <a:t>Students: </a:t>
            </a:r>
            <a:r>
              <a:rPr lang="en-GB" sz="1200" dirty="0"/>
              <a:t>Endorse. Meeting new people holds appeal for some students; younger people appeal</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Good for it to be feel different to normal school classes</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Good for students who claim to have a difficult relationship with their subject teacher</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However, </a:t>
            </a:r>
            <a:r>
              <a:rPr lang="en-GB" sz="1200" b="1" dirty="0"/>
              <a:t>teachers</a:t>
            </a:r>
            <a:r>
              <a:rPr lang="en-GB" sz="1200" dirty="0"/>
              <a:t> stress that graduate interns need to be fully trained and a consistent team who can build rapport with students</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b="1" dirty="0"/>
              <a:t>Parents</a:t>
            </a:r>
            <a:r>
              <a:rPr lang="en-GB" sz="1200" dirty="0"/>
              <a:t> stress they need authority vs trying to be liked/a friend</a:t>
            </a:r>
          </a:p>
        </p:txBody>
      </p:sp>
      <p:sp>
        <p:nvSpPr>
          <p:cNvPr id="12" name="Rectangle: Rounded Corners 11">
            <a:extLst>
              <a:ext uri="{FF2B5EF4-FFF2-40B4-BE49-F238E27FC236}">
                <a16:creationId xmlns:a16="http://schemas.microsoft.com/office/drawing/2014/main" id="{39B3EDDB-8A57-0276-E716-AF2F0B77D1FE}"/>
              </a:ext>
            </a:extLst>
          </p:cNvPr>
          <p:cNvSpPr/>
          <p:nvPr/>
        </p:nvSpPr>
        <p:spPr>
          <a:xfrm>
            <a:off x="3152930" y="1904740"/>
            <a:ext cx="2488491" cy="397859"/>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t>Reaction to voucher</a:t>
            </a:r>
          </a:p>
        </p:txBody>
      </p:sp>
      <p:sp>
        <p:nvSpPr>
          <p:cNvPr id="15" name="Rectangle: Rounded Corners 14">
            <a:extLst>
              <a:ext uri="{FF2B5EF4-FFF2-40B4-BE49-F238E27FC236}">
                <a16:creationId xmlns:a16="http://schemas.microsoft.com/office/drawing/2014/main" id="{E018AAB4-4D53-6E20-3895-6BAA45D1D814}"/>
              </a:ext>
            </a:extLst>
          </p:cNvPr>
          <p:cNvSpPr/>
          <p:nvPr/>
        </p:nvSpPr>
        <p:spPr>
          <a:xfrm>
            <a:off x="6107228" y="1904740"/>
            <a:ext cx="2488490" cy="36933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t>Reaction to graduate interns</a:t>
            </a:r>
          </a:p>
        </p:txBody>
      </p:sp>
      <p:sp>
        <p:nvSpPr>
          <p:cNvPr id="2" name="TextBox 1">
            <a:extLst>
              <a:ext uri="{FF2B5EF4-FFF2-40B4-BE49-F238E27FC236}">
                <a16:creationId xmlns:a16="http://schemas.microsoft.com/office/drawing/2014/main" id="{8DB241D0-5520-C108-8D90-23AFB5ECBDF5}"/>
              </a:ext>
            </a:extLst>
          </p:cNvPr>
          <p:cNvSpPr txBox="1"/>
          <p:nvPr/>
        </p:nvSpPr>
        <p:spPr>
          <a:xfrm>
            <a:off x="-8507" y="5113350"/>
            <a:ext cx="2745342" cy="1754326"/>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Times New Roman" panose="02020603050405020304" pitchFamily="18" charset="0"/>
              </a:rPr>
              <a:t>	I don't know if that incentive, that book voucher would entice the type of students who might need that extra help. I think it's </a:t>
            </a:r>
            <a:r>
              <a:rPr lang="en-GB" sz="1100" b="1" i="1" dirty="0">
                <a:effectLst/>
                <a:ea typeface="Times New Roman" panose="02020603050405020304" pitchFamily="18" charset="0"/>
                <a:cs typeface="Times New Roman" panose="02020603050405020304" pitchFamily="18" charset="0"/>
              </a:rPr>
              <a:t>really difficult to incentivise a reading task with a reading reward.  </a:t>
            </a:r>
          </a:p>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(Parent, Yr 10 male, Carlisle &amp; Eden)</a:t>
            </a:r>
            <a:endParaRPr lang="en-GB" sz="1100" i="1" dirty="0"/>
          </a:p>
          <a:p>
            <a:pPr marL="457200" indent="-457200">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8099962-187A-BFAD-A6EC-91D87483BCE4}"/>
              </a:ext>
            </a:extLst>
          </p:cNvPr>
          <p:cNvSpPr txBox="1"/>
          <p:nvPr/>
        </p:nvSpPr>
        <p:spPr>
          <a:xfrm>
            <a:off x="461488" y="3506397"/>
            <a:ext cx="2217128" cy="1615827"/>
          </a:xfrm>
          <a:prstGeom prst="rect">
            <a:avLst/>
          </a:prstGeom>
          <a:noFill/>
        </p:spPr>
        <p:txBody>
          <a:bodyPr wrap="square">
            <a:spAutoFit/>
          </a:bodyPr>
          <a:lstStyle/>
          <a:p>
            <a:r>
              <a:rPr lang="en-GB" sz="1100" i="1" dirty="0">
                <a:latin typeface="+mj-lt"/>
                <a:ea typeface="Times New Roman" panose="02020603050405020304" pitchFamily="18" charset="0"/>
              </a:rPr>
              <a:t>I</a:t>
            </a:r>
            <a:r>
              <a:rPr lang="en-GB" sz="1100" i="1" dirty="0">
                <a:effectLst/>
                <a:latin typeface="+mj-lt"/>
                <a:ea typeface="Times New Roman" panose="02020603050405020304" pitchFamily="18" charset="0"/>
              </a:rPr>
              <a:t>t's not an incentive if you're asking kids to read, yes. Yes I don't know, I </a:t>
            </a:r>
            <a:r>
              <a:rPr lang="en-GB" sz="1100" b="1" i="1" dirty="0">
                <a:effectLst/>
                <a:latin typeface="+mj-lt"/>
                <a:ea typeface="Times New Roman" panose="02020603050405020304" pitchFamily="18" charset="0"/>
              </a:rPr>
              <a:t>mean our lad probably would pay attention for the first 10 minutes </a:t>
            </a:r>
            <a:r>
              <a:rPr lang="en-GB" sz="1100" i="1" dirty="0">
                <a:effectLst/>
                <a:latin typeface="+mj-lt"/>
                <a:ea typeface="Times New Roman" panose="02020603050405020304" pitchFamily="18" charset="0"/>
              </a:rPr>
              <a:t>and then he'd be off on something else I think.</a:t>
            </a:r>
          </a:p>
          <a:p>
            <a:endParaRPr lang="en-GB" sz="1100" i="1" dirty="0">
              <a:effectLst/>
              <a:latin typeface="+mj-lt"/>
              <a:ea typeface="Times New Roman" panose="02020603050405020304" pitchFamily="18" charset="0"/>
            </a:endParaRPr>
          </a:p>
          <a:p>
            <a:pPr algn="r"/>
            <a:r>
              <a:rPr lang="en-GB" sz="1100" i="1" dirty="0">
                <a:effectLst/>
                <a:ea typeface="Times New Roman" panose="02020603050405020304" pitchFamily="18" charset="0"/>
                <a:cs typeface="Times New Roman" panose="02020603050405020304" pitchFamily="18" charset="0"/>
              </a:rPr>
              <a:t>(Parent, Yr 9 male, Furness)</a:t>
            </a:r>
            <a:endParaRPr lang="en-GB" sz="1100" i="1" dirty="0"/>
          </a:p>
          <a:p>
            <a:endParaRPr lang="en-GB" sz="1100" i="1" dirty="0">
              <a:latin typeface="+mj-lt"/>
            </a:endParaRPr>
          </a:p>
        </p:txBody>
      </p:sp>
      <p:sp>
        <p:nvSpPr>
          <p:cNvPr id="14" name="TextBox 13">
            <a:extLst>
              <a:ext uri="{FF2B5EF4-FFF2-40B4-BE49-F238E27FC236}">
                <a16:creationId xmlns:a16="http://schemas.microsoft.com/office/drawing/2014/main" id="{518DBAF2-8FB4-75B0-CDDE-83EAD79F2BB1}"/>
              </a:ext>
            </a:extLst>
          </p:cNvPr>
          <p:cNvSpPr txBox="1"/>
          <p:nvPr/>
        </p:nvSpPr>
        <p:spPr>
          <a:xfrm>
            <a:off x="9006613" y="2384586"/>
            <a:ext cx="2949680" cy="1277273"/>
          </a:xfrm>
          <a:prstGeom prst="rect">
            <a:avLst/>
          </a:prstGeom>
          <a:noFill/>
        </p:spPr>
        <p:txBody>
          <a:bodyPr wrap="square">
            <a:spAutoFit/>
          </a:bodyPr>
          <a:lstStyle/>
          <a:p>
            <a:r>
              <a:rPr lang="en-GB" sz="1100" i="1" dirty="0">
                <a:effectLst/>
                <a:ea typeface="Times New Roman" panose="02020603050405020304" pitchFamily="18" charset="0"/>
                <a:cs typeface="Times New Roman" panose="02020603050405020304" pitchFamily="18" charset="0"/>
              </a:rPr>
              <a:t>It depends on their [graduate intern] </a:t>
            </a:r>
            <a:r>
              <a:rPr lang="en-GB" sz="1100" b="1" i="1" dirty="0">
                <a:effectLst/>
                <a:ea typeface="Times New Roman" panose="02020603050405020304" pitchFamily="18" charset="0"/>
                <a:cs typeface="Times New Roman" panose="02020603050405020304" pitchFamily="18" charset="0"/>
              </a:rPr>
              <a:t>engagement with the children </a:t>
            </a:r>
            <a:r>
              <a:rPr lang="en-GB" sz="1100" i="1" dirty="0">
                <a:effectLst/>
                <a:ea typeface="Times New Roman" panose="02020603050405020304" pitchFamily="18" charset="0"/>
                <a:cs typeface="Times New Roman" panose="02020603050405020304" pitchFamily="18" charset="0"/>
              </a:rPr>
              <a:t>and if they're trying to be a child, which you find with some younger teachers, they're just too, they're wanting to be liked too much. </a:t>
            </a:r>
          </a:p>
          <a:p>
            <a:endParaRPr lang="en-GB" sz="1100" i="1" dirty="0">
              <a:effectLst/>
              <a:ea typeface="Times New Roman" panose="02020603050405020304" pitchFamily="18" charset="0"/>
              <a:cs typeface="Times New Roman" panose="02020603050405020304" pitchFamily="18" charset="0"/>
            </a:endParaRPr>
          </a:p>
          <a:p>
            <a:pPr algn="r"/>
            <a:r>
              <a:rPr lang="en-GB" sz="1100" i="1" dirty="0">
                <a:effectLst/>
                <a:ea typeface="Times New Roman" panose="02020603050405020304" pitchFamily="18" charset="0"/>
                <a:cs typeface="Times New Roman" panose="02020603050405020304" pitchFamily="18" charset="0"/>
              </a:rPr>
              <a:t>(Parent, Yr 9 female, Carlisle &amp; Eden)</a:t>
            </a:r>
            <a:endParaRPr lang="en-GB" sz="1100" i="1" dirty="0"/>
          </a:p>
        </p:txBody>
      </p:sp>
      <p:sp>
        <p:nvSpPr>
          <p:cNvPr id="16" name="TextBox 15">
            <a:extLst>
              <a:ext uri="{FF2B5EF4-FFF2-40B4-BE49-F238E27FC236}">
                <a16:creationId xmlns:a16="http://schemas.microsoft.com/office/drawing/2014/main" id="{F897ECE6-3E28-0D75-4F4E-CCE9AD611EE5}"/>
              </a:ext>
            </a:extLst>
          </p:cNvPr>
          <p:cNvSpPr txBox="1"/>
          <p:nvPr/>
        </p:nvSpPr>
        <p:spPr>
          <a:xfrm>
            <a:off x="8600279" y="3869796"/>
            <a:ext cx="3360070" cy="1092607"/>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Times New Roman" panose="02020603050405020304" pitchFamily="18" charset="0"/>
              </a:rPr>
              <a:t>	</a:t>
            </a:r>
            <a:r>
              <a:rPr lang="en-GB" sz="1100" b="1" i="1" dirty="0">
                <a:effectLst/>
                <a:ea typeface="Times New Roman" panose="02020603050405020304" pitchFamily="18" charset="0"/>
                <a:cs typeface="Times New Roman" panose="02020603050405020304" pitchFamily="18" charset="0"/>
              </a:rPr>
              <a:t>Not being a teacher I think is a good thing, </a:t>
            </a:r>
            <a:r>
              <a:rPr lang="en-GB" sz="1100" i="1" dirty="0">
                <a:effectLst/>
                <a:ea typeface="Times New Roman" panose="02020603050405020304" pitchFamily="18" charset="0"/>
                <a:cs typeface="Times New Roman" panose="02020603050405020304" pitchFamily="18" charset="0"/>
              </a:rPr>
              <a:t>because they're seeing it from the teachers in class all the time don’t they, so it not being done by one of their normal teachers.</a:t>
            </a:r>
          </a:p>
          <a:p>
            <a:pPr algn="r"/>
            <a:r>
              <a:rPr lang="en-GB" sz="1100" i="1" dirty="0">
                <a:effectLst/>
                <a:ea typeface="Times New Roman" panose="02020603050405020304" pitchFamily="18" charset="0"/>
                <a:cs typeface="Times New Roman" panose="02020603050405020304" pitchFamily="18" charset="0"/>
              </a:rPr>
              <a:t>(Parent, Yr 11 male, West Cumbria)</a:t>
            </a:r>
            <a:endParaRPr lang="en-GB" sz="1100" i="1" dirty="0"/>
          </a:p>
        </p:txBody>
      </p:sp>
      <p:sp>
        <p:nvSpPr>
          <p:cNvPr id="17" name="TextBox 16">
            <a:extLst>
              <a:ext uri="{FF2B5EF4-FFF2-40B4-BE49-F238E27FC236}">
                <a16:creationId xmlns:a16="http://schemas.microsoft.com/office/drawing/2014/main" id="{319C5B80-60A7-ABB9-C479-3F698ECC5160}"/>
              </a:ext>
            </a:extLst>
          </p:cNvPr>
          <p:cNvSpPr txBox="1"/>
          <p:nvPr/>
        </p:nvSpPr>
        <p:spPr>
          <a:xfrm>
            <a:off x="8658905" y="5033532"/>
            <a:ext cx="3235245" cy="1600438"/>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 think </a:t>
            </a:r>
            <a:r>
              <a:rPr lang="en-GB" sz="1100" b="1" i="1" dirty="0">
                <a:effectLst/>
                <a:ea typeface="Times New Roman" panose="02020603050405020304" pitchFamily="18" charset="0"/>
                <a:cs typeface="Arial" panose="020B0604020202020204" pitchFamily="34" charset="0"/>
              </a:rPr>
              <a:t>younger people will talk to people who’s similar to their age </a:t>
            </a:r>
            <a:r>
              <a:rPr lang="en-GB" sz="1100" i="1" dirty="0">
                <a:effectLst/>
                <a:ea typeface="Times New Roman" panose="02020603050405020304" pitchFamily="18" charset="0"/>
                <a:cs typeface="Arial" panose="020B0604020202020204" pitchFamily="34" charset="0"/>
              </a:rPr>
              <a:t>or some, like a 40 year old man or woman trying to speak to a 15 year old they're not going to be completely open. If it's someone who is around that age group, like more of a youth then they're going to talk more. </a:t>
            </a:r>
          </a:p>
          <a:p>
            <a:pPr marL="457200" indent="-457200" algn="r">
              <a:spcAft>
                <a:spcPts val="1200"/>
              </a:spcAft>
            </a:pPr>
            <a:r>
              <a:rPr lang="en-GB" sz="1100" i="1" dirty="0">
                <a:ea typeface="Times New Roman" panose="02020603050405020304" pitchFamily="18" charset="0"/>
                <a:cs typeface="Arial" panose="020B0604020202020204" pitchFamily="34" charset="0"/>
              </a:rPr>
              <a:t>(Male, yr 11, West Cumbria)</a:t>
            </a:r>
            <a:endParaRPr lang="en-GB" sz="1100" i="1" dirty="0">
              <a:effectLst/>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F8414739-AF14-CC01-9BD8-D0F548FFDE09}"/>
              </a:ext>
            </a:extLst>
          </p:cNvPr>
          <p:cNvSpPr/>
          <p:nvPr/>
        </p:nvSpPr>
        <p:spPr>
          <a:xfrm>
            <a:off x="147106" y="3427507"/>
            <a:ext cx="407484" cy="707886"/>
          </a:xfrm>
          <a:prstGeom prst="rect">
            <a:avLst/>
          </a:prstGeom>
        </p:spPr>
        <p:txBody>
          <a:bodyPr wrap="none">
            <a:spAutoFit/>
          </a:bodyPr>
          <a:lstStyle/>
          <a:p>
            <a:r>
              <a:rPr lang="en-GB" sz="4000" b="1">
                <a:solidFill>
                  <a:srgbClr val="4F8B74"/>
                </a:solidFill>
              </a:rPr>
              <a:t>“</a:t>
            </a:r>
          </a:p>
        </p:txBody>
      </p:sp>
      <p:sp>
        <p:nvSpPr>
          <p:cNvPr id="7" name="TextBox 6">
            <a:extLst>
              <a:ext uri="{FF2B5EF4-FFF2-40B4-BE49-F238E27FC236}">
                <a16:creationId xmlns:a16="http://schemas.microsoft.com/office/drawing/2014/main" id="{D43599BC-599B-F03F-F6D3-CAC8DE500A50}"/>
              </a:ext>
            </a:extLst>
          </p:cNvPr>
          <p:cNvSpPr txBox="1"/>
          <p:nvPr/>
        </p:nvSpPr>
        <p:spPr>
          <a:xfrm>
            <a:off x="2523838" y="413740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TextBox 17">
            <a:extLst>
              <a:ext uri="{FF2B5EF4-FFF2-40B4-BE49-F238E27FC236}">
                <a16:creationId xmlns:a16="http://schemas.microsoft.com/office/drawing/2014/main" id="{95CDA201-D34C-7E37-2647-98569FE89EEB}"/>
              </a:ext>
            </a:extLst>
          </p:cNvPr>
          <p:cNvSpPr txBox="1"/>
          <p:nvPr/>
        </p:nvSpPr>
        <p:spPr>
          <a:xfrm>
            <a:off x="454959" y="2548486"/>
            <a:ext cx="2212501" cy="76944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dirty="0"/>
              <a:t>Considering </a:t>
            </a:r>
            <a:r>
              <a:rPr lang="en-GB" sz="1100" b="1" i="1" dirty="0"/>
              <a:t>you’re getting paid</a:t>
            </a:r>
            <a:r>
              <a:rPr lang="en-GB" sz="1100" i="1" dirty="0"/>
              <a:t>, I think you’d get a lot of interest in it.</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latin typeface="+mn-l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dirty="0"/>
              <a:t>(Male, Yr 11, Furness) </a:t>
            </a:r>
            <a:endParaRPr lang="en-GB" sz="1100" i="1" kern="1200" dirty="0">
              <a:effectLst/>
              <a:latin typeface="+mn-lt"/>
              <a:ea typeface="+mn-ea"/>
              <a:cs typeface="+mn-cs"/>
            </a:endParaRPr>
          </a:p>
        </p:txBody>
      </p:sp>
      <p:sp>
        <p:nvSpPr>
          <p:cNvPr id="8" name="Rectangle 7">
            <a:extLst>
              <a:ext uri="{FF2B5EF4-FFF2-40B4-BE49-F238E27FC236}">
                <a16:creationId xmlns:a16="http://schemas.microsoft.com/office/drawing/2014/main" id="{C04125F4-4578-429B-9C95-5EDAA5FBC00C}"/>
              </a:ext>
            </a:extLst>
          </p:cNvPr>
          <p:cNvSpPr/>
          <p:nvPr/>
        </p:nvSpPr>
        <p:spPr>
          <a:xfrm>
            <a:off x="172650" y="2480306"/>
            <a:ext cx="407484" cy="707886"/>
          </a:xfrm>
          <a:prstGeom prst="rect">
            <a:avLst/>
          </a:prstGeom>
        </p:spPr>
        <p:txBody>
          <a:bodyPr wrap="none">
            <a:spAutoFit/>
          </a:bodyPr>
          <a:lstStyle/>
          <a:p>
            <a:r>
              <a:rPr lang="en-GB" sz="4000" b="1">
                <a:solidFill>
                  <a:srgbClr val="4F8B74"/>
                </a:solidFill>
              </a:rPr>
              <a:t>“</a:t>
            </a:r>
          </a:p>
        </p:txBody>
      </p:sp>
      <p:sp>
        <p:nvSpPr>
          <p:cNvPr id="13" name="TextBox 12">
            <a:extLst>
              <a:ext uri="{FF2B5EF4-FFF2-40B4-BE49-F238E27FC236}">
                <a16:creationId xmlns:a16="http://schemas.microsoft.com/office/drawing/2014/main" id="{2C1E1053-67C0-D784-8079-2C90C11E82F9}"/>
              </a:ext>
            </a:extLst>
          </p:cNvPr>
          <p:cNvSpPr txBox="1"/>
          <p:nvPr/>
        </p:nvSpPr>
        <p:spPr>
          <a:xfrm>
            <a:off x="2614953" y="2688931"/>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Rectangle 18">
            <a:extLst>
              <a:ext uri="{FF2B5EF4-FFF2-40B4-BE49-F238E27FC236}">
                <a16:creationId xmlns:a16="http://schemas.microsoft.com/office/drawing/2014/main" id="{12E40794-C72A-4F5F-AD36-25938AAAF1CF}"/>
              </a:ext>
            </a:extLst>
          </p:cNvPr>
          <p:cNvSpPr/>
          <p:nvPr/>
        </p:nvSpPr>
        <p:spPr>
          <a:xfrm>
            <a:off x="166877" y="5031330"/>
            <a:ext cx="407484" cy="707886"/>
          </a:xfrm>
          <a:prstGeom prst="rect">
            <a:avLst/>
          </a:prstGeom>
        </p:spPr>
        <p:txBody>
          <a:bodyPr wrap="none">
            <a:spAutoFit/>
          </a:bodyPr>
          <a:lstStyle/>
          <a:p>
            <a:r>
              <a:rPr lang="en-GB" sz="4000" b="1">
                <a:solidFill>
                  <a:srgbClr val="4F8B74"/>
                </a:solidFill>
              </a:rPr>
              <a:t>“</a:t>
            </a:r>
          </a:p>
        </p:txBody>
      </p:sp>
      <p:sp>
        <p:nvSpPr>
          <p:cNvPr id="20" name="TextBox 19">
            <a:extLst>
              <a:ext uri="{FF2B5EF4-FFF2-40B4-BE49-F238E27FC236}">
                <a16:creationId xmlns:a16="http://schemas.microsoft.com/office/drawing/2014/main" id="{E113F946-0226-70D3-60CB-3DC460C2AC95}"/>
              </a:ext>
            </a:extLst>
          </p:cNvPr>
          <p:cNvSpPr txBox="1"/>
          <p:nvPr/>
        </p:nvSpPr>
        <p:spPr>
          <a:xfrm>
            <a:off x="2566545" y="5792766"/>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Rectangle 20">
            <a:extLst>
              <a:ext uri="{FF2B5EF4-FFF2-40B4-BE49-F238E27FC236}">
                <a16:creationId xmlns:a16="http://schemas.microsoft.com/office/drawing/2014/main" id="{83904017-D0F5-CEEC-46CB-E09C967A8AFA}"/>
              </a:ext>
            </a:extLst>
          </p:cNvPr>
          <p:cNvSpPr/>
          <p:nvPr/>
        </p:nvSpPr>
        <p:spPr>
          <a:xfrm>
            <a:off x="8800230" y="3775180"/>
            <a:ext cx="407484" cy="707886"/>
          </a:xfrm>
          <a:prstGeom prst="rect">
            <a:avLst/>
          </a:prstGeom>
        </p:spPr>
        <p:txBody>
          <a:bodyPr wrap="none">
            <a:spAutoFit/>
          </a:bodyPr>
          <a:lstStyle/>
          <a:p>
            <a:r>
              <a:rPr lang="en-GB" sz="4000" b="1">
                <a:solidFill>
                  <a:srgbClr val="4F8B74"/>
                </a:solidFill>
              </a:rPr>
              <a:t>“</a:t>
            </a:r>
          </a:p>
        </p:txBody>
      </p:sp>
      <p:sp>
        <p:nvSpPr>
          <p:cNvPr id="22" name="TextBox 21">
            <a:extLst>
              <a:ext uri="{FF2B5EF4-FFF2-40B4-BE49-F238E27FC236}">
                <a16:creationId xmlns:a16="http://schemas.microsoft.com/office/drawing/2014/main" id="{B27B6776-EB05-3C09-3174-0E8DC0FDFF49}"/>
              </a:ext>
            </a:extLst>
          </p:cNvPr>
          <p:cNvSpPr txBox="1"/>
          <p:nvPr/>
        </p:nvSpPr>
        <p:spPr>
          <a:xfrm>
            <a:off x="11569927" y="4285547"/>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3" name="Rectangle 22">
            <a:extLst>
              <a:ext uri="{FF2B5EF4-FFF2-40B4-BE49-F238E27FC236}">
                <a16:creationId xmlns:a16="http://schemas.microsoft.com/office/drawing/2014/main" id="{EDBBA3BD-463A-26DA-253C-83A1F00A3D61}"/>
              </a:ext>
            </a:extLst>
          </p:cNvPr>
          <p:cNvSpPr/>
          <p:nvPr/>
        </p:nvSpPr>
        <p:spPr>
          <a:xfrm>
            <a:off x="8734031" y="2309925"/>
            <a:ext cx="407484" cy="707886"/>
          </a:xfrm>
          <a:prstGeom prst="rect">
            <a:avLst/>
          </a:prstGeom>
        </p:spPr>
        <p:txBody>
          <a:bodyPr wrap="none">
            <a:spAutoFit/>
          </a:bodyPr>
          <a:lstStyle/>
          <a:p>
            <a:r>
              <a:rPr lang="en-GB" sz="4000" b="1">
                <a:solidFill>
                  <a:srgbClr val="4F8B74"/>
                </a:solidFill>
              </a:rPr>
              <a:t>“</a:t>
            </a:r>
          </a:p>
        </p:txBody>
      </p:sp>
      <p:sp>
        <p:nvSpPr>
          <p:cNvPr id="24" name="TextBox 23">
            <a:extLst>
              <a:ext uri="{FF2B5EF4-FFF2-40B4-BE49-F238E27FC236}">
                <a16:creationId xmlns:a16="http://schemas.microsoft.com/office/drawing/2014/main" id="{03688EED-29D2-F022-584C-BF6A6591571B}"/>
              </a:ext>
            </a:extLst>
          </p:cNvPr>
          <p:cNvSpPr txBox="1"/>
          <p:nvPr/>
        </p:nvSpPr>
        <p:spPr>
          <a:xfrm>
            <a:off x="11518897" y="295797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5" name="Rectangle 24">
            <a:extLst>
              <a:ext uri="{FF2B5EF4-FFF2-40B4-BE49-F238E27FC236}">
                <a16:creationId xmlns:a16="http://schemas.microsoft.com/office/drawing/2014/main" id="{E474949E-EBCA-DCD2-4D24-99DF50F269EE}"/>
              </a:ext>
            </a:extLst>
          </p:cNvPr>
          <p:cNvSpPr/>
          <p:nvPr/>
        </p:nvSpPr>
        <p:spPr>
          <a:xfrm>
            <a:off x="8789338" y="4930016"/>
            <a:ext cx="407484" cy="707886"/>
          </a:xfrm>
          <a:prstGeom prst="rect">
            <a:avLst/>
          </a:prstGeom>
        </p:spPr>
        <p:txBody>
          <a:bodyPr wrap="none">
            <a:spAutoFit/>
          </a:bodyPr>
          <a:lstStyle/>
          <a:p>
            <a:r>
              <a:rPr lang="en-GB" sz="4000" b="1">
                <a:solidFill>
                  <a:srgbClr val="4F8B74"/>
                </a:solidFill>
              </a:rPr>
              <a:t>“</a:t>
            </a:r>
          </a:p>
        </p:txBody>
      </p:sp>
      <p:sp>
        <p:nvSpPr>
          <p:cNvPr id="26" name="TextBox 25">
            <a:extLst>
              <a:ext uri="{FF2B5EF4-FFF2-40B4-BE49-F238E27FC236}">
                <a16:creationId xmlns:a16="http://schemas.microsoft.com/office/drawing/2014/main" id="{AF050D0A-0E15-14D5-67EA-A64E42F26B5B}"/>
              </a:ext>
            </a:extLst>
          </p:cNvPr>
          <p:cNvSpPr txBox="1"/>
          <p:nvPr/>
        </p:nvSpPr>
        <p:spPr>
          <a:xfrm>
            <a:off x="11763939" y="5922154"/>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30" name="Oval 29">
            <a:extLst>
              <a:ext uri="{FF2B5EF4-FFF2-40B4-BE49-F238E27FC236}">
                <a16:creationId xmlns:a16="http://schemas.microsoft.com/office/drawing/2014/main" id="{7B722E2B-A747-D78F-87C8-4F0858D40C44}"/>
              </a:ext>
            </a:extLst>
          </p:cNvPr>
          <p:cNvSpPr/>
          <p:nvPr/>
        </p:nvSpPr>
        <p:spPr>
          <a:xfrm>
            <a:off x="9978956" y="1614476"/>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7D0ED520-82A8-1943-61A4-82D99BE65A9E}"/>
              </a:ext>
            </a:extLst>
          </p:cNvPr>
          <p:cNvSpPr/>
          <p:nvPr/>
        </p:nvSpPr>
        <p:spPr>
          <a:xfrm>
            <a:off x="1067307" y="181037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Footer Placeholder 1">
            <a:extLst>
              <a:ext uri="{FF2B5EF4-FFF2-40B4-BE49-F238E27FC236}">
                <a16:creationId xmlns:a16="http://schemas.microsoft.com/office/drawing/2014/main" id="{39507750-538C-8A30-ED23-9E926E88CA6B}"/>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28" name="Picture 27">
            <a:extLst>
              <a:ext uri="{FF2B5EF4-FFF2-40B4-BE49-F238E27FC236}">
                <a16:creationId xmlns:a16="http://schemas.microsoft.com/office/drawing/2014/main" id="{CBED7FE4-39BC-C341-8C6D-F1FBB1ECC03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10082063" y="1717037"/>
            <a:ext cx="504000" cy="504000"/>
          </a:xfrm>
          <a:prstGeom prst="rect">
            <a:avLst/>
          </a:prstGeom>
        </p:spPr>
      </p:pic>
      <p:pic>
        <p:nvPicPr>
          <p:cNvPr id="29" name="Picture 28">
            <a:extLst>
              <a:ext uri="{FF2B5EF4-FFF2-40B4-BE49-F238E27FC236}">
                <a16:creationId xmlns:a16="http://schemas.microsoft.com/office/drawing/2014/main" id="{09A0B0D3-8359-14E1-21CA-B487C33CD09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192848" y="1935918"/>
            <a:ext cx="459133" cy="459133"/>
          </a:xfrm>
          <a:prstGeom prst="rect">
            <a:avLst/>
          </a:prstGeom>
        </p:spPr>
      </p:pic>
    </p:spTree>
    <p:extLst>
      <p:ext uri="{BB962C8B-B14F-4D97-AF65-F5344CB8AC3E}">
        <p14:creationId xmlns:p14="http://schemas.microsoft.com/office/powerpoint/2010/main" val="7169508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99</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5"/>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Activity: Student Perspective </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4624664" y="3311170"/>
            <a:ext cx="2083831" cy="2214469"/>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6336032" y="2137661"/>
            <a:ext cx="1842626" cy="2355580"/>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4992464" y="1957542"/>
            <a:ext cx="1495784" cy="2148802"/>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5944344" y="3813020"/>
            <a:ext cx="2127981" cy="1847692"/>
          </a:xfrm>
          <a:prstGeom prst="rect">
            <a:avLst/>
          </a:prstGeom>
        </p:spPr>
      </p:pic>
      <p:sp>
        <p:nvSpPr>
          <p:cNvPr id="2" name="TextBox 1">
            <a:extLst>
              <a:ext uri="{FF2B5EF4-FFF2-40B4-BE49-F238E27FC236}">
                <a16:creationId xmlns:a16="http://schemas.microsoft.com/office/drawing/2014/main" id="{EAD1CE35-5418-1FC8-90AC-FA73A5A32392}"/>
              </a:ext>
            </a:extLst>
          </p:cNvPr>
          <p:cNvSpPr txBox="1"/>
          <p:nvPr/>
        </p:nvSpPr>
        <p:spPr>
          <a:xfrm>
            <a:off x="4070749" y="1679019"/>
            <a:ext cx="4341195" cy="338554"/>
          </a:xfrm>
          <a:prstGeom prst="rect">
            <a:avLst/>
          </a:prstGeom>
          <a:solidFill>
            <a:schemeClr val="tx2"/>
          </a:solidFill>
        </p:spPr>
        <p:txBody>
          <a:bodyPr wrap="square" rtlCol="0" anchor="ctr">
            <a:spAutoFit/>
          </a:bodyPr>
          <a:lstStyle/>
          <a:p>
            <a:r>
              <a:rPr lang="en-GB" sz="1600">
                <a:solidFill>
                  <a:schemeClr val="bg1"/>
                </a:solidFill>
                <a:latin typeface="Swis721 BT" panose="020B0504020202020204" pitchFamily="34" charset="0"/>
              </a:rPr>
              <a:t>Rapid Reading Activity</a:t>
            </a:r>
          </a:p>
        </p:txBody>
      </p:sp>
      <p:sp>
        <p:nvSpPr>
          <p:cNvPr id="12" name="TextBox 11">
            <a:extLst>
              <a:ext uri="{FF2B5EF4-FFF2-40B4-BE49-F238E27FC236}">
                <a16:creationId xmlns:a16="http://schemas.microsoft.com/office/drawing/2014/main" id="{371C57EB-92EE-5D64-88CB-58EA2C937525}"/>
              </a:ext>
            </a:extLst>
          </p:cNvPr>
          <p:cNvSpPr txBox="1"/>
          <p:nvPr/>
        </p:nvSpPr>
        <p:spPr>
          <a:xfrm>
            <a:off x="643080" y="2425291"/>
            <a:ext cx="3106529" cy="923330"/>
          </a:xfrm>
          <a:prstGeom prst="rect">
            <a:avLst/>
          </a:prstGeom>
          <a:noFill/>
        </p:spPr>
        <p:txBody>
          <a:bodyPr wrap="square">
            <a:spAutoFit/>
          </a:bodyPr>
          <a:lstStyle/>
          <a:p>
            <a:pPr marR="0" lvl="0" defTabSz="457200" rtl="0" eaLnBrk="1" fontAlgn="auto" latinLnBrk="0" hangingPunct="1">
              <a:lnSpc>
                <a:spcPct val="100000"/>
              </a:lnSpc>
              <a:spcBef>
                <a:spcPts val="0"/>
              </a:spcBef>
              <a:spcAft>
                <a:spcPts val="600"/>
              </a:spcAft>
              <a:buClrTx/>
              <a:buSzTx/>
              <a:tabLst/>
              <a:defRPr/>
            </a:pPr>
            <a:endParaRPr lang="en-GB" sz="1100" i="1" kern="1200" dirty="0">
              <a:latin typeface="+mn-lt"/>
              <a:ea typeface="+mn-ea"/>
              <a:cs typeface="+mn-cs"/>
            </a:endParaRPr>
          </a:p>
          <a:p>
            <a:pPr marR="0" lvl="0" defTabSz="457200" rtl="0" eaLnBrk="1" fontAlgn="auto" latinLnBrk="0" hangingPunct="1">
              <a:lnSpc>
                <a:spcPct val="100000"/>
              </a:lnSpc>
              <a:spcBef>
                <a:spcPts val="0"/>
              </a:spcBef>
              <a:spcAft>
                <a:spcPts val="600"/>
              </a:spcAft>
              <a:buClrTx/>
              <a:buSzTx/>
              <a:tabLst/>
              <a:defRPr/>
            </a:pPr>
            <a:r>
              <a:rPr lang="en-GB" sz="1100" i="1" kern="1200" dirty="0">
                <a:latin typeface="+mn-lt"/>
                <a:ea typeface="+mn-ea"/>
                <a:cs typeface="+mn-cs"/>
              </a:rPr>
              <a:t>I think it like could </a:t>
            </a:r>
            <a:r>
              <a:rPr lang="en-GB" sz="1100" b="1" i="1" kern="1200" dirty="0">
                <a:latin typeface="+mn-lt"/>
                <a:ea typeface="+mn-ea"/>
                <a:cs typeface="+mn-cs"/>
              </a:rPr>
              <a:t>make people feel more confident </a:t>
            </a:r>
            <a:r>
              <a:rPr lang="en-GB" sz="1100" i="1" kern="1200" dirty="0">
                <a:latin typeface="+mn-lt"/>
                <a:ea typeface="+mn-ea"/>
                <a:cs typeface="+mn-cs"/>
              </a:rPr>
              <a:t>in like their reading</a:t>
            </a:r>
            <a:r>
              <a:rPr lang="en-GB" sz="1100" i="1" dirty="0"/>
              <a:t> </a:t>
            </a:r>
          </a:p>
          <a:p>
            <a:pPr marR="0" lvl="0" algn="r" defTabSz="457200" rtl="0" eaLnBrk="1" fontAlgn="auto" latinLnBrk="0" hangingPunct="1">
              <a:lnSpc>
                <a:spcPct val="100000"/>
              </a:lnSpc>
              <a:spcBef>
                <a:spcPts val="0"/>
              </a:spcBef>
              <a:spcAft>
                <a:spcPts val="600"/>
              </a:spcAft>
              <a:buClrTx/>
              <a:buSzTx/>
              <a:tabLst/>
              <a:defRPr/>
            </a:pPr>
            <a:r>
              <a:rPr lang="en-GB" sz="1100" i="1" kern="1200" dirty="0">
                <a:latin typeface="+mn-lt"/>
                <a:ea typeface="+mn-ea"/>
                <a:cs typeface="+mn-cs"/>
              </a:rPr>
              <a:t>(Female, </a:t>
            </a:r>
            <a:r>
              <a:rPr lang="en-GB" sz="1100" i="1" dirty="0"/>
              <a:t>Yr </a:t>
            </a:r>
            <a:r>
              <a:rPr lang="en-GB" sz="1100" i="1" kern="1200" dirty="0">
                <a:latin typeface="+mn-lt"/>
                <a:ea typeface="+mn-ea"/>
                <a:cs typeface="+mn-cs"/>
              </a:rPr>
              <a:t>9, Furness)</a:t>
            </a:r>
          </a:p>
        </p:txBody>
      </p:sp>
      <p:sp>
        <p:nvSpPr>
          <p:cNvPr id="13" name="TextBox 12">
            <a:extLst>
              <a:ext uri="{FF2B5EF4-FFF2-40B4-BE49-F238E27FC236}">
                <a16:creationId xmlns:a16="http://schemas.microsoft.com/office/drawing/2014/main" id="{8A9D5F18-B1C6-6645-438F-40B70A4940E3}"/>
              </a:ext>
            </a:extLst>
          </p:cNvPr>
          <p:cNvSpPr txBox="1"/>
          <p:nvPr/>
        </p:nvSpPr>
        <p:spPr>
          <a:xfrm>
            <a:off x="643080" y="3512215"/>
            <a:ext cx="3053410" cy="677108"/>
          </a:xfrm>
          <a:prstGeom prst="rect">
            <a:avLst/>
          </a:prstGeom>
          <a:noFill/>
        </p:spPr>
        <p:txBody>
          <a:bodyPr wrap="square">
            <a:spAutoFit/>
          </a:bodyPr>
          <a:lstStyle/>
          <a:p>
            <a:pPr marR="0" lvl="0" algn="just" defTabSz="457200" rtl="0" eaLnBrk="1" fontAlgn="auto" latinLnBrk="0" hangingPunct="1">
              <a:lnSpc>
                <a:spcPct val="100000"/>
              </a:lnSpc>
              <a:spcBef>
                <a:spcPts val="0"/>
              </a:spcBef>
              <a:spcAft>
                <a:spcPts val="600"/>
              </a:spcAft>
              <a:buClrTx/>
              <a:buSzTx/>
              <a:tabLst/>
              <a:defRPr/>
            </a:pPr>
            <a:r>
              <a:rPr lang="en-GB" sz="1100" i="1" kern="1200" dirty="0">
                <a:latin typeface="+mn-lt"/>
                <a:ea typeface="+mn-ea"/>
                <a:cs typeface="+mn-cs"/>
              </a:rPr>
              <a:t>I think that in short term benefits would probably be that people are like </a:t>
            </a:r>
            <a:r>
              <a:rPr lang="en-GB" sz="1100" b="1" i="1" kern="1200" dirty="0">
                <a:latin typeface="+mn-lt"/>
                <a:ea typeface="+mn-ea"/>
                <a:cs typeface="+mn-cs"/>
              </a:rPr>
              <a:t>having fun whilst learning.</a:t>
            </a:r>
          </a:p>
          <a:p>
            <a:pPr marR="0" lvl="0" algn="r" defTabSz="457200" rtl="0" eaLnBrk="1" fontAlgn="auto" latinLnBrk="0" hangingPunct="1">
              <a:lnSpc>
                <a:spcPct val="100000"/>
              </a:lnSpc>
              <a:spcBef>
                <a:spcPts val="0"/>
              </a:spcBef>
              <a:spcAft>
                <a:spcPts val="600"/>
              </a:spcAft>
              <a:buClrTx/>
              <a:buSzTx/>
              <a:tabLst/>
              <a:defRPr/>
            </a:pPr>
            <a:r>
              <a:rPr lang="en-GB" sz="1100" i="1" dirty="0"/>
              <a:t>(Female Yr 9, Carlisle &amp; Eden)</a:t>
            </a:r>
            <a:endParaRPr lang="en-GB" sz="1100" i="1" kern="1200" dirty="0">
              <a:latin typeface="+mn-lt"/>
              <a:ea typeface="+mn-ea"/>
              <a:cs typeface="+mn-cs"/>
            </a:endParaRPr>
          </a:p>
        </p:txBody>
      </p:sp>
      <p:sp>
        <p:nvSpPr>
          <p:cNvPr id="15" name="TextBox 14">
            <a:extLst>
              <a:ext uri="{FF2B5EF4-FFF2-40B4-BE49-F238E27FC236}">
                <a16:creationId xmlns:a16="http://schemas.microsoft.com/office/drawing/2014/main" id="{C7C2B033-4730-14FF-D776-C5BD006BEDA2}"/>
              </a:ext>
            </a:extLst>
          </p:cNvPr>
          <p:cNvSpPr txBox="1"/>
          <p:nvPr/>
        </p:nvSpPr>
        <p:spPr>
          <a:xfrm>
            <a:off x="8718777" y="3788269"/>
            <a:ext cx="3110693" cy="76944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In my school in form time </a:t>
            </a:r>
            <a:r>
              <a:rPr lang="en-GB" sz="1100" b="1" i="1" kern="1200" dirty="0">
                <a:effectLst/>
                <a:latin typeface="+mn-lt"/>
                <a:ea typeface="+mn-ea"/>
                <a:cs typeface="+mn-cs"/>
              </a:rPr>
              <a:t>we do that, like almost every day anyway.</a:t>
            </a: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(Female, Yr 9, Carlisle &amp; Eden)</a:t>
            </a:r>
          </a:p>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	</a:t>
            </a:r>
          </a:p>
        </p:txBody>
      </p:sp>
      <p:sp>
        <p:nvSpPr>
          <p:cNvPr id="16" name="TextBox 15">
            <a:extLst>
              <a:ext uri="{FF2B5EF4-FFF2-40B4-BE49-F238E27FC236}">
                <a16:creationId xmlns:a16="http://schemas.microsoft.com/office/drawing/2014/main" id="{A1251570-1F86-C1E5-46D6-940157398629}"/>
              </a:ext>
            </a:extLst>
          </p:cNvPr>
          <p:cNvSpPr txBox="1"/>
          <p:nvPr/>
        </p:nvSpPr>
        <p:spPr>
          <a:xfrm>
            <a:off x="623924" y="4434777"/>
            <a:ext cx="3072566" cy="110799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It looks good because </a:t>
            </a:r>
            <a:r>
              <a:rPr lang="en-GB" sz="1100" b="1" i="1" kern="1200" dirty="0">
                <a:effectLst/>
                <a:latin typeface="+mn-lt"/>
                <a:ea typeface="+mn-ea"/>
                <a:cs typeface="+mn-cs"/>
              </a:rPr>
              <a:t>guided reading is always like pretty good</a:t>
            </a:r>
            <a:r>
              <a:rPr lang="en-GB" sz="1100" i="1" kern="1200" dirty="0">
                <a:effectLst/>
                <a:latin typeface="+mn-lt"/>
                <a:ea typeface="+mn-ea"/>
                <a:cs typeface="+mn-cs"/>
              </a:rPr>
              <a:t> to like learn stuff, because you're not actually reading it , you can kind of just like listen to it</a:t>
            </a:r>
          </a:p>
          <a:p>
            <a:pPr marL="0" marR="0" lvl="0" indent="0" algn="r" defTabSz="457200" rtl="0" eaLnBrk="1" fontAlgn="auto" latinLnBrk="0" hangingPunct="1">
              <a:lnSpc>
                <a:spcPct val="100000"/>
              </a:lnSpc>
              <a:spcBef>
                <a:spcPts val="0"/>
              </a:spcBef>
              <a:spcAft>
                <a:spcPts val="0"/>
              </a:spcAft>
              <a:buClrTx/>
              <a:buSzTx/>
              <a:buFontTx/>
              <a:buNone/>
              <a:tabLst/>
              <a:defRPr/>
            </a:pPr>
            <a:endParaRPr lang="en-GB" sz="1100" i="1" dirty="0"/>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 (Male, </a:t>
            </a:r>
            <a:r>
              <a:rPr lang="en-GB" sz="1100" i="1" dirty="0"/>
              <a:t>Y</a:t>
            </a:r>
            <a:r>
              <a:rPr lang="en-GB" sz="1100" i="1" kern="1200" dirty="0">
                <a:effectLst/>
                <a:latin typeface="+mn-lt"/>
                <a:ea typeface="+mn-ea"/>
                <a:cs typeface="+mn-cs"/>
              </a:rPr>
              <a:t>r 9, Carlisle &amp; Eden)</a:t>
            </a:r>
            <a:endParaRPr kumimoji="0" lang="en-GB" sz="1100" b="0" i="1" u="none" strike="noStrike" kern="1200" cap="all" spc="0" normalizeH="0" baseline="0" dirty="0">
              <a:ln>
                <a:noFill/>
              </a:ln>
              <a:effectLst/>
              <a:uLnTx/>
              <a:uFillTx/>
              <a:latin typeface="Arial Rounded MT Bold"/>
              <a:ea typeface="+mn-ea"/>
              <a:cs typeface="+mn-cs"/>
            </a:endParaRPr>
          </a:p>
        </p:txBody>
      </p:sp>
      <p:sp>
        <p:nvSpPr>
          <p:cNvPr id="20" name="TextBox 19">
            <a:extLst>
              <a:ext uri="{FF2B5EF4-FFF2-40B4-BE49-F238E27FC236}">
                <a16:creationId xmlns:a16="http://schemas.microsoft.com/office/drawing/2014/main" id="{83E4A8F0-92DF-B3FD-1326-592425A62A2E}"/>
              </a:ext>
            </a:extLst>
          </p:cNvPr>
          <p:cNvSpPr txBox="1"/>
          <p:nvPr/>
        </p:nvSpPr>
        <p:spPr>
          <a:xfrm>
            <a:off x="624608" y="5613539"/>
            <a:ext cx="3126302" cy="938719"/>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Interesting to do - the way it's set out so it's not just like paper with questions on it, it's </a:t>
            </a:r>
            <a:r>
              <a:rPr lang="en-GB" sz="1100" b="1" i="1" kern="1200" dirty="0">
                <a:effectLst/>
                <a:latin typeface="+mn-lt"/>
                <a:ea typeface="+mn-ea"/>
                <a:cs typeface="+mn-cs"/>
              </a:rPr>
              <a:t>more interesting to look at. </a:t>
            </a:r>
            <a:endParaRPr lang="en-GB" sz="1100" b="1" i="1" dirty="0"/>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(Female, Yr 9, Carlisle &amp; Eden)</a:t>
            </a: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100" b="0" i="1" u="none" strike="noStrike" kern="1200" cap="all" spc="0" normalizeH="0" baseline="0" dirty="0">
              <a:ln>
                <a:noFill/>
              </a:ln>
              <a:effectLst/>
              <a:uLnTx/>
              <a:uFillTx/>
              <a:latin typeface="+mn-lt"/>
              <a:ea typeface="+mn-ea"/>
              <a:cs typeface="+mn-cs"/>
            </a:endParaRPr>
          </a:p>
        </p:txBody>
      </p:sp>
      <p:sp>
        <p:nvSpPr>
          <p:cNvPr id="22" name="TextBox 21">
            <a:extLst>
              <a:ext uri="{FF2B5EF4-FFF2-40B4-BE49-F238E27FC236}">
                <a16:creationId xmlns:a16="http://schemas.microsoft.com/office/drawing/2014/main" id="{B51C488C-7E57-FC89-C76F-1859368A5B64}"/>
              </a:ext>
            </a:extLst>
          </p:cNvPr>
          <p:cNvSpPr txBox="1"/>
          <p:nvPr/>
        </p:nvSpPr>
        <p:spPr>
          <a:xfrm>
            <a:off x="8677262" y="2697572"/>
            <a:ext cx="3073430" cy="892552"/>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latin typeface="+mn-lt"/>
                <a:ea typeface="+mn-ea"/>
                <a:cs typeface="+mn-cs"/>
              </a:rPr>
              <a:t>It looks alright but I used to do something like that and I didn’t really enjoy it, so </a:t>
            </a:r>
            <a:r>
              <a:rPr lang="en-GB" sz="1100" b="1" i="1" kern="1200" dirty="0">
                <a:effectLst/>
                <a:latin typeface="+mn-lt"/>
                <a:ea typeface="+mn-ea"/>
                <a:cs typeface="+mn-cs"/>
              </a:rPr>
              <a:t>I don't know if it's going to be like my thing</a:t>
            </a:r>
            <a:r>
              <a:rPr lang="en-GB" sz="1100" b="1" i="1" dirty="0"/>
              <a:t>.</a:t>
            </a:r>
          </a:p>
          <a:p>
            <a:pPr marL="0" marR="0" lvl="0" indent="0" defTabSz="457200" rtl="0" eaLnBrk="1" fontAlgn="auto" latinLnBrk="0" hangingPunct="1">
              <a:lnSpc>
                <a:spcPct val="100000"/>
              </a:lnSpc>
              <a:spcBef>
                <a:spcPts val="0"/>
              </a:spcBef>
              <a:spcAft>
                <a:spcPts val="0"/>
              </a:spcAft>
              <a:buClrTx/>
              <a:buSzTx/>
              <a:buFontTx/>
              <a:buNone/>
              <a:tabLst/>
              <a:defRPr/>
            </a:pPr>
            <a:endParaRPr lang="en-GB" sz="800" i="1" kern="1200" dirty="0">
              <a:effectLst/>
              <a:latin typeface="+mn-l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dirty="0"/>
              <a:t>(Female, Yr 9, West Cumbria)</a:t>
            </a:r>
            <a:endParaRPr lang="en-GB" sz="1100" i="1" kern="1200" dirty="0">
              <a:effectLst/>
              <a:latin typeface="+mn-lt"/>
              <a:ea typeface="+mn-ea"/>
              <a:cs typeface="+mn-cs"/>
            </a:endParaRPr>
          </a:p>
        </p:txBody>
      </p:sp>
      <p:sp>
        <p:nvSpPr>
          <p:cNvPr id="28" name="TextBox 27">
            <a:extLst>
              <a:ext uri="{FF2B5EF4-FFF2-40B4-BE49-F238E27FC236}">
                <a16:creationId xmlns:a16="http://schemas.microsoft.com/office/drawing/2014/main" id="{DB4D1618-53B7-44D9-AE42-A5001942660F}"/>
              </a:ext>
            </a:extLst>
          </p:cNvPr>
          <p:cNvSpPr txBox="1"/>
          <p:nvPr/>
        </p:nvSpPr>
        <p:spPr>
          <a:xfrm>
            <a:off x="7917244" y="4753611"/>
            <a:ext cx="3979670" cy="923330"/>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Considering it would be </a:t>
            </a:r>
            <a:r>
              <a:rPr lang="en-GB" sz="1100" b="1" i="1" dirty="0">
                <a:effectLst/>
                <a:ea typeface="Times New Roman" panose="02020603050405020304" pitchFamily="18" charset="0"/>
                <a:cs typeface="Arial" panose="020B0604020202020204" pitchFamily="34" charset="0"/>
              </a:rPr>
              <a:t>six weeks long </a:t>
            </a:r>
            <a:r>
              <a:rPr lang="en-GB" sz="1100" i="1" dirty="0">
                <a:effectLst/>
                <a:ea typeface="Times New Roman" panose="02020603050405020304" pitchFamily="18" charset="0"/>
                <a:cs typeface="Arial" panose="020B0604020202020204" pitchFamily="34" charset="0"/>
              </a:rPr>
              <a:t>I guess students might miss sessions which causes them to fall behind from other students in the group. </a:t>
            </a:r>
            <a:r>
              <a:rPr lang="en-GB" sz="1100" b="1" i="1" dirty="0">
                <a:effectLst/>
                <a:ea typeface="Times New Roman" panose="02020603050405020304" pitchFamily="18" charset="0"/>
                <a:cs typeface="Arial" panose="020B0604020202020204" pitchFamily="34" charset="0"/>
              </a:rPr>
              <a:t>They might lose interest. </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a:t>
            </a:r>
            <a:r>
              <a:rPr lang="en-GB" sz="1100" i="1" dirty="0">
                <a:ea typeface="Times New Roman" panose="02020603050405020304" pitchFamily="18" charset="0"/>
                <a:cs typeface="Arial" panose="020B0604020202020204" pitchFamily="34" charset="0"/>
              </a:rPr>
              <a:t>Y</a:t>
            </a:r>
            <a:r>
              <a:rPr lang="en-GB" sz="1100" i="1" dirty="0">
                <a:effectLst/>
                <a:ea typeface="Times New Roman" panose="02020603050405020304" pitchFamily="18" charset="0"/>
                <a:cs typeface="Arial" panose="020B0604020202020204" pitchFamily="34" charset="0"/>
              </a:rPr>
              <a:t>r 11, </a:t>
            </a:r>
            <a:r>
              <a:rPr lang="en-GB" sz="1100" i="1" dirty="0">
                <a:ea typeface="Times New Roman" panose="02020603050405020304" pitchFamily="18" charset="0"/>
                <a:cs typeface="Arial" panose="020B0604020202020204" pitchFamily="34" charset="0"/>
              </a:rPr>
              <a:t>Carlisle &amp; Eden</a:t>
            </a:r>
            <a:r>
              <a:rPr lang="en-GB" sz="1100" i="1" dirty="0">
                <a:effectLst/>
                <a:ea typeface="Times New Roman" panose="02020603050405020304" pitchFamily="18" charset="0"/>
                <a:cs typeface="Arial" panose="020B0604020202020204" pitchFamily="34" charset="0"/>
              </a:rPr>
              <a:t>)</a:t>
            </a:r>
            <a:endParaRPr lang="en-GB" sz="1100" i="1" dirty="0">
              <a:effectLst/>
              <a:ea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37E7B810-7413-154E-2B56-68618CB99D6A}"/>
              </a:ext>
            </a:extLst>
          </p:cNvPr>
          <p:cNvSpPr txBox="1"/>
          <p:nvPr/>
        </p:nvSpPr>
        <p:spPr>
          <a:xfrm>
            <a:off x="8411323" y="5766113"/>
            <a:ext cx="3493147" cy="769441"/>
          </a:xfrm>
          <a:prstGeom prst="rect">
            <a:avLst/>
          </a:prstGeom>
          <a:noFill/>
        </p:spPr>
        <p:txBody>
          <a:bodyPr wrap="square">
            <a:spAutoFit/>
          </a:bodyPr>
          <a:lstStyle/>
          <a:p>
            <a:r>
              <a:rPr lang="en-GB" sz="1100" i="1" dirty="0">
                <a:effectLst/>
                <a:ea typeface="Times New Roman" panose="02020603050405020304" pitchFamily="18" charset="0"/>
              </a:rPr>
              <a:t>An alright idea for some but I know that </a:t>
            </a:r>
            <a:r>
              <a:rPr lang="en-GB" sz="1100" b="1" i="1" dirty="0">
                <a:effectLst/>
                <a:ea typeface="Times New Roman" panose="02020603050405020304" pitchFamily="18" charset="0"/>
              </a:rPr>
              <a:t>not a lot of people enjoy literacy and reading and what not.</a:t>
            </a:r>
          </a:p>
          <a:p>
            <a:endParaRPr lang="en-GB" sz="1100" i="1" dirty="0">
              <a:effectLst/>
              <a:ea typeface="Times New Roman" panose="02020603050405020304" pitchFamily="18" charset="0"/>
            </a:endParaRPr>
          </a:p>
          <a:p>
            <a:pPr algn="r"/>
            <a:r>
              <a:rPr lang="en-GB" sz="1100" i="1" dirty="0"/>
              <a:t>(Male, Yr 9, West Cumbria)</a:t>
            </a:r>
          </a:p>
        </p:txBody>
      </p:sp>
      <p:sp>
        <p:nvSpPr>
          <p:cNvPr id="4" name="Rectangle 3">
            <a:extLst>
              <a:ext uri="{FF2B5EF4-FFF2-40B4-BE49-F238E27FC236}">
                <a16:creationId xmlns:a16="http://schemas.microsoft.com/office/drawing/2014/main" id="{689736FE-EE34-A2BF-2936-3346A7268364}"/>
              </a:ext>
            </a:extLst>
          </p:cNvPr>
          <p:cNvSpPr/>
          <p:nvPr/>
        </p:nvSpPr>
        <p:spPr>
          <a:xfrm>
            <a:off x="346668" y="2595805"/>
            <a:ext cx="407484" cy="707886"/>
          </a:xfrm>
          <a:prstGeom prst="rect">
            <a:avLst/>
          </a:prstGeom>
        </p:spPr>
        <p:txBody>
          <a:bodyPr wrap="none">
            <a:spAutoFit/>
          </a:bodyPr>
          <a:lstStyle/>
          <a:p>
            <a:r>
              <a:rPr lang="en-GB" sz="4000" b="1">
                <a:solidFill>
                  <a:srgbClr val="4F8B74"/>
                </a:solidFill>
              </a:rPr>
              <a:t>“</a:t>
            </a:r>
          </a:p>
        </p:txBody>
      </p:sp>
      <p:sp>
        <p:nvSpPr>
          <p:cNvPr id="6" name="TextBox 5">
            <a:extLst>
              <a:ext uri="{FF2B5EF4-FFF2-40B4-BE49-F238E27FC236}">
                <a16:creationId xmlns:a16="http://schemas.microsoft.com/office/drawing/2014/main" id="{D53620FB-10E0-D563-CD9F-1091B1ACDD4A}"/>
              </a:ext>
            </a:extLst>
          </p:cNvPr>
          <p:cNvSpPr txBox="1"/>
          <p:nvPr/>
        </p:nvSpPr>
        <p:spPr>
          <a:xfrm>
            <a:off x="3649484" y="272120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4" name="Rectangle 13">
            <a:extLst>
              <a:ext uri="{FF2B5EF4-FFF2-40B4-BE49-F238E27FC236}">
                <a16:creationId xmlns:a16="http://schemas.microsoft.com/office/drawing/2014/main" id="{E420B750-6C3C-14E1-4FFA-DC32BFA0CCA1}"/>
              </a:ext>
            </a:extLst>
          </p:cNvPr>
          <p:cNvSpPr/>
          <p:nvPr/>
        </p:nvSpPr>
        <p:spPr>
          <a:xfrm>
            <a:off x="323044" y="3403972"/>
            <a:ext cx="407484" cy="707886"/>
          </a:xfrm>
          <a:prstGeom prst="rect">
            <a:avLst/>
          </a:prstGeom>
        </p:spPr>
        <p:txBody>
          <a:bodyPr wrap="non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1C584511-C5B7-D32A-CDC6-3AC75955DF4F}"/>
              </a:ext>
            </a:extLst>
          </p:cNvPr>
          <p:cNvSpPr txBox="1"/>
          <p:nvPr/>
        </p:nvSpPr>
        <p:spPr>
          <a:xfrm>
            <a:off x="3638499" y="355832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Rectangle 17">
            <a:extLst>
              <a:ext uri="{FF2B5EF4-FFF2-40B4-BE49-F238E27FC236}">
                <a16:creationId xmlns:a16="http://schemas.microsoft.com/office/drawing/2014/main" id="{DCACA4A2-DB35-0198-DC18-98C20A29F43C}"/>
              </a:ext>
            </a:extLst>
          </p:cNvPr>
          <p:cNvSpPr/>
          <p:nvPr/>
        </p:nvSpPr>
        <p:spPr>
          <a:xfrm>
            <a:off x="332280" y="4371864"/>
            <a:ext cx="407484" cy="707886"/>
          </a:xfrm>
          <a:prstGeom prst="rect">
            <a:avLst/>
          </a:prstGeom>
        </p:spPr>
        <p:txBody>
          <a:bodyPr wrap="none">
            <a:spAutoFit/>
          </a:bodyPr>
          <a:lstStyle/>
          <a:p>
            <a:r>
              <a:rPr lang="en-GB" sz="4000" b="1">
                <a:solidFill>
                  <a:srgbClr val="4F8B74"/>
                </a:solidFill>
              </a:rPr>
              <a:t>“</a:t>
            </a:r>
          </a:p>
        </p:txBody>
      </p:sp>
      <p:sp>
        <p:nvSpPr>
          <p:cNvPr id="19" name="TextBox 18">
            <a:extLst>
              <a:ext uri="{FF2B5EF4-FFF2-40B4-BE49-F238E27FC236}">
                <a16:creationId xmlns:a16="http://schemas.microsoft.com/office/drawing/2014/main" id="{AD9718F8-0533-6E64-4A3C-78FC7E2E2B32}"/>
              </a:ext>
            </a:extLst>
          </p:cNvPr>
          <p:cNvSpPr txBox="1"/>
          <p:nvPr/>
        </p:nvSpPr>
        <p:spPr>
          <a:xfrm>
            <a:off x="3620026" y="469620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Rectangle 20">
            <a:extLst>
              <a:ext uri="{FF2B5EF4-FFF2-40B4-BE49-F238E27FC236}">
                <a16:creationId xmlns:a16="http://schemas.microsoft.com/office/drawing/2014/main" id="{476F3D94-CDD9-3898-461A-640E98740452}"/>
              </a:ext>
            </a:extLst>
          </p:cNvPr>
          <p:cNvSpPr/>
          <p:nvPr/>
        </p:nvSpPr>
        <p:spPr>
          <a:xfrm>
            <a:off x="346668" y="5538267"/>
            <a:ext cx="407484" cy="707886"/>
          </a:xfrm>
          <a:prstGeom prst="rect">
            <a:avLst/>
          </a:prstGeom>
        </p:spPr>
        <p:txBody>
          <a:bodyPr wrap="none">
            <a:spAutoFit/>
          </a:bodyPr>
          <a:lstStyle/>
          <a:p>
            <a:r>
              <a:rPr lang="en-GB" sz="4000" b="1">
                <a:solidFill>
                  <a:srgbClr val="4F8B74"/>
                </a:solidFill>
              </a:rPr>
              <a:t>“</a:t>
            </a:r>
          </a:p>
        </p:txBody>
      </p:sp>
      <p:sp>
        <p:nvSpPr>
          <p:cNvPr id="24" name="TextBox 23">
            <a:extLst>
              <a:ext uri="{FF2B5EF4-FFF2-40B4-BE49-F238E27FC236}">
                <a16:creationId xmlns:a16="http://schemas.microsoft.com/office/drawing/2014/main" id="{C484E867-BAC5-FB10-A9B2-B26C17F749DA}"/>
              </a:ext>
            </a:extLst>
          </p:cNvPr>
          <p:cNvSpPr txBox="1"/>
          <p:nvPr/>
        </p:nvSpPr>
        <p:spPr>
          <a:xfrm>
            <a:off x="3632486" y="571104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5" name="Rectangle 24">
            <a:extLst>
              <a:ext uri="{FF2B5EF4-FFF2-40B4-BE49-F238E27FC236}">
                <a16:creationId xmlns:a16="http://schemas.microsoft.com/office/drawing/2014/main" id="{C029376C-A006-34BF-10D0-174AD48E986C}"/>
              </a:ext>
            </a:extLst>
          </p:cNvPr>
          <p:cNvSpPr/>
          <p:nvPr/>
        </p:nvSpPr>
        <p:spPr>
          <a:xfrm>
            <a:off x="8335415" y="2651047"/>
            <a:ext cx="407484" cy="707886"/>
          </a:xfrm>
          <a:prstGeom prst="rect">
            <a:avLst/>
          </a:prstGeom>
        </p:spPr>
        <p:txBody>
          <a:bodyPr wrap="none">
            <a:spAutoFit/>
          </a:bodyPr>
          <a:lstStyle/>
          <a:p>
            <a:r>
              <a:rPr lang="en-GB" sz="4000" b="1">
                <a:solidFill>
                  <a:srgbClr val="4F8B74"/>
                </a:solidFill>
              </a:rPr>
              <a:t>“</a:t>
            </a:r>
          </a:p>
        </p:txBody>
      </p:sp>
      <p:sp>
        <p:nvSpPr>
          <p:cNvPr id="26" name="TextBox 25">
            <a:extLst>
              <a:ext uri="{FF2B5EF4-FFF2-40B4-BE49-F238E27FC236}">
                <a16:creationId xmlns:a16="http://schemas.microsoft.com/office/drawing/2014/main" id="{47285D9E-CCD4-9771-FC99-86911C8B1CC9}"/>
              </a:ext>
            </a:extLst>
          </p:cNvPr>
          <p:cNvSpPr txBox="1"/>
          <p:nvPr/>
        </p:nvSpPr>
        <p:spPr>
          <a:xfrm>
            <a:off x="11593817" y="280432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7" name="Rectangle 26">
            <a:extLst>
              <a:ext uri="{FF2B5EF4-FFF2-40B4-BE49-F238E27FC236}">
                <a16:creationId xmlns:a16="http://schemas.microsoft.com/office/drawing/2014/main" id="{29DCE581-01B4-CD0A-7A06-C4D40199AD58}"/>
              </a:ext>
            </a:extLst>
          </p:cNvPr>
          <p:cNvSpPr/>
          <p:nvPr/>
        </p:nvSpPr>
        <p:spPr>
          <a:xfrm>
            <a:off x="8358212" y="3718724"/>
            <a:ext cx="407484" cy="707886"/>
          </a:xfrm>
          <a:prstGeom prst="rect">
            <a:avLst/>
          </a:prstGeom>
        </p:spPr>
        <p:txBody>
          <a:bodyPr wrap="none">
            <a:spAutoFit/>
          </a:bodyPr>
          <a:lstStyle/>
          <a:p>
            <a:r>
              <a:rPr lang="en-GB" sz="4000" b="1">
                <a:solidFill>
                  <a:srgbClr val="4F8B74"/>
                </a:solidFill>
              </a:rPr>
              <a:t>“</a:t>
            </a:r>
          </a:p>
        </p:txBody>
      </p:sp>
      <p:sp>
        <p:nvSpPr>
          <p:cNvPr id="29" name="TextBox 28">
            <a:extLst>
              <a:ext uri="{FF2B5EF4-FFF2-40B4-BE49-F238E27FC236}">
                <a16:creationId xmlns:a16="http://schemas.microsoft.com/office/drawing/2014/main" id="{22514ECA-332C-7E19-BC6F-65CBEC5EBB94}"/>
              </a:ext>
            </a:extLst>
          </p:cNvPr>
          <p:cNvSpPr txBox="1"/>
          <p:nvPr/>
        </p:nvSpPr>
        <p:spPr>
          <a:xfrm>
            <a:off x="11632505" y="379148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31" name="Rectangle 30">
            <a:extLst>
              <a:ext uri="{FF2B5EF4-FFF2-40B4-BE49-F238E27FC236}">
                <a16:creationId xmlns:a16="http://schemas.microsoft.com/office/drawing/2014/main" id="{81FB491D-1C47-3802-C850-3D208DAE7101}"/>
              </a:ext>
            </a:extLst>
          </p:cNvPr>
          <p:cNvSpPr/>
          <p:nvPr/>
        </p:nvSpPr>
        <p:spPr>
          <a:xfrm>
            <a:off x="8112274" y="4667877"/>
            <a:ext cx="407484" cy="707886"/>
          </a:xfrm>
          <a:prstGeom prst="rect">
            <a:avLst/>
          </a:prstGeom>
        </p:spPr>
        <p:txBody>
          <a:bodyPr wrap="none">
            <a:spAutoFit/>
          </a:bodyPr>
          <a:lstStyle/>
          <a:p>
            <a:r>
              <a:rPr lang="en-GB" sz="4000" b="1">
                <a:solidFill>
                  <a:srgbClr val="4F8B74"/>
                </a:solidFill>
              </a:rPr>
              <a:t>“</a:t>
            </a:r>
          </a:p>
        </p:txBody>
      </p:sp>
      <p:sp>
        <p:nvSpPr>
          <p:cNvPr id="32" name="TextBox 31">
            <a:extLst>
              <a:ext uri="{FF2B5EF4-FFF2-40B4-BE49-F238E27FC236}">
                <a16:creationId xmlns:a16="http://schemas.microsoft.com/office/drawing/2014/main" id="{0781344C-C96D-AB79-0EF5-2098074202C5}"/>
              </a:ext>
            </a:extLst>
          </p:cNvPr>
          <p:cNvSpPr txBox="1"/>
          <p:nvPr/>
        </p:nvSpPr>
        <p:spPr>
          <a:xfrm>
            <a:off x="11703916" y="5043564"/>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33" name="Rectangle 32">
            <a:extLst>
              <a:ext uri="{FF2B5EF4-FFF2-40B4-BE49-F238E27FC236}">
                <a16:creationId xmlns:a16="http://schemas.microsoft.com/office/drawing/2014/main" id="{6D137310-2CD4-DB70-F6A8-9F297078EB46}"/>
              </a:ext>
            </a:extLst>
          </p:cNvPr>
          <p:cNvSpPr/>
          <p:nvPr/>
        </p:nvSpPr>
        <p:spPr>
          <a:xfrm>
            <a:off x="8112274" y="5664282"/>
            <a:ext cx="407484" cy="707886"/>
          </a:xfrm>
          <a:prstGeom prst="rect">
            <a:avLst/>
          </a:prstGeom>
        </p:spPr>
        <p:txBody>
          <a:bodyPr wrap="none">
            <a:spAutoFit/>
          </a:bodyPr>
          <a:lstStyle/>
          <a:p>
            <a:r>
              <a:rPr lang="en-GB" sz="4000" b="1">
                <a:solidFill>
                  <a:srgbClr val="4F8B74"/>
                </a:solidFill>
              </a:rPr>
              <a:t>“</a:t>
            </a:r>
          </a:p>
        </p:txBody>
      </p:sp>
      <p:sp>
        <p:nvSpPr>
          <p:cNvPr id="34" name="TextBox 33">
            <a:extLst>
              <a:ext uri="{FF2B5EF4-FFF2-40B4-BE49-F238E27FC236}">
                <a16:creationId xmlns:a16="http://schemas.microsoft.com/office/drawing/2014/main" id="{481F8D31-05F7-6303-F788-85E8F664EAAE}"/>
              </a:ext>
            </a:extLst>
          </p:cNvPr>
          <p:cNvSpPr txBox="1"/>
          <p:nvPr/>
        </p:nvSpPr>
        <p:spPr>
          <a:xfrm>
            <a:off x="11676804" y="5844372"/>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35" name="Oval 34">
            <a:extLst>
              <a:ext uri="{FF2B5EF4-FFF2-40B4-BE49-F238E27FC236}">
                <a16:creationId xmlns:a16="http://schemas.microsoft.com/office/drawing/2014/main" id="{1713B589-04C9-E186-3731-5A95414F6163}"/>
              </a:ext>
            </a:extLst>
          </p:cNvPr>
          <p:cNvSpPr/>
          <p:nvPr/>
        </p:nvSpPr>
        <p:spPr>
          <a:xfrm>
            <a:off x="1650350" y="174692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Footer Placeholder 1">
            <a:extLst>
              <a:ext uri="{FF2B5EF4-FFF2-40B4-BE49-F238E27FC236}">
                <a16:creationId xmlns:a16="http://schemas.microsoft.com/office/drawing/2014/main" id="{2D1F15FE-D6D4-23FF-EB95-12A8A827631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40" name="Picture 39">
            <a:extLst>
              <a:ext uri="{FF2B5EF4-FFF2-40B4-BE49-F238E27FC236}">
                <a16:creationId xmlns:a16="http://schemas.microsoft.com/office/drawing/2014/main" id="{6B9F1E04-CCFF-7D63-EB5E-3B1FDC4C5043}"/>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753457" y="1798564"/>
            <a:ext cx="504000" cy="504000"/>
          </a:xfrm>
          <a:prstGeom prst="rect">
            <a:avLst/>
          </a:prstGeom>
        </p:spPr>
      </p:pic>
      <p:grpSp>
        <p:nvGrpSpPr>
          <p:cNvPr id="41" name="Group 40">
            <a:extLst>
              <a:ext uri="{FF2B5EF4-FFF2-40B4-BE49-F238E27FC236}">
                <a16:creationId xmlns:a16="http://schemas.microsoft.com/office/drawing/2014/main" id="{8BBF4D24-426E-A9D3-4687-562BDF1F3F8D}"/>
              </a:ext>
            </a:extLst>
          </p:cNvPr>
          <p:cNvGrpSpPr/>
          <p:nvPr/>
        </p:nvGrpSpPr>
        <p:grpSpPr>
          <a:xfrm>
            <a:off x="10157896" y="1715077"/>
            <a:ext cx="710214" cy="710214"/>
            <a:chOff x="10393899" y="2803893"/>
            <a:chExt cx="710214" cy="710214"/>
          </a:xfrm>
        </p:grpSpPr>
        <p:sp>
          <p:nvSpPr>
            <p:cNvPr id="42" name="Oval 41">
              <a:extLst>
                <a:ext uri="{FF2B5EF4-FFF2-40B4-BE49-F238E27FC236}">
                  <a16:creationId xmlns:a16="http://schemas.microsoft.com/office/drawing/2014/main" id="{501271EF-7768-EBD4-E265-CC69AA249E52}"/>
                </a:ext>
              </a:extLst>
            </p:cNvPr>
            <p:cNvSpPr/>
            <p:nvPr/>
          </p:nvSpPr>
          <p:spPr>
            <a:xfrm>
              <a:off x="10393899" y="2803893"/>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3" name="Picture 42">
              <a:extLst>
                <a:ext uri="{FF2B5EF4-FFF2-40B4-BE49-F238E27FC236}">
                  <a16:creationId xmlns:a16="http://schemas.microsoft.com/office/drawing/2014/main" id="{2D9867F2-8BAC-52D3-D6C6-16E336DE211D}"/>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10479006" y="2889000"/>
              <a:ext cx="540000" cy="540000"/>
            </a:xfrm>
            <a:prstGeom prst="rect">
              <a:avLst/>
            </a:prstGeom>
          </p:spPr>
        </p:pic>
      </p:grpSp>
    </p:spTree>
    <p:extLst>
      <p:ext uri="{BB962C8B-B14F-4D97-AF65-F5344CB8AC3E}">
        <p14:creationId xmlns:p14="http://schemas.microsoft.com/office/powerpoint/2010/main" val="4591910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100</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Activity: Parent Perspective</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4673184" y="3049161"/>
            <a:ext cx="2083831" cy="2214469"/>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6288510" y="1891195"/>
            <a:ext cx="1842626" cy="2355580"/>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4864095" y="1994585"/>
            <a:ext cx="1495784" cy="2148802"/>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5871551" y="3587880"/>
            <a:ext cx="2127981" cy="1847692"/>
          </a:xfrm>
          <a:prstGeom prst="rect">
            <a:avLst/>
          </a:prstGeom>
        </p:spPr>
      </p:pic>
      <p:sp>
        <p:nvSpPr>
          <p:cNvPr id="2" name="TextBox 1">
            <a:extLst>
              <a:ext uri="{FF2B5EF4-FFF2-40B4-BE49-F238E27FC236}">
                <a16:creationId xmlns:a16="http://schemas.microsoft.com/office/drawing/2014/main" id="{EAD1CE35-5418-1FC8-90AC-FA73A5A32392}"/>
              </a:ext>
            </a:extLst>
          </p:cNvPr>
          <p:cNvSpPr txBox="1"/>
          <p:nvPr/>
        </p:nvSpPr>
        <p:spPr>
          <a:xfrm>
            <a:off x="4283405" y="1679019"/>
            <a:ext cx="4341195" cy="338554"/>
          </a:xfrm>
          <a:prstGeom prst="rect">
            <a:avLst/>
          </a:prstGeom>
          <a:solidFill>
            <a:schemeClr val="tx2"/>
          </a:solidFill>
        </p:spPr>
        <p:txBody>
          <a:bodyPr wrap="square" rtlCol="0" anchor="ctr">
            <a:spAutoFit/>
          </a:bodyPr>
          <a:lstStyle/>
          <a:p>
            <a:r>
              <a:rPr lang="en-GB" sz="1600">
                <a:solidFill>
                  <a:schemeClr val="bg1"/>
                </a:solidFill>
                <a:latin typeface="Swis721 BT" panose="020B0504020202020204" pitchFamily="34" charset="0"/>
              </a:rPr>
              <a:t>Rapid Reading Activity</a:t>
            </a:r>
          </a:p>
        </p:txBody>
      </p:sp>
      <p:sp>
        <p:nvSpPr>
          <p:cNvPr id="6" name="TextBox 5">
            <a:extLst>
              <a:ext uri="{FF2B5EF4-FFF2-40B4-BE49-F238E27FC236}">
                <a16:creationId xmlns:a16="http://schemas.microsoft.com/office/drawing/2014/main" id="{273A3716-704B-9C74-4738-A7816D9F1207}"/>
              </a:ext>
            </a:extLst>
          </p:cNvPr>
          <p:cNvSpPr txBox="1"/>
          <p:nvPr/>
        </p:nvSpPr>
        <p:spPr>
          <a:xfrm>
            <a:off x="564084" y="3759755"/>
            <a:ext cx="3355425" cy="1107996"/>
          </a:xfrm>
          <a:prstGeom prst="rect">
            <a:avLst/>
          </a:prstGeom>
          <a:noFill/>
        </p:spPr>
        <p:txBody>
          <a:bodyPr wrap="square">
            <a:spAutoFit/>
          </a:bodyPr>
          <a:lstStyle/>
          <a:p>
            <a:r>
              <a:rPr lang="en-GB" sz="1100" i="1" dirty="0">
                <a:effectLst/>
                <a:ea typeface="Times New Roman" panose="02020603050405020304" pitchFamily="18" charset="0"/>
                <a:cs typeface="Times New Roman" panose="02020603050405020304" pitchFamily="18" charset="0"/>
              </a:rPr>
              <a:t>I think it's good because I know my son his, one of his strengths isn't reading things and absorbing the text, so I think that it's where he may fall down in exams. So I think that's one really, </a:t>
            </a:r>
            <a:r>
              <a:rPr lang="en-GB" sz="1100" b="1" i="1" dirty="0">
                <a:effectLst/>
                <a:ea typeface="Times New Roman" panose="02020603050405020304" pitchFamily="18" charset="0"/>
                <a:cs typeface="Times New Roman" panose="02020603050405020304" pitchFamily="18" charset="0"/>
              </a:rPr>
              <a:t>really good positive activity for revising.  </a:t>
            </a:r>
          </a:p>
          <a:p>
            <a:pPr algn="r"/>
            <a:r>
              <a:rPr lang="en-GB" sz="1100" i="1" dirty="0">
                <a:effectLst/>
                <a:ea typeface="Times New Roman" panose="02020603050405020304" pitchFamily="18" charset="0"/>
                <a:cs typeface="Times New Roman" panose="02020603050405020304" pitchFamily="18" charset="0"/>
              </a:rPr>
              <a:t>(Parent, Yr 11 male, West Cumbria)</a:t>
            </a:r>
            <a:endParaRPr lang="en-GB" sz="1100" i="1" dirty="0"/>
          </a:p>
        </p:txBody>
      </p:sp>
      <p:sp>
        <p:nvSpPr>
          <p:cNvPr id="26" name="TextBox 25">
            <a:extLst>
              <a:ext uri="{FF2B5EF4-FFF2-40B4-BE49-F238E27FC236}">
                <a16:creationId xmlns:a16="http://schemas.microsoft.com/office/drawing/2014/main" id="{27BCDE60-1A52-35DA-5E74-CB9DF2A7D6CC}"/>
              </a:ext>
            </a:extLst>
          </p:cNvPr>
          <p:cNvSpPr txBox="1"/>
          <p:nvPr/>
        </p:nvSpPr>
        <p:spPr>
          <a:xfrm>
            <a:off x="8800270" y="4024513"/>
            <a:ext cx="3133717" cy="938719"/>
          </a:xfrm>
          <a:prstGeom prst="rect">
            <a:avLst/>
          </a:prstGeom>
          <a:noFill/>
        </p:spPr>
        <p:txBody>
          <a:bodyPr wrap="square">
            <a:spAutoFit/>
          </a:bodyPr>
          <a:lstStyle/>
          <a:p>
            <a:r>
              <a:rPr lang="en-GB" sz="1100" i="1" dirty="0">
                <a:effectLst/>
                <a:ea typeface="Times New Roman" panose="02020603050405020304" pitchFamily="18" charset="0"/>
                <a:cs typeface="Times New Roman" panose="02020603050405020304" pitchFamily="18" charset="0"/>
              </a:rPr>
              <a:t>My son might well do it if it was in school time, but it's </a:t>
            </a:r>
            <a:r>
              <a:rPr lang="en-GB" sz="1100" b="1" i="1" dirty="0">
                <a:effectLst/>
                <a:ea typeface="Times New Roman" panose="02020603050405020304" pitchFamily="18" charset="0"/>
                <a:cs typeface="Times New Roman" panose="02020603050405020304" pitchFamily="18" charset="0"/>
              </a:rPr>
              <a:t>not something I could persuade him to do outside of school time.</a:t>
            </a:r>
          </a:p>
          <a:p>
            <a:pPr algn="r"/>
            <a:r>
              <a:rPr lang="en-GB" sz="1100" i="1" dirty="0">
                <a:effectLst/>
                <a:ea typeface="Times New Roman" panose="02020603050405020304" pitchFamily="18" charset="0"/>
                <a:cs typeface="Times New Roman" panose="02020603050405020304" pitchFamily="18" charset="0"/>
              </a:rPr>
              <a:t>(Parent, Yr 10 male, West Cumbria)</a:t>
            </a:r>
            <a:endParaRPr lang="en-GB" sz="1100" i="1" dirty="0"/>
          </a:p>
          <a:p>
            <a:endParaRPr lang="en-GB" sz="1100" i="1" dirty="0"/>
          </a:p>
        </p:txBody>
      </p:sp>
      <p:sp>
        <p:nvSpPr>
          <p:cNvPr id="28" name="TextBox 27">
            <a:extLst>
              <a:ext uri="{FF2B5EF4-FFF2-40B4-BE49-F238E27FC236}">
                <a16:creationId xmlns:a16="http://schemas.microsoft.com/office/drawing/2014/main" id="{DC02EBFE-6AE9-C620-B720-2365F4C2632D}"/>
              </a:ext>
            </a:extLst>
          </p:cNvPr>
          <p:cNvSpPr txBox="1"/>
          <p:nvPr/>
        </p:nvSpPr>
        <p:spPr>
          <a:xfrm>
            <a:off x="191316" y="4964997"/>
            <a:ext cx="3813176" cy="1600438"/>
          </a:xfrm>
          <a:prstGeom prst="rect">
            <a:avLst/>
          </a:prstGeom>
          <a:noFill/>
        </p:spPr>
        <p:txBody>
          <a:bodyPr wrap="square">
            <a:spAutoFit/>
          </a:bodyPr>
          <a:lstStyle/>
          <a:p>
            <a:pPr marL="457200" indent="-457200">
              <a:spcAft>
                <a:spcPts val="1200"/>
              </a:spcAft>
            </a:pPr>
            <a:r>
              <a:rPr lang="en-GB" sz="1100" i="1" dirty="0">
                <a:effectLst/>
                <a:ea typeface="Times New Roman" panose="02020603050405020304" pitchFamily="18" charset="0"/>
                <a:cs typeface="Times New Roman" panose="02020603050405020304" pitchFamily="18" charset="0"/>
              </a:rPr>
              <a:t>	I find this is a </a:t>
            </a:r>
            <a:r>
              <a:rPr lang="en-GB" sz="1100" b="1" i="1" dirty="0">
                <a:effectLst/>
                <a:ea typeface="Times New Roman" panose="02020603050405020304" pitchFamily="18" charset="0"/>
                <a:cs typeface="Times New Roman" panose="02020603050405020304" pitchFamily="18" charset="0"/>
              </a:rPr>
              <a:t>generation now that don’t read</a:t>
            </a:r>
            <a:r>
              <a:rPr lang="en-GB" sz="1100" i="1" dirty="0">
                <a:effectLst/>
                <a:ea typeface="Times New Roman" panose="02020603050405020304" pitchFamily="18" charset="0"/>
                <a:cs typeface="Times New Roman" panose="02020603050405020304" pitchFamily="18" charset="0"/>
              </a:rPr>
              <a:t>, they look for everything online or they ask Siri and Alexa. Or they’ll listen to a podcast. So I feel as though it is a key skill that they're losing, so when it comes to putting them under pressure for exams and they’ve only got an hour to read long exam papers, I feel as though </a:t>
            </a:r>
            <a:r>
              <a:rPr lang="en-GB" sz="1100" b="1" i="1" dirty="0">
                <a:effectLst/>
                <a:ea typeface="Times New Roman" panose="02020603050405020304" pitchFamily="18" charset="0"/>
                <a:cs typeface="Times New Roman" panose="02020603050405020304" pitchFamily="18" charset="0"/>
              </a:rPr>
              <a:t>it's a skill that needs to be built on.</a:t>
            </a:r>
          </a:p>
          <a:p>
            <a:pPr algn="r"/>
            <a:r>
              <a:rPr lang="en-GB" sz="1100" i="1" dirty="0">
                <a:effectLst/>
                <a:ea typeface="Times New Roman" panose="02020603050405020304" pitchFamily="18" charset="0"/>
                <a:cs typeface="Times New Roman" panose="02020603050405020304" pitchFamily="18" charset="0"/>
              </a:rPr>
              <a:t>(Parent, Yr 10 male, Carlisle &amp; Eden)</a:t>
            </a:r>
            <a:endParaRPr lang="en-GB" sz="1100" i="1" dirty="0"/>
          </a:p>
        </p:txBody>
      </p:sp>
      <p:sp>
        <p:nvSpPr>
          <p:cNvPr id="36" name="TextBox 35">
            <a:extLst>
              <a:ext uri="{FF2B5EF4-FFF2-40B4-BE49-F238E27FC236}">
                <a16:creationId xmlns:a16="http://schemas.microsoft.com/office/drawing/2014/main" id="{7718A101-3DBD-517A-AF5B-783155908125}"/>
              </a:ext>
            </a:extLst>
          </p:cNvPr>
          <p:cNvSpPr txBox="1"/>
          <p:nvPr/>
        </p:nvSpPr>
        <p:spPr>
          <a:xfrm>
            <a:off x="167645" y="2612712"/>
            <a:ext cx="3813175" cy="1738938"/>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Times New Roman" panose="02020603050405020304" pitchFamily="18" charset="0"/>
              </a:rPr>
              <a:t>	</a:t>
            </a:r>
            <a:r>
              <a:rPr lang="en-GB" sz="1100" b="1" i="1" dirty="0">
                <a:effectLst/>
                <a:ea typeface="Times New Roman" panose="02020603050405020304" pitchFamily="18" charset="0"/>
                <a:cs typeface="Times New Roman" panose="02020603050405020304" pitchFamily="18" charset="0"/>
              </a:rPr>
              <a:t>Definitely worth a try</a:t>
            </a:r>
            <a:r>
              <a:rPr lang="en-GB" sz="1100" b="1" i="1" dirty="0">
                <a:ea typeface="Times New Roman" panose="02020603050405020304" pitchFamily="18" charset="0"/>
                <a:cs typeface="Times New Roman" panose="02020603050405020304" pitchFamily="18" charset="0"/>
              </a:rPr>
              <a:t>. </a:t>
            </a:r>
            <a:r>
              <a:rPr lang="en-GB" sz="1100" i="1" dirty="0">
                <a:ea typeface="Times New Roman" panose="02020603050405020304" pitchFamily="18" charset="0"/>
                <a:cs typeface="Times New Roman" panose="02020603050405020304" pitchFamily="18" charset="0"/>
              </a:rPr>
              <a:t>A</a:t>
            </a:r>
            <a:r>
              <a:rPr lang="en-GB" sz="1100" i="1" dirty="0">
                <a:effectLst/>
                <a:ea typeface="Times New Roman" panose="02020603050405020304" pitchFamily="18" charset="0"/>
                <a:cs typeface="Times New Roman" panose="02020603050405020304" pitchFamily="18" charset="0"/>
              </a:rPr>
              <a:t>nything that's extra reading it has to be, it has to be beneficial because children just aren't reading generally under their own steam anymore. </a:t>
            </a:r>
          </a:p>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(Parent, Yr 10 male, West Cumbria)</a:t>
            </a:r>
            <a:endParaRPr lang="en-GB" sz="1100" i="1" dirty="0"/>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9481DF9D-92AB-D137-D7F4-2E7646EC4AFF}"/>
              </a:ext>
            </a:extLst>
          </p:cNvPr>
          <p:cNvSpPr txBox="1"/>
          <p:nvPr/>
        </p:nvSpPr>
        <p:spPr>
          <a:xfrm>
            <a:off x="8357512" y="2712672"/>
            <a:ext cx="3465048" cy="109260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It probably depends, you know, </a:t>
            </a:r>
            <a:r>
              <a:rPr lang="en-GB" sz="1100" b="1" i="1" dirty="0">
                <a:effectLst/>
                <a:ea typeface="Times New Roman" panose="02020603050405020304" pitchFamily="18" charset="0"/>
                <a:cs typeface="Arial" panose="020B0604020202020204" pitchFamily="34" charset="0"/>
              </a:rPr>
              <a:t>if it was out of school time they'd go no</a:t>
            </a:r>
            <a:r>
              <a:rPr lang="en-GB" sz="1100" i="1" dirty="0">
                <a:effectLst/>
                <a:ea typeface="Times New Roman" panose="02020603050405020304" pitchFamily="18" charset="0"/>
                <a:cs typeface="Arial" panose="020B0604020202020204" pitchFamily="34" charset="0"/>
              </a:rPr>
              <a:t>, you know, if they were getting out of a lesson they didn’t like they'd probably go yeah they’ll do it. </a:t>
            </a:r>
          </a:p>
          <a:p>
            <a:pPr algn="r"/>
            <a:r>
              <a:rPr lang="en-GB" sz="1100" i="1" dirty="0">
                <a:effectLst/>
                <a:ea typeface="Times New Roman" panose="02020603050405020304" pitchFamily="18" charset="0"/>
                <a:cs typeface="Times New Roman" panose="02020603050405020304" pitchFamily="18" charset="0"/>
              </a:rPr>
              <a:t>(Parent, Y9 and Yr 11,male/ female,  </a:t>
            </a:r>
            <a:r>
              <a:rPr lang="en-GB" sz="1100" i="1" dirty="0">
                <a:ea typeface="Times New Roman" panose="02020603050405020304" pitchFamily="18" charset="0"/>
                <a:cs typeface="Times New Roman" panose="02020603050405020304" pitchFamily="18" charset="0"/>
              </a:rPr>
              <a:t>F</a:t>
            </a:r>
            <a:r>
              <a:rPr lang="en-GB" sz="1100" i="1" dirty="0">
                <a:effectLst/>
                <a:ea typeface="Times New Roman" panose="02020603050405020304" pitchFamily="18" charset="0"/>
                <a:cs typeface="Times New Roman" panose="02020603050405020304" pitchFamily="18" charset="0"/>
              </a:rPr>
              <a:t>urness)</a:t>
            </a:r>
            <a:endParaRPr lang="en-GB" sz="1100" i="1" dirty="0"/>
          </a:p>
        </p:txBody>
      </p:sp>
      <p:sp>
        <p:nvSpPr>
          <p:cNvPr id="42" name="TextBox 41">
            <a:extLst>
              <a:ext uri="{FF2B5EF4-FFF2-40B4-BE49-F238E27FC236}">
                <a16:creationId xmlns:a16="http://schemas.microsoft.com/office/drawing/2014/main" id="{09A18EBC-A893-861B-2AC6-B55872DA4E64}"/>
              </a:ext>
            </a:extLst>
          </p:cNvPr>
          <p:cNvSpPr txBox="1"/>
          <p:nvPr/>
        </p:nvSpPr>
        <p:spPr>
          <a:xfrm>
            <a:off x="8364421" y="5126939"/>
            <a:ext cx="3553086" cy="109260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The </a:t>
            </a:r>
            <a:r>
              <a:rPr lang="en-GB" sz="1100" b="1" i="1" dirty="0">
                <a:effectLst/>
                <a:ea typeface="Times New Roman" panose="02020603050405020304" pitchFamily="18" charset="0"/>
                <a:cs typeface="Arial" panose="020B0604020202020204" pitchFamily="34" charset="0"/>
              </a:rPr>
              <a:t>word rapid </a:t>
            </a:r>
            <a:r>
              <a:rPr lang="en-GB" sz="1100" i="1" dirty="0">
                <a:effectLst/>
                <a:ea typeface="Times New Roman" panose="02020603050405020304" pitchFamily="18" charset="0"/>
                <a:cs typeface="Arial" panose="020B0604020202020204" pitchFamily="34" charset="0"/>
              </a:rPr>
              <a:t>I think </a:t>
            </a:r>
            <a:r>
              <a:rPr lang="en-GB" sz="1100" b="1" i="1" dirty="0">
                <a:effectLst/>
                <a:ea typeface="Times New Roman" panose="02020603050405020304" pitchFamily="18" charset="0"/>
                <a:cs typeface="Arial" panose="020B0604020202020204" pitchFamily="34" charset="0"/>
              </a:rPr>
              <a:t>helps a little bit </a:t>
            </a:r>
            <a:r>
              <a:rPr lang="en-GB" sz="1100" i="1" dirty="0">
                <a:effectLst/>
                <a:ea typeface="Times New Roman" panose="02020603050405020304" pitchFamily="18" charset="0"/>
                <a:cs typeface="Arial" panose="020B0604020202020204" pitchFamily="34" charset="0"/>
              </a:rPr>
              <a:t>but I think, you know, yes, it's any kind of worksheet thing, you know, quite a few of the children would really struggle with. </a:t>
            </a:r>
          </a:p>
          <a:p>
            <a:pPr algn="r"/>
            <a:r>
              <a:rPr lang="en-GB" sz="1100" i="1" dirty="0">
                <a:effectLst/>
                <a:ea typeface="Times New Roman" panose="02020603050405020304" pitchFamily="18" charset="0"/>
                <a:cs typeface="Times New Roman" panose="02020603050405020304" pitchFamily="18" charset="0"/>
              </a:rPr>
              <a:t>(Parent, Yr 10 male, Carlisle &amp; Eden)</a:t>
            </a:r>
            <a:endParaRPr lang="en-GB" sz="1100" i="1" dirty="0"/>
          </a:p>
        </p:txBody>
      </p:sp>
      <p:sp>
        <p:nvSpPr>
          <p:cNvPr id="4" name="Rectangle 3">
            <a:extLst>
              <a:ext uri="{FF2B5EF4-FFF2-40B4-BE49-F238E27FC236}">
                <a16:creationId xmlns:a16="http://schemas.microsoft.com/office/drawing/2014/main" id="{07F770ED-2BC2-8C80-B1DD-54BF62094B35}"/>
              </a:ext>
            </a:extLst>
          </p:cNvPr>
          <p:cNvSpPr/>
          <p:nvPr/>
        </p:nvSpPr>
        <p:spPr>
          <a:xfrm>
            <a:off x="346668" y="2535971"/>
            <a:ext cx="407484" cy="707886"/>
          </a:xfrm>
          <a:prstGeom prst="rect">
            <a:avLst/>
          </a:prstGeom>
        </p:spPr>
        <p:txBody>
          <a:bodyPr wrap="none">
            <a:spAutoFit/>
          </a:bodyPr>
          <a:lstStyle/>
          <a:p>
            <a:r>
              <a:rPr lang="en-GB" sz="4000" b="1">
                <a:solidFill>
                  <a:srgbClr val="4F8B74"/>
                </a:solidFill>
              </a:rPr>
              <a:t>“</a:t>
            </a:r>
          </a:p>
        </p:txBody>
      </p:sp>
      <p:sp>
        <p:nvSpPr>
          <p:cNvPr id="12" name="TextBox 11">
            <a:extLst>
              <a:ext uri="{FF2B5EF4-FFF2-40B4-BE49-F238E27FC236}">
                <a16:creationId xmlns:a16="http://schemas.microsoft.com/office/drawing/2014/main" id="{0574903D-6181-C7C6-2B24-837760ABECD5}"/>
              </a:ext>
            </a:extLst>
          </p:cNvPr>
          <p:cNvSpPr txBox="1"/>
          <p:nvPr/>
        </p:nvSpPr>
        <p:spPr>
          <a:xfrm>
            <a:off x="3851097" y="289435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3" name="TextBox 12">
            <a:extLst>
              <a:ext uri="{FF2B5EF4-FFF2-40B4-BE49-F238E27FC236}">
                <a16:creationId xmlns:a16="http://schemas.microsoft.com/office/drawing/2014/main" id="{7C9623E4-7FD3-6544-9CEA-7858BF73A6DE}"/>
              </a:ext>
            </a:extLst>
          </p:cNvPr>
          <p:cNvSpPr txBox="1"/>
          <p:nvPr/>
        </p:nvSpPr>
        <p:spPr>
          <a:xfrm>
            <a:off x="3846640" y="420848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4" name="TextBox 13">
            <a:extLst>
              <a:ext uri="{FF2B5EF4-FFF2-40B4-BE49-F238E27FC236}">
                <a16:creationId xmlns:a16="http://schemas.microsoft.com/office/drawing/2014/main" id="{ADCB942A-EEC8-C4EE-5D4F-AF193D168481}"/>
              </a:ext>
            </a:extLst>
          </p:cNvPr>
          <p:cNvSpPr txBox="1"/>
          <p:nvPr/>
        </p:nvSpPr>
        <p:spPr>
          <a:xfrm>
            <a:off x="3846639" y="5688811"/>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5" name="Rectangle 14">
            <a:extLst>
              <a:ext uri="{FF2B5EF4-FFF2-40B4-BE49-F238E27FC236}">
                <a16:creationId xmlns:a16="http://schemas.microsoft.com/office/drawing/2014/main" id="{8ACF96FE-821F-8225-5FC5-2A89F820D963}"/>
              </a:ext>
            </a:extLst>
          </p:cNvPr>
          <p:cNvSpPr/>
          <p:nvPr/>
        </p:nvSpPr>
        <p:spPr>
          <a:xfrm>
            <a:off x="266477" y="3662509"/>
            <a:ext cx="407484" cy="707886"/>
          </a:xfrm>
          <a:prstGeom prst="rect">
            <a:avLst/>
          </a:prstGeom>
        </p:spPr>
        <p:txBody>
          <a:bodyPr wrap="none">
            <a:spAutoFit/>
          </a:bodyPr>
          <a:lstStyle/>
          <a:p>
            <a:r>
              <a:rPr lang="en-GB" sz="4000" b="1">
                <a:solidFill>
                  <a:srgbClr val="4F8B74"/>
                </a:solidFill>
              </a:rPr>
              <a:t>“</a:t>
            </a:r>
          </a:p>
        </p:txBody>
      </p:sp>
      <p:sp>
        <p:nvSpPr>
          <p:cNvPr id="16" name="Rectangle 15">
            <a:extLst>
              <a:ext uri="{FF2B5EF4-FFF2-40B4-BE49-F238E27FC236}">
                <a16:creationId xmlns:a16="http://schemas.microsoft.com/office/drawing/2014/main" id="{48154C36-2545-1B68-8848-AD8EE5B71345}"/>
              </a:ext>
            </a:extLst>
          </p:cNvPr>
          <p:cNvSpPr/>
          <p:nvPr/>
        </p:nvSpPr>
        <p:spPr>
          <a:xfrm>
            <a:off x="271318" y="4916374"/>
            <a:ext cx="356142" cy="707886"/>
          </a:xfrm>
          <a:prstGeom prst="rect">
            <a:avLst/>
          </a:prstGeom>
        </p:spPr>
        <p:txBody>
          <a:bodyPr wrap="square">
            <a:spAutoFit/>
          </a:bodyPr>
          <a:lstStyle/>
          <a:p>
            <a:r>
              <a:rPr lang="en-GB" sz="4000" b="1">
                <a:solidFill>
                  <a:srgbClr val="4F8B74"/>
                </a:solidFill>
              </a:rPr>
              <a:t>“</a:t>
            </a:r>
          </a:p>
        </p:txBody>
      </p:sp>
      <p:sp>
        <p:nvSpPr>
          <p:cNvPr id="17" name="Rectangle 16">
            <a:extLst>
              <a:ext uri="{FF2B5EF4-FFF2-40B4-BE49-F238E27FC236}">
                <a16:creationId xmlns:a16="http://schemas.microsoft.com/office/drawing/2014/main" id="{AD5D7F2D-6A32-09E9-FE4E-A49831EA6CC5}"/>
              </a:ext>
            </a:extLst>
          </p:cNvPr>
          <p:cNvSpPr/>
          <p:nvPr/>
        </p:nvSpPr>
        <p:spPr>
          <a:xfrm>
            <a:off x="8432282" y="2673062"/>
            <a:ext cx="407484" cy="707886"/>
          </a:xfrm>
          <a:prstGeom prst="rect">
            <a:avLst/>
          </a:prstGeom>
        </p:spPr>
        <p:txBody>
          <a:bodyPr wrap="none">
            <a:spAutoFit/>
          </a:bodyPr>
          <a:lstStyle/>
          <a:p>
            <a:r>
              <a:rPr lang="en-GB" sz="4000" b="1">
                <a:solidFill>
                  <a:srgbClr val="4F8B74"/>
                </a:solidFill>
              </a:rPr>
              <a:t>“</a:t>
            </a:r>
          </a:p>
        </p:txBody>
      </p:sp>
      <p:sp>
        <p:nvSpPr>
          <p:cNvPr id="18" name="TextBox 17">
            <a:extLst>
              <a:ext uri="{FF2B5EF4-FFF2-40B4-BE49-F238E27FC236}">
                <a16:creationId xmlns:a16="http://schemas.microsoft.com/office/drawing/2014/main" id="{AC310615-A113-FC1C-628E-7E0FA99B3D04}"/>
              </a:ext>
            </a:extLst>
          </p:cNvPr>
          <p:cNvSpPr txBox="1"/>
          <p:nvPr/>
        </p:nvSpPr>
        <p:spPr>
          <a:xfrm>
            <a:off x="11725545" y="2911140"/>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TextBox 18">
            <a:extLst>
              <a:ext uri="{FF2B5EF4-FFF2-40B4-BE49-F238E27FC236}">
                <a16:creationId xmlns:a16="http://schemas.microsoft.com/office/drawing/2014/main" id="{E55A21AC-41DB-BBF6-F34C-4D3853E48EFF}"/>
              </a:ext>
            </a:extLst>
          </p:cNvPr>
          <p:cNvSpPr txBox="1"/>
          <p:nvPr/>
        </p:nvSpPr>
        <p:spPr>
          <a:xfrm>
            <a:off x="11749216" y="421605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0" name="TextBox 19">
            <a:extLst>
              <a:ext uri="{FF2B5EF4-FFF2-40B4-BE49-F238E27FC236}">
                <a16:creationId xmlns:a16="http://schemas.microsoft.com/office/drawing/2014/main" id="{2E09E3EE-53DF-FBF5-62F6-19B5296DBA1C}"/>
              </a:ext>
            </a:extLst>
          </p:cNvPr>
          <p:cNvSpPr txBox="1"/>
          <p:nvPr/>
        </p:nvSpPr>
        <p:spPr>
          <a:xfrm>
            <a:off x="11811012" y="553293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Rectangle 20">
            <a:extLst>
              <a:ext uri="{FF2B5EF4-FFF2-40B4-BE49-F238E27FC236}">
                <a16:creationId xmlns:a16="http://schemas.microsoft.com/office/drawing/2014/main" id="{A66F41B8-0E5F-E09E-725A-D4280542B242}"/>
              </a:ext>
            </a:extLst>
          </p:cNvPr>
          <p:cNvSpPr/>
          <p:nvPr/>
        </p:nvSpPr>
        <p:spPr>
          <a:xfrm>
            <a:off x="8455068" y="3955743"/>
            <a:ext cx="407484" cy="707886"/>
          </a:xfrm>
          <a:prstGeom prst="rect">
            <a:avLst/>
          </a:prstGeom>
        </p:spPr>
        <p:txBody>
          <a:bodyPr wrap="none">
            <a:spAutoFit/>
          </a:bodyPr>
          <a:lstStyle/>
          <a:p>
            <a:r>
              <a:rPr lang="en-GB" sz="4000" b="1">
                <a:solidFill>
                  <a:srgbClr val="4F8B74"/>
                </a:solidFill>
              </a:rPr>
              <a:t>“</a:t>
            </a:r>
          </a:p>
        </p:txBody>
      </p:sp>
      <p:sp>
        <p:nvSpPr>
          <p:cNvPr id="22" name="Rectangle 21">
            <a:extLst>
              <a:ext uri="{FF2B5EF4-FFF2-40B4-BE49-F238E27FC236}">
                <a16:creationId xmlns:a16="http://schemas.microsoft.com/office/drawing/2014/main" id="{27BF589E-7FC2-7BA1-5B62-CC810B755E0A}"/>
              </a:ext>
            </a:extLst>
          </p:cNvPr>
          <p:cNvSpPr/>
          <p:nvPr/>
        </p:nvSpPr>
        <p:spPr>
          <a:xfrm>
            <a:off x="8521276" y="5069116"/>
            <a:ext cx="318490" cy="727302"/>
          </a:xfrm>
          <a:prstGeom prst="rect">
            <a:avLst/>
          </a:prstGeom>
        </p:spPr>
        <p:txBody>
          <a:bodyPr wrap="square">
            <a:spAutoFit/>
          </a:bodyPr>
          <a:lstStyle/>
          <a:p>
            <a:r>
              <a:rPr lang="en-GB" sz="4000" b="1">
                <a:solidFill>
                  <a:srgbClr val="4F8B74"/>
                </a:solidFill>
              </a:rPr>
              <a:t>“</a:t>
            </a:r>
          </a:p>
        </p:txBody>
      </p:sp>
      <p:sp>
        <p:nvSpPr>
          <p:cNvPr id="24" name="Oval 23">
            <a:extLst>
              <a:ext uri="{FF2B5EF4-FFF2-40B4-BE49-F238E27FC236}">
                <a16:creationId xmlns:a16="http://schemas.microsoft.com/office/drawing/2014/main" id="{FD4180E9-C20E-1DE9-1687-B2E57B6028A1}"/>
              </a:ext>
            </a:extLst>
          </p:cNvPr>
          <p:cNvSpPr/>
          <p:nvPr/>
        </p:nvSpPr>
        <p:spPr>
          <a:xfrm>
            <a:off x="1650350" y="1746927"/>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Footer Placeholder 1">
            <a:extLst>
              <a:ext uri="{FF2B5EF4-FFF2-40B4-BE49-F238E27FC236}">
                <a16:creationId xmlns:a16="http://schemas.microsoft.com/office/drawing/2014/main" id="{260B6C15-4C6F-32DB-106E-FDB6C2C0C30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pic>
        <p:nvPicPr>
          <p:cNvPr id="31" name="Picture 30">
            <a:extLst>
              <a:ext uri="{FF2B5EF4-FFF2-40B4-BE49-F238E27FC236}">
                <a16:creationId xmlns:a16="http://schemas.microsoft.com/office/drawing/2014/main" id="{08B0FE36-1178-A170-B342-021007DEB88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1801144" y="1768390"/>
            <a:ext cx="504000" cy="504000"/>
          </a:xfrm>
          <a:prstGeom prst="rect">
            <a:avLst/>
          </a:prstGeom>
        </p:spPr>
      </p:pic>
      <p:grpSp>
        <p:nvGrpSpPr>
          <p:cNvPr id="32" name="Group 31">
            <a:extLst>
              <a:ext uri="{FF2B5EF4-FFF2-40B4-BE49-F238E27FC236}">
                <a16:creationId xmlns:a16="http://schemas.microsoft.com/office/drawing/2014/main" id="{C6747615-07A4-5F22-0993-D1310F1337D7}"/>
              </a:ext>
            </a:extLst>
          </p:cNvPr>
          <p:cNvGrpSpPr/>
          <p:nvPr/>
        </p:nvGrpSpPr>
        <p:grpSpPr>
          <a:xfrm>
            <a:off x="10148636" y="1738699"/>
            <a:ext cx="710214" cy="710214"/>
            <a:chOff x="10393899" y="2803893"/>
            <a:chExt cx="710214" cy="710214"/>
          </a:xfrm>
        </p:grpSpPr>
        <p:sp>
          <p:nvSpPr>
            <p:cNvPr id="33" name="Oval 32">
              <a:extLst>
                <a:ext uri="{FF2B5EF4-FFF2-40B4-BE49-F238E27FC236}">
                  <a16:creationId xmlns:a16="http://schemas.microsoft.com/office/drawing/2014/main" id="{03F8D385-59F3-9E17-1A30-E37CFBE3146A}"/>
                </a:ext>
              </a:extLst>
            </p:cNvPr>
            <p:cNvSpPr/>
            <p:nvPr/>
          </p:nvSpPr>
          <p:spPr>
            <a:xfrm>
              <a:off x="10393899" y="2803893"/>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4D89F19A-1E35-251D-F36C-019D47574E73}"/>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10479006" y="2889000"/>
              <a:ext cx="540000" cy="540000"/>
            </a:xfrm>
            <a:prstGeom prst="rect">
              <a:avLst/>
            </a:prstGeom>
          </p:spPr>
        </p:pic>
      </p:grpSp>
    </p:spTree>
    <p:extLst>
      <p:ext uri="{BB962C8B-B14F-4D97-AF65-F5344CB8AC3E}">
        <p14:creationId xmlns:p14="http://schemas.microsoft.com/office/powerpoint/2010/main" val="25250052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101</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231634"/>
            <a:ext cx="872176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Rapid Reading: Key Pointers for Optimisation </a:t>
            </a:r>
            <a:endParaRPr lang="en-US" sz="3200">
              <a:solidFill>
                <a:schemeClr val="bg1"/>
              </a:solidFill>
              <a:latin typeface="Arial Rounded MT Bold"/>
              <a:cs typeface="Arial Rounded MT Bold"/>
            </a:endParaRPr>
          </a:p>
        </p:txBody>
      </p:sp>
      <p:pic>
        <p:nvPicPr>
          <p:cNvPr id="7" name="Picture 6">
            <a:extLst>
              <a:ext uri="{FF2B5EF4-FFF2-40B4-BE49-F238E27FC236}">
                <a16:creationId xmlns:a16="http://schemas.microsoft.com/office/drawing/2014/main" id="{F7BA70D5-B719-82B4-D97F-7D6BFFB045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105113">
            <a:off x="6542886" y="1903382"/>
            <a:ext cx="2601402" cy="2764487"/>
          </a:xfrm>
          <a:prstGeom prst="rect">
            <a:avLst/>
          </a:prstGeom>
        </p:spPr>
      </p:pic>
      <p:pic>
        <p:nvPicPr>
          <p:cNvPr id="8" name="Picture 7">
            <a:extLst>
              <a:ext uri="{FF2B5EF4-FFF2-40B4-BE49-F238E27FC236}">
                <a16:creationId xmlns:a16="http://schemas.microsoft.com/office/drawing/2014/main" id="{F625E2F5-D176-7BD5-2017-99BF58C04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50738">
            <a:off x="9283425" y="1833893"/>
            <a:ext cx="2293317" cy="2931736"/>
          </a:xfrm>
          <a:prstGeom prst="rect">
            <a:avLst/>
          </a:prstGeom>
        </p:spPr>
      </p:pic>
      <p:pic>
        <p:nvPicPr>
          <p:cNvPr id="9" name="Picture 8">
            <a:extLst>
              <a:ext uri="{FF2B5EF4-FFF2-40B4-BE49-F238E27FC236}">
                <a16:creationId xmlns:a16="http://schemas.microsoft.com/office/drawing/2014/main" id="{59F45095-2395-FFE6-5704-B79C46DA2A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779986">
            <a:off x="7582764" y="3574564"/>
            <a:ext cx="1761979" cy="2531211"/>
          </a:xfrm>
          <a:prstGeom prst="rect">
            <a:avLst/>
          </a:prstGeom>
        </p:spPr>
      </p:pic>
      <p:pic>
        <p:nvPicPr>
          <p:cNvPr id="11" name="Picture 10">
            <a:extLst>
              <a:ext uri="{FF2B5EF4-FFF2-40B4-BE49-F238E27FC236}">
                <a16:creationId xmlns:a16="http://schemas.microsoft.com/office/drawing/2014/main" id="{E2438C1C-AD4E-37C8-DFAE-C5E0BBBC6B3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8885">
            <a:off x="8798709" y="3823470"/>
            <a:ext cx="2506684" cy="2176514"/>
          </a:xfrm>
          <a:prstGeom prst="rect">
            <a:avLst/>
          </a:prstGeom>
        </p:spPr>
      </p:pic>
      <p:sp>
        <p:nvSpPr>
          <p:cNvPr id="2" name="TextBox 1">
            <a:extLst>
              <a:ext uri="{FF2B5EF4-FFF2-40B4-BE49-F238E27FC236}">
                <a16:creationId xmlns:a16="http://schemas.microsoft.com/office/drawing/2014/main" id="{F18E20A2-A1BD-6BB5-A9D3-D1234602216B}"/>
              </a:ext>
            </a:extLst>
          </p:cNvPr>
          <p:cNvSpPr txBox="1"/>
          <p:nvPr/>
        </p:nvSpPr>
        <p:spPr>
          <a:xfrm>
            <a:off x="471054" y="2047969"/>
            <a:ext cx="5044786" cy="4495654"/>
          </a:xfrm>
          <a:prstGeom prst="rect">
            <a:avLst/>
          </a:prstGeom>
          <a:noFill/>
          <a:ln>
            <a:solidFill>
              <a:schemeClr val="tx1"/>
            </a:solidFill>
          </a:ln>
        </p:spPr>
        <p:txBody>
          <a:bodyPr wrap="square" rtlCol="0">
            <a:spAutoFit/>
          </a:bodyPr>
          <a:lstStyle/>
          <a:p>
            <a:pPr marL="171450" indent="-171450">
              <a:lnSpc>
                <a:spcPct val="150000"/>
              </a:lnSpc>
              <a:buFont typeface="Arial" panose="020B0604020202020204" pitchFamily="34" charset="0"/>
              <a:buChar char="•"/>
            </a:pPr>
            <a:endParaRPr lang="en-GB" sz="1200" dirty="0"/>
          </a:p>
          <a:p>
            <a:pPr marL="171450" indent="-171450">
              <a:lnSpc>
                <a:spcPct val="150000"/>
              </a:lnSpc>
              <a:buFont typeface="Arial" panose="020B0604020202020204" pitchFamily="34" charset="0"/>
              <a:buChar char="•"/>
            </a:pPr>
            <a:r>
              <a:rPr lang="en-GB" sz="1200" b="1" dirty="0"/>
              <a:t>The ideal target is </a:t>
            </a:r>
            <a:r>
              <a:rPr lang="en-GB" sz="1200" dirty="0"/>
              <a:t>younger age groups (e.g., Yr 9)</a:t>
            </a:r>
          </a:p>
          <a:p>
            <a:pPr marL="171450" indent="-171450">
              <a:lnSpc>
                <a:spcPct val="150000"/>
              </a:lnSpc>
              <a:buFont typeface="Arial" panose="020B0604020202020204" pitchFamily="34" charset="0"/>
              <a:buChar char="•"/>
            </a:pPr>
            <a:r>
              <a:rPr lang="en-GB" sz="1200" dirty="0"/>
              <a:t>Hello Future will need to ensure it </a:t>
            </a:r>
            <a:r>
              <a:rPr lang="en-GB" sz="1200" b="1" dirty="0"/>
              <a:t>holds appeal for those that struggle with reading </a:t>
            </a:r>
            <a:r>
              <a:rPr lang="en-GB" sz="1200" dirty="0"/>
              <a:t>– therefore it needs to feel </a:t>
            </a:r>
            <a:r>
              <a:rPr lang="en-GB" sz="1200" b="1" dirty="0"/>
              <a:t>fun/interactive, non-pressured,</a:t>
            </a:r>
            <a:r>
              <a:rPr lang="en-GB" sz="1200" dirty="0"/>
              <a:t> and </a:t>
            </a:r>
            <a:r>
              <a:rPr lang="en-GB" sz="1200" b="1" dirty="0"/>
              <a:t>different to class work.</a:t>
            </a:r>
          </a:p>
          <a:p>
            <a:pPr marL="171450" indent="-171450">
              <a:lnSpc>
                <a:spcPct val="150000"/>
              </a:lnSpc>
              <a:buFont typeface="Arial" panose="020B0604020202020204" pitchFamily="34" charset="0"/>
              <a:buChar char="•"/>
            </a:pPr>
            <a:r>
              <a:rPr lang="en-GB" sz="1200" dirty="0"/>
              <a:t>Remind students that this is a </a:t>
            </a:r>
            <a:r>
              <a:rPr lang="en-GB" sz="1200" b="1" dirty="0"/>
              <a:t>fun and easy way to improve their exam performance</a:t>
            </a:r>
            <a:r>
              <a:rPr lang="en-GB" sz="1200" dirty="0"/>
              <a:t> in later years.</a:t>
            </a:r>
          </a:p>
          <a:p>
            <a:pPr marL="171450" indent="-171450">
              <a:lnSpc>
                <a:spcPct val="150000"/>
              </a:lnSpc>
              <a:buFont typeface="Arial" panose="020B0604020202020204" pitchFamily="34" charset="0"/>
              <a:buChar char="•"/>
            </a:pPr>
            <a:r>
              <a:rPr lang="en-GB" sz="1200" dirty="0"/>
              <a:t>Maintain the </a:t>
            </a:r>
            <a:r>
              <a:rPr lang="en-GB" sz="1200" b="1" dirty="0"/>
              <a:t>voucher reward </a:t>
            </a:r>
            <a:r>
              <a:rPr lang="en-GB" sz="1200" dirty="0"/>
              <a:t>but give consideration to </a:t>
            </a:r>
            <a:r>
              <a:rPr lang="en-GB" sz="1200" b="1" dirty="0"/>
              <a:t>rewards for each attendance or partial attendance</a:t>
            </a:r>
            <a:r>
              <a:rPr lang="en-GB" sz="1200" dirty="0"/>
              <a:t> and consider what type of voucher will be most welcomed.</a:t>
            </a:r>
            <a:endParaRPr lang="en-GB" sz="1200" b="1" dirty="0"/>
          </a:p>
          <a:p>
            <a:pPr marL="171450" indent="-171450">
              <a:lnSpc>
                <a:spcPct val="150000"/>
              </a:lnSpc>
              <a:buFont typeface="Arial" panose="020B0604020202020204" pitchFamily="34" charset="0"/>
              <a:buChar char="•"/>
            </a:pPr>
            <a:r>
              <a:rPr lang="en-GB" sz="1200" dirty="0"/>
              <a:t>Build the activity session </a:t>
            </a:r>
            <a:r>
              <a:rPr lang="en-GB" sz="1200" b="1" dirty="0"/>
              <a:t>into the school day </a:t>
            </a:r>
            <a:r>
              <a:rPr lang="en-GB" sz="1200" dirty="0"/>
              <a:t>or as </a:t>
            </a:r>
            <a:r>
              <a:rPr lang="en-GB" sz="1200" b="1" dirty="0"/>
              <a:t>part of post-school homework clubs</a:t>
            </a:r>
          </a:p>
          <a:p>
            <a:pPr marL="171450" indent="-171450">
              <a:lnSpc>
                <a:spcPct val="150000"/>
              </a:lnSpc>
              <a:buFont typeface="Arial" panose="020B0604020202020204" pitchFamily="34" charset="0"/>
              <a:buChar char="•"/>
            </a:pPr>
            <a:r>
              <a:rPr lang="en-GB" sz="1200" dirty="0"/>
              <a:t>Ensure graduate tutors are </a:t>
            </a:r>
            <a:r>
              <a:rPr lang="en-GB" sz="1200" b="1" dirty="0"/>
              <a:t>consistent </a:t>
            </a:r>
            <a:r>
              <a:rPr lang="en-GB" sz="1200" dirty="0"/>
              <a:t>and</a:t>
            </a:r>
            <a:r>
              <a:rPr lang="en-GB" sz="1200" b="1" dirty="0"/>
              <a:t> well trained.</a:t>
            </a:r>
          </a:p>
          <a:p>
            <a:pPr marL="171450" indent="-171450">
              <a:lnSpc>
                <a:spcPct val="150000"/>
              </a:lnSpc>
              <a:buFont typeface="Arial" panose="020B0604020202020204" pitchFamily="34" charset="0"/>
              <a:buChar char="•"/>
            </a:pPr>
            <a:r>
              <a:rPr lang="en-GB" sz="1200" b="1" dirty="0"/>
              <a:t>Consult schools </a:t>
            </a:r>
            <a:r>
              <a:rPr lang="en-GB" sz="1200" dirty="0"/>
              <a:t>regarding whether this is a needed/welcomed intervention – some schools might have literacy interventions in place and support would be better focussed on different activities.</a:t>
            </a:r>
          </a:p>
        </p:txBody>
      </p:sp>
      <p:sp>
        <p:nvSpPr>
          <p:cNvPr id="16" name="Rectangle: Rounded Corners 15">
            <a:extLst>
              <a:ext uri="{FF2B5EF4-FFF2-40B4-BE49-F238E27FC236}">
                <a16:creationId xmlns:a16="http://schemas.microsoft.com/office/drawing/2014/main" id="{DCD1C372-5311-164F-01A9-E0E3CC416C5E}"/>
              </a:ext>
            </a:extLst>
          </p:cNvPr>
          <p:cNvSpPr/>
          <p:nvPr/>
        </p:nvSpPr>
        <p:spPr>
          <a:xfrm>
            <a:off x="368147" y="1919913"/>
            <a:ext cx="5250601" cy="369332"/>
          </a:xfrm>
          <a:prstGeom prst="roundRect">
            <a:avLst/>
          </a:prstGeom>
          <a:solidFill>
            <a:schemeClr val="accent5">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t>Research points to the following: </a:t>
            </a:r>
          </a:p>
        </p:txBody>
      </p:sp>
      <p:sp>
        <p:nvSpPr>
          <p:cNvPr id="4" name="Footer Placeholder 1">
            <a:extLst>
              <a:ext uri="{FF2B5EF4-FFF2-40B4-BE49-F238E27FC236}">
                <a16:creationId xmlns:a16="http://schemas.microsoft.com/office/drawing/2014/main" id="{EB1537AA-CA49-52A5-14B1-5DEB0A78255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87664822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86955" y="2274838"/>
            <a:ext cx="4516232" cy="2308324"/>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sz="3600" dirty="0"/>
              <a:t>CO-CREATION IDEAS FOR RAISING ATTAINMENT</a:t>
            </a:r>
          </a:p>
        </p:txBody>
      </p:sp>
    </p:spTree>
    <p:extLst>
      <p:ext uri="{BB962C8B-B14F-4D97-AF65-F5344CB8AC3E}">
        <p14:creationId xmlns:p14="http://schemas.microsoft.com/office/powerpoint/2010/main" val="12899693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103</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4"/>
            <a:ext cx="9025082"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Co-creation: Idea generation for interventions focused on raising attainment</a:t>
            </a:r>
            <a:endParaRPr lang="en-US" sz="3200">
              <a:solidFill>
                <a:schemeClr val="bg1"/>
              </a:solidFill>
              <a:latin typeface="Arial Rounded MT Bold"/>
              <a:cs typeface="Arial Rounded MT Bold"/>
            </a:endParaRPr>
          </a:p>
        </p:txBody>
      </p:sp>
      <p:sp>
        <p:nvSpPr>
          <p:cNvPr id="17" name="TextBox 16">
            <a:extLst>
              <a:ext uri="{FF2B5EF4-FFF2-40B4-BE49-F238E27FC236}">
                <a16:creationId xmlns:a16="http://schemas.microsoft.com/office/drawing/2014/main" id="{188BB2C9-2F48-4C32-AB8A-FFACB9E92945}"/>
              </a:ext>
            </a:extLst>
          </p:cNvPr>
          <p:cNvSpPr txBox="1"/>
          <p:nvPr/>
        </p:nvSpPr>
        <p:spPr>
          <a:xfrm>
            <a:off x="271319" y="3062855"/>
            <a:ext cx="5543555" cy="923330"/>
          </a:xfrm>
          <a:prstGeom prst="rect">
            <a:avLst/>
          </a:prstGeom>
          <a:noFill/>
        </p:spPr>
        <p:txBody>
          <a:bodyPr wrap="square" rtlCol="0">
            <a:spAutoFit/>
          </a:bodyPr>
          <a:lstStyle/>
          <a:p>
            <a:pPr algn="ctr">
              <a:spcAft>
                <a:spcPts val="1000"/>
              </a:spcAft>
            </a:pPr>
            <a:r>
              <a:rPr lang="en-US">
                <a:solidFill>
                  <a:schemeClr val="accent1"/>
                </a:solidFill>
              </a:rPr>
              <a:t>Following the exploration of the ‘Rapid Reading’ activity, students, parents and teachers were asked to think of ideas for useful ‘interventions’ to raise attainment</a:t>
            </a:r>
          </a:p>
        </p:txBody>
      </p:sp>
      <p:pic>
        <p:nvPicPr>
          <p:cNvPr id="11" name="Picture Placeholder 10">
            <a:extLst>
              <a:ext uri="{FF2B5EF4-FFF2-40B4-BE49-F238E27FC236}">
                <a16:creationId xmlns:a16="http://schemas.microsoft.com/office/drawing/2014/main" id="{981565CA-404A-4FCF-8C11-1313502D20FC}"/>
              </a:ext>
            </a:extLst>
          </p:cNvPr>
          <p:cNvPicPr>
            <a:picLocks noGrp="1" noChangeAspect="1"/>
          </p:cNvPicPr>
          <p:nvPr>
            <p:ph type="pic" sz="quarter" idx="13"/>
          </p:nvPr>
        </p:nvPicPr>
        <p:blipFill>
          <a:blip r:embed="rId2" cstate="screen">
            <a:alphaModFix amt="67000"/>
            <a:extLst>
              <a:ext uri="{28A0092B-C50C-407E-A947-70E740481C1C}">
                <a14:useLocalDpi xmlns:a14="http://schemas.microsoft.com/office/drawing/2010/main"/>
              </a:ext>
            </a:extLst>
          </a:blip>
          <a:srcRect/>
          <a:stretch/>
        </p:blipFill>
        <p:spPr>
          <a:xfrm>
            <a:off x="6094412" y="1553592"/>
            <a:ext cx="6094413" cy="5066425"/>
          </a:xfrm>
        </p:spPr>
      </p:pic>
      <p:sp>
        <p:nvSpPr>
          <p:cNvPr id="3" name="Footer Placeholder 1">
            <a:extLst>
              <a:ext uri="{FF2B5EF4-FFF2-40B4-BE49-F238E27FC236}">
                <a16:creationId xmlns:a16="http://schemas.microsoft.com/office/drawing/2014/main" id="{5BEA9082-B1D9-AAF9-09E1-5D28671744CA}"/>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2678352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9D985074-113E-403E-0939-F0258E5B7031}"/>
              </a:ext>
            </a:extLst>
          </p:cNvPr>
          <p:cNvSpPr/>
          <p:nvPr/>
        </p:nvSpPr>
        <p:spPr>
          <a:xfrm>
            <a:off x="133424" y="1842373"/>
            <a:ext cx="11975500" cy="260177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104</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of ideas by sample group</a:t>
            </a:r>
            <a:endParaRPr lang="en-US" sz="3200">
              <a:solidFill>
                <a:schemeClr val="bg1"/>
              </a:solidFill>
              <a:latin typeface="Arial Rounded MT Bold"/>
              <a:cs typeface="Arial Rounded MT Bold"/>
            </a:endParaRPr>
          </a:p>
        </p:txBody>
      </p:sp>
      <p:sp>
        <p:nvSpPr>
          <p:cNvPr id="6" name="Oval 5">
            <a:extLst>
              <a:ext uri="{FF2B5EF4-FFF2-40B4-BE49-F238E27FC236}">
                <a16:creationId xmlns:a16="http://schemas.microsoft.com/office/drawing/2014/main" id="{AF34B80C-CB12-68A3-8D62-E96EACBFBAAC}"/>
              </a:ext>
            </a:extLst>
          </p:cNvPr>
          <p:cNvSpPr/>
          <p:nvPr/>
        </p:nvSpPr>
        <p:spPr>
          <a:xfrm>
            <a:off x="1051365" y="2117484"/>
            <a:ext cx="1555422" cy="1224807"/>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Subject Specific</a:t>
            </a:r>
          </a:p>
        </p:txBody>
      </p:sp>
      <p:sp>
        <p:nvSpPr>
          <p:cNvPr id="7" name="Oval 6">
            <a:extLst>
              <a:ext uri="{FF2B5EF4-FFF2-40B4-BE49-F238E27FC236}">
                <a16:creationId xmlns:a16="http://schemas.microsoft.com/office/drawing/2014/main" id="{C07BC6E6-CD88-1AD5-2982-D3E262349C9E}"/>
              </a:ext>
            </a:extLst>
          </p:cNvPr>
          <p:cNvSpPr/>
          <p:nvPr/>
        </p:nvSpPr>
        <p:spPr>
          <a:xfrm>
            <a:off x="7926766" y="5105040"/>
            <a:ext cx="1345536" cy="1214214"/>
          </a:xfrm>
          <a:prstGeom prst="ellipse">
            <a:avLst/>
          </a:prstGeom>
          <a:solidFill>
            <a:schemeClr val="tx2"/>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Interventions to help inspire and increase aspirations</a:t>
            </a:r>
          </a:p>
        </p:txBody>
      </p:sp>
      <p:sp>
        <p:nvSpPr>
          <p:cNvPr id="8" name="Oval 7">
            <a:extLst>
              <a:ext uri="{FF2B5EF4-FFF2-40B4-BE49-F238E27FC236}">
                <a16:creationId xmlns:a16="http://schemas.microsoft.com/office/drawing/2014/main" id="{59D3A062-32F0-524E-5FA8-72408D0C443F}"/>
              </a:ext>
            </a:extLst>
          </p:cNvPr>
          <p:cNvSpPr/>
          <p:nvPr/>
        </p:nvSpPr>
        <p:spPr>
          <a:xfrm>
            <a:off x="9290876" y="5097056"/>
            <a:ext cx="1415860" cy="1209303"/>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Assistance with school trips</a:t>
            </a:r>
          </a:p>
        </p:txBody>
      </p:sp>
      <p:sp>
        <p:nvSpPr>
          <p:cNvPr id="9" name="Oval 8">
            <a:extLst>
              <a:ext uri="{FF2B5EF4-FFF2-40B4-BE49-F238E27FC236}">
                <a16:creationId xmlns:a16="http://schemas.microsoft.com/office/drawing/2014/main" id="{54F798E3-28FF-A4AA-24D8-6329472FCCFC}"/>
              </a:ext>
            </a:extLst>
          </p:cNvPr>
          <p:cNvSpPr/>
          <p:nvPr/>
        </p:nvSpPr>
        <p:spPr>
          <a:xfrm>
            <a:off x="247220" y="4981732"/>
            <a:ext cx="1555422" cy="1319753"/>
          </a:xfrm>
          <a:prstGeom prst="ellipse">
            <a:avLst/>
          </a:prstGeom>
          <a:solidFill>
            <a:schemeClr val="accent5">
              <a:lumMod val="75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t>Future guidance – more understanding of HE/ careers (for parent + child)</a:t>
            </a:r>
          </a:p>
        </p:txBody>
      </p:sp>
      <p:sp>
        <p:nvSpPr>
          <p:cNvPr id="14" name="Rectangle: Rounded Corners 13">
            <a:extLst>
              <a:ext uri="{FF2B5EF4-FFF2-40B4-BE49-F238E27FC236}">
                <a16:creationId xmlns:a16="http://schemas.microsoft.com/office/drawing/2014/main" id="{912BB948-AEA1-DD54-ABA0-1CBEEE824FBA}"/>
              </a:ext>
            </a:extLst>
          </p:cNvPr>
          <p:cNvSpPr/>
          <p:nvPr/>
        </p:nvSpPr>
        <p:spPr>
          <a:xfrm>
            <a:off x="6428194" y="1669971"/>
            <a:ext cx="1263192" cy="295512"/>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Students </a:t>
            </a:r>
          </a:p>
        </p:txBody>
      </p:sp>
      <p:sp>
        <p:nvSpPr>
          <p:cNvPr id="17" name="Oval 16">
            <a:extLst>
              <a:ext uri="{FF2B5EF4-FFF2-40B4-BE49-F238E27FC236}">
                <a16:creationId xmlns:a16="http://schemas.microsoft.com/office/drawing/2014/main" id="{ABF6A000-D499-1830-AC1C-3541C4715AE1}"/>
              </a:ext>
            </a:extLst>
          </p:cNvPr>
          <p:cNvSpPr/>
          <p:nvPr/>
        </p:nvSpPr>
        <p:spPr>
          <a:xfrm>
            <a:off x="2847448" y="2116996"/>
            <a:ext cx="1555422" cy="1150255"/>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Strategies</a:t>
            </a:r>
          </a:p>
        </p:txBody>
      </p:sp>
      <p:sp>
        <p:nvSpPr>
          <p:cNvPr id="18" name="Oval 17">
            <a:extLst>
              <a:ext uri="{FF2B5EF4-FFF2-40B4-BE49-F238E27FC236}">
                <a16:creationId xmlns:a16="http://schemas.microsoft.com/office/drawing/2014/main" id="{D4773DFB-C7F7-220F-AE50-9027B8343B15}"/>
              </a:ext>
            </a:extLst>
          </p:cNvPr>
          <p:cNvSpPr/>
          <p:nvPr/>
        </p:nvSpPr>
        <p:spPr>
          <a:xfrm>
            <a:off x="4578972" y="2089626"/>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Practical sessions (science, drama)</a:t>
            </a:r>
          </a:p>
        </p:txBody>
      </p:sp>
      <p:sp>
        <p:nvSpPr>
          <p:cNvPr id="19" name="Oval 18">
            <a:extLst>
              <a:ext uri="{FF2B5EF4-FFF2-40B4-BE49-F238E27FC236}">
                <a16:creationId xmlns:a16="http://schemas.microsoft.com/office/drawing/2014/main" id="{78F34A4E-5FD2-C3FE-4227-C6EC7089E7F4}"/>
              </a:ext>
            </a:extLst>
          </p:cNvPr>
          <p:cNvSpPr/>
          <p:nvPr/>
        </p:nvSpPr>
        <p:spPr>
          <a:xfrm>
            <a:off x="8379867" y="2108386"/>
            <a:ext cx="1555422" cy="1145645"/>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Optimising learning – how to get more from lessons</a:t>
            </a:r>
          </a:p>
        </p:txBody>
      </p:sp>
      <p:sp>
        <p:nvSpPr>
          <p:cNvPr id="20" name="Oval 19">
            <a:extLst>
              <a:ext uri="{FF2B5EF4-FFF2-40B4-BE49-F238E27FC236}">
                <a16:creationId xmlns:a16="http://schemas.microsoft.com/office/drawing/2014/main" id="{9132900A-5B7B-492C-0B92-B26221571427}"/>
              </a:ext>
            </a:extLst>
          </p:cNvPr>
          <p:cNvSpPr/>
          <p:nvPr/>
        </p:nvSpPr>
        <p:spPr>
          <a:xfrm>
            <a:off x="10484034" y="2081157"/>
            <a:ext cx="1555422" cy="1172202"/>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Confidence building</a:t>
            </a:r>
          </a:p>
        </p:txBody>
      </p:sp>
      <p:sp>
        <p:nvSpPr>
          <p:cNvPr id="21" name="Oval 20">
            <a:extLst>
              <a:ext uri="{FF2B5EF4-FFF2-40B4-BE49-F238E27FC236}">
                <a16:creationId xmlns:a16="http://schemas.microsoft.com/office/drawing/2014/main" id="{0D2C7E46-28A7-2BB4-61D2-D7C401CB2894}"/>
              </a:ext>
            </a:extLst>
          </p:cNvPr>
          <p:cNvSpPr/>
          <p:nvPr/>
        </p:nvSpPr>
        <p:spPr>
          <a:xfrm>
            <a:off x="3625159" y="3193085"/>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Subject specific tuition (esp. Science)</a:t>
            </a:r>
          </a:p>
        </p:txBody>
      </p:sp>
      <p:sp>
        <p:nvSpPr>
          <p:cNvPr id="22" name="Oval 21">
            <a:extLst>
              <a:ext uri="{FF2B5EF4-FFF2-40B4-BE49-F238E27FC236}">
                <a16:creationId xmlns:a16="http://schemas.microsoft.com/office/drawing/2014/main" id="{FA3D6736-B34F-EFAD-AAB5-E797572F3A91}"/>
              </a:ext>
            </a:extLst>
          </p:cNvPr>
          <p:cNvSpPr/>
          <p:nvPr/>
        </p:nvSpPr>
        <p:spPr>
          <a:xfrm>
            <a:off x="9787460" y="3211854"/>
            <a:ext cx="1555422"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Improving relationships with teachers</a:t>
            </a:r>
          </a:p>
        </p:txBody>
      </p:sp>
      <p:sp>
        <p:nvSpPr>
          <p:cNvPr id="23" name="Oval 22">
            <a:extLst>
              <a:ext uri="{FF2B5EF4-FFF2-40B4-BE49-F238E27FC236}">
                <a16:creationId xmlns:a16="http://schemas.microsoft.com/office/drawing/2014/main" id="{CC7CD914-7FCF-E1FD-3252-AAFC1DC45EFF}"/>
              </a:ext>
            </a:extLst>
          </p:cNvPr>
          <p:cNvSpPr/>
          <p:nvPr/>
        </p:nvSpPr>
        <p:spPr>
          <a:xfrm>
            <a:off x="5365792" y="3151732"/>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Exam techniques: working through papers with teachers</a:t>
            </a:r>
          </a:p>
        </p:txBody>
      </p:sp>
      <p:sp>
        <p:nvSpPr>
          <p:cNvPr id="24" name="TextBox 23">
            <a:extLst>
              <a:ext uri="{FF2B5EF4-FFF2-40B4-BE49-F238E27FC236}">
                <a16:creationId xmlns:a16="http://schemas.microsoft.com/office/drawing/2014/main" id="{2CF8410B-AA93-340F-AA21-D85BEB084D95}"/>
              </a:ext>
            </a:extLst>
          </p:cNvPr>
          <p:cNvSpPr txBox="1"/>
          <p:nvPr/>
        </p:nvSpPr>
        <p:spPr>
          <a:xfrm>
            <a:off x="9431846" y="1917019"/>
            <a:ext cx="1790788" cy="246221"/>
          </a:xfrm>
          <a:prstGeom prst="rect">
            <a:avLst/>
          </a:prstGeom>
          <a:noFill/>
        </p:spPr>
        <p:txBody>
          <a:bodyPr wrap="square" rtlCol="0">
            <a:spAutoFit/>
          </a:bodyPr>
          <a:lstStyle/>
          <a:p>
            <a:r>
              <a:rPr lang="en-GB" sz="1000" b="1"/>
              <a:t>Non subject specific skills</a:t>
            </a:r>
          </a:p>
        </p:txBody>
      </p:sp>
      <p:sp>
        <p:nvSpPr>
          <p:cNvPr id="25" name="TextBox 24">
            <a:extLst>
              <a:ext uri="{FF2B5EF4-FFF2-40B4-BE49-F238E27FC236}">
                <a16:creationId xmlns:a16="http://schemas.microsoft.com/office/drawing/2014/main" id="{D0A45150-558A-BA6B-7ECD-03E882040CCD}"/>
              </a:ext>
            </a:extLst>
          </p:cNvPr>
          <p:cNvSpPr txBox="1"/>
          <p:nvPr/>
        </p:nvSpPr>
        <p:spPr>
          <a:xfrm>
            <a:off x="2896946" y="1850843"/>
            <a:ext cx="1790788" cy="246221"/>
          </a:xfrm>
          <a:prstGeom prst="rect">
            <a:avLst/>
          </a:prstGeom>
          <a:noFill/>
        </p:spPr>
        <p:txBody>
          <a:bodyPr wrap="square" rtlCol="0">
            <a:spAutoFit/>
          </a:bodyPr>
          <a:lstStyle/>
          <a:p>
            <a:r>
              <a:rPr lang="en-GB" sz="1000" b="1"/>
              <a:t>Subject/Exam Specific Focus</a:t>
            </a:r>
          </a:p>
        </p:txBody>
      </p:sp>
      <p:sp>
        <p:nvSpPr>
          <p:cNvPr id="26" name="Oval 25">
            <a:extLst>
              <a:ext uri="{FF2B5EF4-FFF2-40B4-BE49-F238E27FC236}">
                <a16:creationId xmlns:a16="http://schemas.microsoft.com/office/drawing/2014/main" id="{3596AEBF-6A83-75E3-1970-CA6A79B70585}"/>
              </a:ext>
            </a:extLst>
          </p:cNvPr>
          <p:cNvSpPr/>
          <p:nvPr/>
        </p:nvSpPr>
        <p:spPr>
          <a:xfrm>
            <a:off x="1879580" y="3226284"/>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Homework sessions: do homework at school /assisted</a:t>
            </a:r>
          </a:p>
        </p:txBody>
      </p:sp>
      <p:sp>
        <p:nvSpPr>
          <p:cNvPr id="28" name="Oval 27">
            <a:extLst>
              <a:ext uri="{FF2B5EF4-FFF2-40B4-BE49-F238E27FC236}">
                <a16:creationId xmlns:a16="http://schemas.microsoft.com/office/drawing/2014/main" id="{7067DACC-1BF2-CE9C-3421-80730AE9614E}"/>
              </a:ext>
            </a:extLst>
          </p:cNvPr>
          <p:cNvSpPr/>
          <p:nvPr/>
        </p:nvSpPr>
        <p:spPr>
          <a:xfrm>
            <a:off x="4672393" y="5053079"/>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Sessions for younger years (before year 11 overload)</a:t>
            </a:r>
          </a:p>
        </p:txBody>
      </p:sp>
      <p:sp>
        <p:nvSpPr>
          <p:cNvPr id="29" name="Oval 28">
            <a:extLst>
              <a:ext uri="{FF2B5EF4-FFF2-40B4-BE49-F238E27FC236}">
                <a16:creationId xmlns:a16="http://schemas.microsoft.com/office/drawing/2014/main" id="{49389B97-75D6-3E14-9FFD-EF60C6941D49}"/>
              </a:ext>
            </a:extLst>
          </p:cNvPr>
          <p:cNvSpPr/>
          <p:nvPr/>
        </p:nvSpPr>
        <p:spPr>
          <a:xfrm>
            <a:off x="6033692" y="5025709"/>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Subject specific ‘top up’ sessions – especially for yr 11</a:t>
            </a:r>
          </a:p>
        </p:txBody>
      </p:sp>
      <p:sp>
        <p:nvSpPr>
          <p:cNvPr id="3" name="Star: 5 Points 2">
            <a:extLst>
              <a:ext uri="{FF2B5EF4-FFF2-40B4-BE49-F238E27FC236}">
                <a16:creationId xmlns:a16="http://schemas.microsoft.com/office/drawing/2014/main" id="{F33C6DE6-C00D-DC2D-2497-A0E23DC7D063}"/>
              </a:ext>
            </a:extLst>
          </p:cNvPr>
          <p:cNvSpPr/>
          <p:nvPr/>
        </p:nvSpPr>
        <p:spPr>
          <a:xfrm>
            <a:off x="1344777" y="5033568"/>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631038A9-1CBE-B9B4-A071-9B18FB6C5315}"/>
              </a:ext>
            </a:extLst>
          </p:cNvPr>
          <p:cNvSpPr/>
          <p:nvPr/>
        </p:nvSpPr>
        <p:spPr>
          <a:xfrm>
            <a:off x="10667582" y="5092182"/>
            <a:ext cx="1371874" cy="1209303"/>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Subject support</a:t>
            </a:r>
          </a:p>
        </p:txBody>
      </p:sp>
      <p:sp>
        <p:nvSpPr>
          <p:cNvPr id="5" name="Star: 5 Points 4">
            <a:extLst>
              <a:ext uri="{FF2B5EF4-FFF2-40B4-BE49-F238E27FC236}">
                <a16:creationId xmlns:a16="http://schemas.microsoft.com/office/drawing/2014/main" id="{C36FB00E-80E7-5A8C-0E84-F9032A9DF881}"/>
              </a:ext>
            </a:extLst>
          </p:cNvPr>
          <p:cNvSpPr/>
          <p:nvPr/>
        </p:nvSpPr>
        <p:spPr>
          <a:xfrm>
            <a:off x="2008009" y="2089626"/>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Star: 5 Points 9">
            <a:extLst>
              <a:ext uri="{FF2B5EF4-FFF2-40B4-BE49-F238E27FC236}">
                <a16:creationId xmlns:a16="http://schemas.microsoft.com/office/drawing/2014/main" id="{CA876FE6-8F0E-ED65-7ACE-D71DD9C0F9F5}"/>
              </a:ext>
            </a:extLst>
          </p:cNvPr>
          <p:cNvSpPr/>
          <p:nvPr/>
        </p:nvSpPr>
        <p:spPr>
          <a:xfrm>
            <a:off x="3966231" y="2105534"/>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Star: 5 Points 12">
            <a:extLst>
              <a:ext uri="{FF2B5EF4-FFF2-40B4-BE49-F238E27FC236}">
                <a16:creationId xmlns:a16="http://schemas.microsoft.com/office/drawing/2014/main" id="{8042AB4F-3155-979B-EE13-4FEAD630E607}"/>
              </a:ext>
            </a:extLst>
          </p:cNvPr>
          <p:cNvSpPr/>
          <p:nvPr/>
        </p:nvSpPr>
        <p:spPr>
          <a:xfrm>
            <a:off x="8825889" y="5044133"/>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823364C-46E4-7C6F-1D39-1F11DC11CCE1}"/>
              </a:ext>
            </a:extLst>
          </p:cNvPr>
          <p:cNvSpPr/>
          <p:nvPr/>
        </p:nvSpPr>
        <p:spPr>
          <a:xfrm>
            <a:off x="7926766" y="3253358"/>
            <a:ext cx="1555422"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Helping with HE applications</a:t>
            </a:r>
          </a:p>
        </p:txBody>
      </p:sp>
      <p:sp>
        <p:nvSpPr>
          <p:cNvPr id="33" name="Rectangle: Rounded Corners 32">
            <a:extLst>
              <a:ext uri="{FF2B5EF4-FFF2-40B4-BE49-F238E27FC236}">
                <a16:creationId xmlns:a16="http://schemas.microsoft.com/office/drawing/2014/main" id="{857AF7DC-E861-6C1D-F860-CD72D8D98193}"/>
              </a:ext>
            </a:extLst>
          </p:cNvPr>
          <p:cNvSpPr/>
          <p:nvPr/>
        </p:nvSpPr>
        <p:spPr>
          <a:xfrm>
            <a:off x="133423" y="4695736"/>
            <a:ext cx="7557963" cy="1795980"/>
          </a:xfrm>
          <a:prstGeom prst="roundRect">
            <a:avLst/>
          </a:prstGeom>
          <a:no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BD41443E-E140-0619-B91C-EB5C776DB72D}"/>
              </a:ext>
            </a:extLst>
          </p:cNvPr>
          <p:cNvSpPr/>
          <p:nvPr/>
        </p:nvSpPr>
        <p:spPr>
          <a:xfrm>
            <a:off x="3110599" y="4638599"/>
            <a:ext cx="1263192" cy="223822"/>
          </a:xfrm>
          <a:prstGeom prst="round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Parents</a:t>
            </a:r>
          </a:p>
        </p:txBody>
      </p:sp>
      <p:sp>
        <p:nvSpPr>
          <p:cNvPr id="34" name="Rectangle: Rounded Corners 33">
            <a:extLst>
              <a:ext uri="{FF2B5EF4-FFF2-40B4-BE49-F238E27FC236}">
                <a16:creationId xmlns:a16="http://schemas.microsoft.com/office/drawing/2014/main" id="{87CB3D79-2F5C-02A7-8D3F-864B844F15C7}"/>
              </a:ext>
            </a:extLst>
          </p:cNvPr>
          <p:cNvSpPr/>
          <p:nvPr/>
        </p:nvSpPr>
        <p:spPr>
          <a:xfrm>
            <a:off x="7837620" y="4699830"/>
            <a:ext cx="4271303" cy="1795980"/>
          </a:xfrm>
          <a:prstGeom prst="roundRect">
            <a:avLst/>
          </a:prstGeom>
          <a:no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E2551B5D-5A16-A3EB-E457-25BB686BF320}"/>
              </a:ext>
            </a:extLst>
          </p:cNvPr>
          <p:cNvSpPr/>
          <p:nvPr/>
        </p:nvSpPr>
        <p:spPr>
          <a:xfrm>
            <a:off x="9213964" y="4613413"/>
            <a:ext cx="1263192" cy="22382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Teachers</a:t>
            </a:r>
          </a:p>
        </p:txBody>
      </p:sp>
      <p:sp>
        <p:nvSpPr>
          <p:cNvPr id="35" name="Footer Placeholder 1">
            <a:extLst>
              <a:ext uri="{FF2B5EF4-FFF2-40B4-BE49-F238E27FC236}">
                <a16:creationId xmlns:a16="http://schemas.microsoft.com/office/drawing/2014/main" id="{D45F1864-DC7F-09A9-348C-35F6BEEBE2B6}"/>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Oval 1">
            <a:extLst>
              <a:ext uri="{FF2B5EF4-FFF2-40B4-BE49-F238E27FC236}">
                <a16:creationId xmlns:a16="http://schemas.microsoft.com/office/drawing/2014/main" id="{EB3BAF61-95FC-0F88-750C-079FECBB65AE}"/>
              </a:ext>
            </a:extLst>
          </p:cNvPr>
          <p:cNvSpPr/>
          <p:nvPr/>
        </p:nvSpPr>
        <p:spPr>
          <a:xfrm>
            <a:off x="1745235" y="5033773"/>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tips and techniques for revision (so parents can help)</a:t>
            </a:r>
          </a:p>
        </p:txBody>
      </p:sp>
      <p:sp>
        <p:nvSpPr>
          <p:cNvPr id="36" name="Oval 35">
            <a:extLst>
              <a:ext uri="{FF2B5EF4-FFF2-40B4-BE49-F238E27FC236}">
                <a16:creationId xmlns:a16="http://schemas.microsoft.com/office/drawing/2014/main" id="{4405AD49-8147-204F-CF36-0EC10E746B4D}"/>
              </a:ext>
            </a:extLst>
          </p:cNvPr>
          <p:cNvSpPr/>
          <p:nvPr/>
        </p:nvSpPr>
        <p:spPr>
          <a:xfrm>
            <a:off x="3234638" y="5029411"/>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how parents can support with homework</a:t>
            </a:r>
          </a:p>
        </p:txBody>
      </p:sp>
    </p:spTree>
    <p:extLst>
      <p:ext uri="{BB962C8B-B14F-4D97-AF65-F5344CB8AC3E}">
        <p14:creationId xmlns:p14="http://schemas.microsoft.com/office/powerpoint/2010/main" val="13865200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105</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Students</a:t>
            </a:r>
            <a:endParaRPr lang="en-US" sz="3200">
              <a:solidFill>
                <a:schemeClr val="bg1"/>
              </a:solidFill>
              <a:latin typeface="Arial Rounded MT Bold"/>
              <a:cs typeface="Arial Rounded MT Bold"/>
            </a:endParaRPr>
          </a:p>
        </p:txBody>
      </p:sp>
      <p:sp>
        <p:nvSpPr>
          <p:cNvPr id="5" name="TextBox 4">
            <a:extLst>
              <a:ext uri="{FF2B5EF4-FFF2-40B4-BE49-F238E27FC236}">
                <a16:creationId xmlns:a16="http://schemas.microsoft.com/office/drawing/2014/main" id="{AF254E6C-490B-EB66-CEB7-A6FA79629085}"/>
              </a:ext>
            </a:extLst>
          </p:cNvPr>
          <p:cNvSpPr txBox="1"/>
          <p:nvPr/>
        </p:nvSpPr>
        <p:spPr>
          <a:xfrm>
            <a:off x="100743" y="1655346"/>
            <a:ext cx="8677904" cy="307777"/>
          </a:xfrm>
          <a:prstGeom prst="rect">
            <a:avLst/>
          </a:prstGeom>
          <a:noFill/>
        </p:spPr>
        <p:txBody>
          <a:bodyPr wrap="square" rtlCol="0">
            <a:spAutoFit/>
          </a:bodyPr>
          <a:lstStyle/>
          <a:p>
            <a:r>
              <a:rPr lang="en-US" sz="1400">
                <a:solidFill>
                  <a:srgbClr val="77C4E5"/>
                </a:solidFill>
                <a:latin typeface="Arial Rounded MT Bold"/>
                <a:cs typeface="Arial Rounded MT Bold"/>
              </a:rPr>
              <a:t>Student ideas fall between subject-based activities and skills-based activities</a:t>
            </a:r>
          </a:p>
        </p:txBody>
      </p:sp>
      <p:sp>
        <p:nvSpPr>
          <p:cNvPr id="14" name="Rectangle: Rounded Corners 13">
            <a:extLst>
              <a:ext uri="{FF2B5EF4-FFF2-40B4-BE49-F238E27FC236}">
                <a16:creationId xmlns:a16="http://schemas.microsoft.com/office/drawing/2014/main" id="{912BB948-AEA1-DD54-ABA0-1CBEEE824FBA}"/>
              </a:ext>
            </a:extLst>
          </p:cNvPr>
          <p:cNvSpPr/>
          <p:nvPr/>
        </p:nvSpPr>
        <p:spPr>
          <a:xfrm>
            <a:off x="6903239" y="2090641"/>
            <a:ext cx="1263192" cy="213424"/>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Students </a:t>
            </a:r>
          </a:p>
        </p:txBody>
      </p:sp>
      <p:sp>
        <p:nvSpPr>
          <p:cNvPr id="18" name="Oval 17">
            <a:extLst>
              <a:ext uri="{FF2B5EF4-FFF2-40B4-BE49-F238E27FC236}">
                <a16:creationId xmlns:a16="http://schemas.microsoft.com/office/drawing/2014/main" id="{D4773DFB-C7F7-220F-AE50-9027B8343B15}"/>
              </a:ext>
            </a:extLst>
          </p:cNvPr>
          <p:cNvSpPr/>
          <p:nvPr/>
        </p:nvSpPr>
        <p:spPr>
          <a:xfrm>
            <a:off x="5380781" y="2520829"/>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Practical sessions (science, drama)</a:t>
            </a:r>
          </a:p>
        </p:txBody>
      </p:sp>
      <p:sp>
        <p:nvSpPr>
          <p:cNvPr id="21" name="Oval 20">
            <a:extLst>
              <a:ext uri="{FF2B5EF4-FFF2-40B4-BE49-F238E27FC236}">
                <a16:creationId xmlns:a16="http://schemas.microsoft.com/office/drawing/2014/main" id="{0D2C7E46-28A7-2BB4-61D2-D7C401CB2894}"/>
              </a:ext>
            </a:extLst>
          </p:cNvPr>
          <p:cNvSpPr/>
          <p:nvPr/>
        </p:nvSpPr>
        <p:spPr>
          <a:xfrm>
            <a:off x="4426968" y="3689545"/>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Subject specific tuition (esp. Science)</a:t>
            </a:r>
          </a:p>
        </p:txBody>
      </p:sp>
      <p:sp>
        <p:nvSpPr>
          <p:cNvPr id="23" name="Oval 22">
            <a:extLst>
              <a:ext uri="{FF2B5EF4-FFF2-40B4-BE49-F238E27FC236}">
                <a16:creationId xmlns:a16="http://schemas.microsoft.com/office/drawing/2014/main" id="{CC7CD914-7FCF-E1FD-3252-AAFC1DC45EFF}"/>
              </a:ext>
            </a:extLst>
          </p:cNvPr>
          <p:cNvSpPr/>
          <p:nvPr/>
        </p:nvSpPr>
        <p:spPr>
          <a:xfrm>
            <a:off x="6158492" y="3689546"/>
            <a:ext cx="1555422" cy="1224807"/>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Exam techniques: working through papers with teachers</a:t>
            </a:r>
          </a:p>
        </p:txBody>
      </p:sp>
      <p:sp>
        <p:nvSpPr>
          <p:cNvPr id="25" name="TextBox 24">
            <a:extLst>
              <a:ext uri="{FF2B5EF4-FFF2-40B4-BE49-F238E27FC236}">
                <a16:creationId xmlns:a16="http://schemas.microsoft.com/office/drawing/2014/main" id="{D0A45150-558A-BA6B-7ECD-03E882040CCD}"/>
              </a:ext>
            </a:extLst>
          </p:cNvPr>
          <p:cNvSpPr txBox="1"/>
          <p:nvPr/>
        </p:nvSpPr>
        <p:spPr>
          <a:xfrm>
            <a:off x="3698755" y="2282046"/>
            <a:ext cx="1790788" cy="246221"/>
          </a:xfrm>
          <a:prstGeom prst="rect">
            <a:avLst/>
          </a:prstGeom>
          <a:noFill/>
        </p:spPr>
        <p:txBody>
          <a:bodyPr wrap="square" rtlCol="0">
            <a:spAutoFit/>
          </a:bodyPr>
          <a:lstStyle/>
          <a:p>
            <a:r>
              <a:rPr lang="en-GB" sz="1000" b="1"/>
              <a:t>Subject/Exam Specific Focus</a:t>
            </a:r>
          </a:p>
        </p:txBody>
      </p:sp>
      <p:sp>
        <p:nvSpPr>
          <p:cNvPr id="26" name="Oval 25">
            <a:extLst>
              <a:ext uri="{FF2B5EF4-FFF2-40B4-BE49-F238E27FC236}">
                <a16:creationId xmlns:a16="http://schemas.microsoft.com/office/drawing/2014/main" id="{3596AEBF-6A83-75E3-1970-CA6A79B70585}"/>
              </a:ext>
            </a:extLst>
          </p:cNvPr>
          <p:cNvSpPr/>
          <p:nvPr/>
        </p:nvSpPr>
        <p:spPr>
          <a:xfrm>
            <a:off x="2712465" y="3714699"/>
            <a:ext cx="1555422" cy="1150255"/>
          </a:xfrm>
          <a:prstGeom prst="ellipse">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Homework sessions: do homework at school /assisted</a:t>
            </a:r>
          </a:p>
        </p:txBody>
      </p:sp>
      <p:sp>
        <p:nvSpPr>
          <p:cNvPr id="3" name="TextBox 2">
            <a:extLst>
              <a:ext uri="{FF2B5EF4-FFF2-40B4-BE49-F238E27FC236}">
                <a16:creationId xmlns:a16="http://schemas.microsoft.com/office/drawing/2014/main" id="{329C02FC-7F02-C506-A7DC-6F20759680E4}"/>
              </a:ext>
            </a:extLst>
          </p:cNvPr>
          <p:cNvSpPr txBox="1"/>
          <p:nvPr/>
        </p:nvSpPr>
        <p:spPr>
          <a:xfrm>
            <a:off x="346711" y="5284742"/>
            <a:ext cx="7473313" cy="1200329"/>
          </a:xfrm>
          <a:prstGeom prst="rect">
            <a:avLst/>
          </a:prstGeom>
          <a:noFill/>
        </p:spPr>
        <p:txBody>
          <a:bodyPr wrap="square" rtlCol="0">
            <a:spAutoFit/>
          </a:bodyPr>
          <a:lstStyle/>
          <a:p>
            <a:pPr algn="ctr"/>
            <a:r>
              <a:rPr lang="en-GB" sz="1200" dirty="0"/>
              <a:t>Students </a:t>
            </a:r>
            <a:r>
              <a:rPr lang="en-GB" sz="1200" b="1" dirty="0">
                <a:solidFill>
                  <a:schemeClr val="tx2"/>
                </a:solidFill>
              </a:rPr>
              <a:t>place significant focus on subject specific work/revision, </a:t>
            </a:r>
            <a:r>
              <a:rPr lang="en-GB" sz="1200" dirty="0"/>
              <a:t>reflecting that they struggle to grasp the full content of lessons within the designated timeframe. They would like additional time to work through curriculum content. Revision of topics is often a priority.</a:t>
            </a:r>
          </a:p>
          <a:p>
            <a:pPr algn="ctr"/>
            <a:endParaRPr lang="en-GB" sz="1200" dirty="0"/>
          </a:p>
          <a:p>
            <a:pPr algn="ctr"/>
            <a:r>
              <a:rPr lang="en-GB" sz="1200" dirty="0"/>
              <a:t>Yr 11 students regardless of attainment level request more support in these areas. ‘Needs extra help’ attainment level request subject specific help and practical sessions. ‘Meets/exceeds’ requests help with exams and revision.</a:t>
            </a:r>
          </a:p>
        </p:txBody>
      </p:sp>
      <p:sp>
        <p:nvSpPr>
          <p:cNvPr id="4" name="TextBox 3">
            <a:extLst>
              <a:ext uri="{FF2B5EF4-FFF2-40B4-BE49-F238E27FC236}">
                <a16:creationId xmlns:a16="http://schemas.microsoft.com/office/drawing/2014/main" id="{82FC2BC0-62FB-33A9-A078-8131A0278724}"/>
              </a:ext>
            </a:extLst>
          </p:cNvPr>
          <p:cNvSpPr txBox="1"/>
          <p:nvPr/>
        </p:nvSpPr>
        <p:spPr>
          <a:xfrm>
            <a:off x="8016949" y="5527176"/>
            <a:ext cx="3825165" cy="830997"/>
          </a:xfrm>
          <a:prstGeom prst="rect">
            <a:avLst/>
          </a:prstGeom>
          <a:noFill/>
        </p:spPr>
        <p:txBody>
          <a:bodyPr wrap="square" rtlCol="0">
            <a:spAutoFit/>
          </a:bodyPr>
          <a:lstStyle/>
          <a:p>
            <a:pPr algn="ctr"/>
            <a:r>
              <a:rPr lang="en-GB" sz="1200"/>
              <a:t>There is also a </a:t>
            </a:r>
            <a:r>
              <a:rPr lang="en-GB" sz="1200" b="1">
                <a:solidFill>
                  <a:schemeClr val="tx2"/>
                </a:solidFill>
              </a:rPr>
              <a:t>need for activity beyond subject specific work:</a:t>
            </a:r>
            <a:r>
              <a:rPr lang="en-GB" sz="1200"/>
              <a:t> building confidence (e.g. to ask questions, speak up); getting guidance on how to get more from lessons; rapport building with teachers (starting from a young age)</a:t>
            </a:r>
          </a:p>
        </p:txBody>
      </p:sp>
      <p:sp>
        <p:nvSpPr>
          <p:cNvPr id="10" name="Right Brace 9">
            <a:extLst>
              <a:ext uri="{FF2B5EF4-FFF2-40B4-BE49-F238E27FC236}">
                <a16:creationId xmlns:a16="http://schemas.microsoft.com/office/drawing/2014/main" id="{5E3AA697-A4C2-204B-77FD-480A4E90787B}"/>
              </a:ext>
            </a:extLst>
          </p:cNvPr>
          <p:cNvSpPr/>
          <p:nvPr/>
        </p:nvSpPr>
        <p:spPr>
          <a:xfrm rot="5400000">
            <a:off x="10022480" y="4136785"/>
            <a:ext cx="227355" cy="235272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Right Brace 12">
            <a:extLst>
              <a:ext uri="{FF2B5EF4-FFF2-40B4-BE49-F238E27FC236}">
                <a16:creationId xmlns:a16="http://schemas.microsoft.com/office/drawing/2014/main" id="{9B6123A3-3D99-B9C4-1D8E-42D8562FBEF6}"/>
              </a:ext>
            </a:extLst>
          </p:cNvPr>
          <p:cNvSpPr/>
          <p:nvPr/>
        </p:nvSpPr>
        <p:spPr>
          <a:xfrm rot="5400000">
            <a:off x="4191536" y="2436341"/>
            <a:ext cx="326058" cy="544393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Oval 6">
            <a:extLst>
              <a:ext uri="{FF2B5EF4-FFF2-40B4-BE49-F238E27FC236}">
                <a16:creationId xmlns:a16="http://schemas.microsoft.com/office/drawing/2014/main" id="{DA375392-CB90-728F-03E6-5D2CA1771142}"/>
              </a:ext>
            </a:extLst>
          </p:cNvPr>
          <p:cNvSpPr/>
          <p:nvPr/>
        </p:nvSpPr>
        <p:spPr>
          <a:xfrm>
            <a:off x="1548454" y="2554723"/>
            <a:ext cx="1555422" cy="1224807"/>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Subject Specific</a:t>
            </a:r>
          </a:p>
        </p:txBody>
      </p:sp>
      <p:sp>
        <p:nvSpPr>
          <p:cNvPr id="8" name="Oval 7">
            <a:extLst>
              <a:ext uri="{FF2B5EF4-FFF2-40B4-BE49-F238E27FC236}">
                <a16:creationId xmlns:a16="http://schemas.microsoft.com/office/drawing/2014/main" id="{584E8311-3FB5-2EA3-E867-3B7D9C189236}"/>
              </a:ext>
            </a:extLst>
          </p:cNvPr>
          <p:cNvSpPr/>
          <p:nvPr/>
        </p:nvSpPr>
        <p:spPr>
          <a:xfrm>
            <a:off x="3344537" y="2554235"/>
            <a:ext cx="1555422" cy="1150255"/>
          </a:xfrm>
          <a:prstGeom prst="ellipse">
            <a:avLst/>
          </a:prstGeom>
          <a:solidFill>
            <a:schemeClr val="tx2">
              <a:lumMod val="60000"/>
              <a:lumOff val="40000"/>
            </a:schemeClr>
          </a:solid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Revision: Strategies</a:t>
            </a:r>
          </a:p>
        </p:txBody>
      </p:sp>
      <p:sp>
        <p:nvSpPr>
          <p:cNvPr id="9" name="Star: 5 Points 8">
            <a:extLst>
              <a:ext uri="{FF2B5EF4-FFF2-40B4-BE49-F238E27FC236}">
                <a16:creationId xmlns:a16="http://schemas.microsoft.com/office/drawing/2014/main" id="{BEFF33F3-BB82-996A-D22B-DE23322F4246}"/>
              </a:ext>
            </a:extLst>
          </p:cNvPr>
          <p:cNvSpPr/>
          <p:nvPr/>
        </p:nvSpPr>
        <p:spPr>
          <a:xfrm>
            <a:off x="2505098" y="2526865"/>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Star: 5 Points 10">
            <a:extLst>
              <a:ext uri="{FF2B5EF4-FFF2-40B4-BE49-F238E27FC236}">
                <a16:creationId xmlns:a16="http://schemas.microsoft.com/office/drawing/2014/main" id="{D9F1531F-5B6C-753A-6165-99FF6142723F}"/>
              </a:ext>
            </a:extLst>
          </p:cNvPr>
          <p:cNvSpPr/>
          <p:nvPr/>
        </p:nvSpPr>
        <p:spPr>
          <a:xfrm>
            <a:off x="4463320" y="2542773"/>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Footer Placeholder 1">
            <a:extLst>
              <a:ext uri="{FF2B5EF4-FFF2-40B4-BE49-F238E27FC236}">
                <a16:creationId xmlns:a16="http://schemas.microsoft.com/office/drawing/2014/main" id="{DDAC5FA0-2E2A-4A86-1A3C-A3BCF5287FE3}"/>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12" name="Oval 11">
            <a:extLst>
              <a:ext uri="{FF2B5EF4-FFF2-40B4-BE49-F238E27FC236}">
                <a16:creationId xmlns:a16="http://schemas.microsoft.com/office/drawing/2014/main" id="{2B1EE336-6E2B-2004-ED0A-CD671241FC8A}"/>
              </a:ext>
            </a:extLst>
          </p:cNvPr>
          <p:cNvSpPr/>
          <p:nvPr/>
        </p:nvSpPr>
        <p:spPr>
          <a:xfrm>
            <a:off x="1055331" y="2024381"/>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FE4CA103-2C74-712E-1509-1B442015456C}"/>
              </a:ext>
            </a:extLst>
          </p:cNvPr>
          <p:cNvSpPr/>
          <p:nvPr/>
        </p:nvSpPr>
        <p:spPr>
          <a:xfrm>
            <a:off x="11316732" y="1964471"/>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7" name="Picture 26">
            <a:extLst>
              <a:ext uri="{FF2B5EF4-FFF2-40B4-BE49-F238E27FC236}">
                <a16:creationId xmlns:a16="http://schemas.microsoft.com/office/drawing/2014/main" id="{03B5F273-F38B-1078-5581-38134C78AF4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1173467" y="2150728"/>
            <a:ext cx="459133" cy="459133"/>
          </a:xfrm>
          <a:prstGeom prst="rect">
            <a:avLst/>
          </a:prstGeom>
        </p:spPr>
      </p:pic>
      <p:pic>
        <p:nvPicPr>
          <p:cNvPr id="28" name="Picture 27">
            <a:extLst>
              <a:ext uri="{FF2B5EF4-FFF2-40B4-BE49-F238E27FC236}">
                <a16:creationId xmlns:a16="http://schemas.microsoft.com/office/drawing/2014/main" id="{9EB1C735-B0DD-D5FE-FA1B-A9015E11D7C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11419839" y="2067032"/>
            <a:ext cx="504000" cy="504000"/>
          </a:xfrm>
          <a:prstGeom prst="rect">
            <a:avLst/>
          </a:prstGeom>
        </p:spPr>
      </p:pic>
      <p:grpSp>
        <p:nvGrpSpPr>
          <p:cNvPr id="30" name="Group 29">
            <a:extLst>
              <a:ext uri="{FF2B5EF4-FFF2-40B4-BE49-F238E27FC236}">
                <a16:creationId xmlns:a16="http://schemas.microsoft.com/office/drawing/2014/main" id="{7D41B0B8-F752-E070-D31A-E43B67506A30}"/>
              </a:ext>
            </a:extLst>
          </p:cNvPr>
          <p:cNvGrpSpPr/>
          <p:nvPr/>
        </p:nvGrpSpPr>
        <p:grpSpPr>
          <a:xfrm>
            <a:off x="8345367" y="2197353"/>
            <a:ext cx="3326472" cy="2820732"/>
            <a:chOff x="8345367" y="2197353"/>
            <a:chExt cx="3326472" cy="2820732"/>
          </a:xfrm>
        </p:grpSpPr>
        <p:sp>
          <p:nvSpPr>
            <p:cNvPr id="19" name="Oval 18">
              <a:extLst>
                <a:ext uri="{FF2B5EF4-FFF2-40B4-BE49-F238E27FC236}">
                  <a16:creationId xmlns:a16="http://schemas.microsoft.com/office/drawing/2014/main" id="{78F34A4E-5FD2-C3FE-4227-C6EC7089E7F4}"/>
                </a:ext>
              </a:extLst>
            </p:cNvPr>
            <p:cNvSpPr/>
            <p:nvPr/>
          </p:nvSpPr>
          <p:spPr>
            <a:xfrm>
              <a:off x="8345367" y="2501018"/>
              <a:ext cx="1555422" cy="1319753"/>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Optimising learning – how to get more from lessons</a:t>
              </a:r>
            </a:p>
          </p:txBody>
        </p:sp>
        <p:sp>
          <p:nvSpPr>
            <p:cNvPr id="20" name="Oval 19">
              <a:extLst>
                <a:ext uri="{FF2B5EF4-FFF2-40B4-BE49-F238E27FC236}">
                  <a16:creationId xmlns:a16="http://schemas.microsoft.com/office/drawing/2014/main" id="{9132900A-5B7B-492C-0B92-B26221571427}"/>
                </a:ext>
              </a:extLst>
            </p:cNvPr>
            <p:cNvSpPr/>
            <p:nvPr/>
          </p:nvSpPr>
          <p:spPr>
            <a:xfrm>
              <a:off x="9973179" y="2472315"/>
              <a:ext cx="1555422" cy="1319753"/>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Confidence building</a:t>
              </a:r>
            </a:p>
          </p:txBody>
        </p:sp>
        <p:sp>
          <p:nvSpPr>
            <p:cNvPr id="22" name="Oval 21">
              <a:extLst>
                <a:ext uri="{FF2B5EF4-FFF2-40B4-BE49-F238E27FC236}">
                  <a16:creationId xmlns:a16="http://schemas.microsoft.com/office/drawing/2014/main" id="{FA3D6736-B34F-EFAD-AAB5-E797572F3A91}"/>
                </a:ext>
              </a:extLst>
            </p:cNvPr>
            <p:cNvSpPr/>
            <p:nvPr/>
          </p:nvSpPr>
          <p:spPr>
            <a:xfrm>
              <a:off x="8747869" y="3901431"/>
              <a:ext cx="1555422" cy="1116654"/>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Improving relationships with teachers</a:t>
              </a:r>
            </a:p>
          </p:txBody>
        </p:sp>
        <p:sp>
          <p:nvSpPr>
            <p:cNvPr id="24" name="TextBox 23">
              <a:extLst>
                <a:ext uri="{FF2B5EF4-FFF2-40B4-BE49-F238E27FC236}">
                  <a16:creationId xmlns:a16="http://schemas.microsoft.com/office/drawing/2014/main" id="{2CF8410B-AA93-340F-AA21-D85BEB084D95}"/>
                </a:ext>
              </a:extLst>
            </p:cNvPr>
            <p:cNvSpPr txBox="1"/>
            <p:nvPr/>
          </p:nvSpPr>
          <p:spPr>
            <a:xfrm>
              <a:off x="9195468" y="2197353"/>
              <a:ext cx="1790788" cy="246221"/>
            </a:xfrm>
            <a:prstGeom prst="rect">
              <a:avLst/>
            </a:prstGeom>
            <a:noFill/>
          </p:spPr>
          <p:txBody>
            <a:bodyPr wrap="square" rtlCol="0">
              <a:spAutoFit/>
            </a:bodyPr>
            <a:lstStyle/>
            <a:p>
              <a:r>
                <a:rPr lang="en-GB" sz="1000" b="1"/>
                <a:t>Non subject specific skills</a:t>
              </a:r>
            </a:p>
          </p:txBody>
        </p:sp>
        <p:sp>
          <p:nvSpPr>
            <p:cNvPr id="29" name="Oval 28">
              <a:extLst>
                <a:ext uri="{FF2B5EF4-FFF2-40B4-BE49-F238E27FC236}">
                  <a16:creationId xmlns:a16="http://schemas.microsoft.com/office/drawing/2014/main" id="{A57FFF35-DFF3-DA38-95A4-729D2D85EEA5}"/>
                </a:ext>
              </a:extLst>
            </p:cNvPr>
            <p:cNvSpPr/>
            <p:nvPr/>
          </p:nvSpPr>
          <p:spPr>
            <a:xfrm>
              <a:off x="10381403" y="3867402"/>
              <a:ext cx="1290436"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Helping with HE applications</a:t>
              </a:r>
            </a:p>
          </p:txBody>
        </p:sp>
      </p:grpSp>
    </p:spTree>
    <p:extLst>
      <p:ext uri="{BB962C8B-B14F-4D97-AF65-F5344CB8AC3E}">
        <p14:creationId xmlns:p14="http://schemas.microsoft.com/office/powerpoint/2010/main" val="23366624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106</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Students</a:t>
            </a:r>
            <a:endParaRPr lang="en-US" sz="3200">
              <a:solidFill>
                <a:schemeClr val="bg1"/>
              </a:solidFill>
              <a:latin typeface="Arial Rounded MT Bold"/>
              <a:cs typeface="Arial Rounded MT Bold"/>
            </a:endParaRPr>
          </a:p>
        </p:txBody>
      </p:sp>
      <p:sp>
        <p:nvSpPr>
          <p:cNvPr id="5" name="TextBox 4">
            <a:extLst>
              <a:ext uri="{FF2B5EF4-FFF2-40B4-BE49-F238E27FC236}">
                <a16:creationId xmlns:a16="http://schemas.microsoft.com/office/drawing/2014/main" id="{AF254E6C-490B-EB66-CEB7-A6FA79629085}"/>
              </a:ext>
            </a:extLst>
          </p:cNvPr>
          <p:cNvSpPr txBox="1"/>
          <p:nvPr/>
        </p:nvSpPr>
        <p:spPr>
          <a:xfrm>
            <a:off x="100743" y="1655346"/>
            <a:ext cx="8677904" cy="307777"/>
          </a:xfrm>
          <a:prstGeom prst="rect">
            <a:avLst/>
          </a:prstGeom>
          <a:noFill/>
        </p:spPr>
        <p:txBody>
          <a:bodyPr wrap="square" rtlCol="0">
            <a:spAutoFit/>
          </a:bodyPr>
          <a:lstStyle/>
          <a:p>
            <a:r>
              <a:rPr lang="en-US" sz="1400">
                <a:solidFill>
                  <a:srgbClr val="77C4E5"/>
                </a:solidFill>
                <a:latin typeface="Arial Rounded MT Bold"/>
                <a:cs typeface="Arial Rounded MT Bold"/>
              </a:rPr>
              <a:t>Student ideas fall between subject based activities and skills-based activities</a:t>
            </a:r>
          </a:p>
        </p:txBody>
      </p:sp>
      <p:sp>
        <p:nvSpPr>
          <p:cNvPr id="33" name="TextBox 32">
            <a:extLst>
              <a:ext uri="{FF2B5EF4-FFF2-40B4-BE49-F238E27FC236}">
                <a16:creationId xmlns:a16="http://schemas.microsoft.com/office/drawing/2014/main" id="{8F3913C8-A57C-6C84-82F0-3871DB894A86}"/>
              </a:ext>
            </a:extLst>
          </p:cNvPr>
          <p:cNvSpPr txBox="1"/>
          <p:nvPr/>
        </p:nvSpPr>
        <p:spPr>
          <a:xfrm>
            <a:off x="3359302" y="5173648"/>
            <a:ext cx="3205669" cy="143116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a typeface="Times New Roman" panose="02020603050405020304" pitchFamily="18" charset="0"/>
                <a:cs typeface="Arial" panose="020B0604020202020204" pitchFamily="34" charset="0"/>
              </a:rPr>
              <a:t>D</a:t>
            </a:r>
            <a:r>
              <a:rPr lang="en-GB" sz="1100" i="1" dirty="0">
                <a:effectLst/>
                <a:ea typeface="Times New Roman" panose="02020603050405020304" pitchFamily="18" charset="0"/>
                <a:cs typeface="Arial" panose="020B0604020202020204" pitchFamily="34" charset="0"/>
              </a:rPr>
              <a:t>oing stuff like maybe looking at exam questions for example or like maybe past exam papers could be helpful. So looking at what people have answered before, and how to improve on stuff like that, them sort of activities might be helpful.</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11, Carlisle &amp; Eden)</a:t>
            </a:r>
            <a:endParaRPr lang="en-GB" sz="1100" i="1" dirty="0">
              <a:effectLst/>
              <a:ea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DBAB6D82-2806-8CC3-76FA-29632BBB5FB9}"/>
              </a:ext>
            </a:extLst>
          </p:cNvPr>
          <p:cNvSpPr txBox="1"/>
          <p:nvPr/>
        </p:nvSpPr>
        <p:spPr>
          <a:xfrm>
            <a:off x="7931639" y="4127951"/>
            <a:ext cx="3377056" cy="923330"/>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 mean we've had Hello Future in quite a lot telling us about the stuff, but I think we just need to know how to write these applications. </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(Male, Yr 11, Furness)</a:t>
            </a:r>
            <a:endParaRPr lang="en-GB" sz="1100" i="1" dirty="0">
              <a:effectLst/>
              <a:ea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7A19C18A-2D93-433C-79D1-C6DA2E7D888D}"/>
              </a:ext>
            </a:extLst>
          </p:cNvPr>
          <p:cNvSpPr txBox="1"/>
          <p:nvPr/>
        </p:nvSpPr>
        <p:spPr>
          <a:xfrm>
            <a:off x="144560" y="3945943"/>
            <a:ext cx="2865631" cy="923330"/>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Revision clubs, that would be pretty cool, like so you can revise with your friends.</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a:t>
            </a:r>
            <a:r>
              <a:rPr lang="en-GB" sz="1100" i="1" dirty="0">
                <a:ea typeface="Times New Roman" panose="02020603050405020304" pitchFamily="18" charset="0"/>
                <a:cs typeface="Arial" panose="020B0604020202020204" pitchFamily="34" charset="0"/>
              </a:rPr>
              <a:t>Y</a:t>
            </a:r>
            <a:r>
              <a:rPr lang="en-GB" sz="1100" i="1" dirty="0">
                <a:effectLst/>
                <a:ea typeface="Times New Roman" panose="02020603050405020304" pitchFamily="18" charset="0"/>
                <a:cs typeface="Arial" panose="020B0604020202020204" pitchFamily="34" charset="0"/>
              </a:rPr>
              <a:t>r 9, Carlisle &amp; Eden)</a:t>
            </a:r>
            <a:endParaRPr lang="en-GB" sz="1100" i="1" dirty="0">
              <a:effectLst/>
              <a:ea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2982A142-C4F6-CCD7-1564-54368925B89C}"/>
              </a:ext>
            </a:extLst>
          </p:cNvPr>
          <p:cNvSpPr txBox="1"/>
          <p:nvPr/>
        </p:nvSpPr>
        <p:spPr>
          <a:xfrm>
            <a:off x="3524459" y="3939251"/>
            <a:ext cx="3121890" cy="109260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Practical things, because a lot of subjects contain a lot of writing. Like in English, see a performance so you see how characters interact.</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11, Furness)</a:t>
            </a:r>
            <a:endParaRPr lang="en-GB" sz="1100" i="1" dirty="0">
              <a:effectLst/>
              <a:ea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id="{7AD2307F-385E-163A-F559-75C5EA1D4084}"/>
              </a:ext>
            </a:extLst>
          </p:cNvPr>
          <p:cNvSpPr txBox="1"/>
          <p:nvPr/>
        </p:nvSpPr>
        <p:spPr>
          <a:xfrm>
            <a:off x="100743" y="5167172"/>
            <a:ext cx="3159823" cy="143116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 think definitely go over like the practicals that you'd do multiple times because like we've been told we have to memorise loads of practicals and how to do then but then we only do them once or sometimes we don’t even do it, we just read about it. </a:t>
            </a:r>
            <a:endParaRPr lang="en-GB" sz="1100" i="1" dirty="0">
              <a:ea typeface="Times New Roman" panose="02020603050405020304" pitchFamily="18" charset="0"/>
              <a:cs typeface="Arial" panose="020B0604020202020204" pitchFamily="34" charset="0"/>
            </a:endParaRPr>
          </a:p>
          <a:p>
            <a:pPr marL="457200" indent="-457200" algn="r">
              <a:spcAft>
                <a:spcPts val="1200"/>
              </a:spcAft>
            </a:pPr>
            <a:r>
              <a:rPr lang="en-GB" sz="1100" i="1" dirty="0">
                <a:ea typeface="Times New Roman" panose="02020603050405020304" pitchFamily="18" charset="0"/>
                <a:cs typeface="Arial" panose="020B0604020202020204" pitchFamily="34" charset="0"/>
              </a:rPr>
              <a:t>(Female, Yr 11, Furness)</a:t>
            </a:r>
            <a:endParaRPr lang="en-GB" sz="1100" i="1" dirty="0">
              <a:effectLst/>
              <a:ea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B073C075-5ADF-E20A-C35B-B9536B9E1C1D}"/>
              </a:ext>
            </a:extLst>
          </p:cNvPr>
          <p:cNvSpPr txBox="1"/>
          <p:nvPr/>
        </p:nvSpPr>
        <p:spPr>
          <a:xfrm>
            <a:off x="8451878" y="5361553"/>
            <a:ext cx="2798619" cy="1446550"/>
          </a:xfrm>
          <a:prstGeom prst="rect">
            <a:avLst/>
          </a:prstGeom>
          <a:noFill/>
        </p:spPr>
        <p:txBody>
          <a:bodyPr wrap="square">
            <a:spAutoFit/>
          </a:bodyPr>
          <a:lstStyle/>
          <a:p>
            <a:pPr algn="just"/>
            <a:r>
              <a:rPr lang="en-GB" sz="1100" i="1" kern="1200" dirty="0">
                <a:effectLst/>
                <a:ea typeface="+mn-ea"/>
                <a:cs typeface="+mn-cs"/>
              </a:rPr>
              <a:t>I did a six week programme where it was a confidence builder. Somehow improved my grades by like speaking out more in class and asking for help. </a:t>
            </a:r>
          </a:p>
          <a:p>
            <a:endParaRPr lang="en-GB" sz="1100" i="1" kern="1200" dirty="0">
              <a:effectLst/>
              <a:ea typeface="+mn-ea"/>
              <a:cs typeface="+mn-cs"/>
            </a:endParaRPr>
          </a:p>
          <a:p>
            <a:pPr algn="r"/>
            <a:r>
              <a:rPr lang="en-GB" sz="1100" i="1" kern="1200" dirty="0">
                <a:effectLst/>
                <a:ea typeface="+mn-ea"/>
                <a:cs typeface="+mn-cs"/>
              </a:rPr>
              <a:t>(Female, Yr 9, West Cumbria)</a:t>
            </a:r>
          </a:p>
          <a:p>
            <a:endParaRPr lang="en-GB" sz="1100" i="1" kern="1200" dirty="0">
              <a:effectLs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1" u="none" strike="noStrike" kern="1200" cap="all" spc="0" normalizeH="0" baseline="0" dirty="0">
              <a:ln>
                <a:noFill/>
              </a:ln>
              <a:effectLst/>
              <a:uLnTx/>
              <a:uFillTx/>
              <a:ea typeface="+mn-ea"/>
              <a:cs typeface="+mn-cs"/>
            </a:endParaRPr>
          </a:p>
        </p:txBody>
      </p:sp>
      <p:sp>
        <p:nvSpPr>
          <p:cNvPr id="3" name="Rectangle 2">
            <a:extLst>
              <a:ext uri="{FF2B5EF4-FFF2-40B4-BE49-F238E27FC236}">
                <a16:creationId xmlns:a16="http://schemas.microsoft.com/office/drawing/2014/main" id="{2354A321-069C-8B7E-51A0-17DA9995EEA7}"/>
              </a:ext>
            </a:extLst>
          </p:cNvPr>
          <p:cNvSpPr/>
          <p:nvPr/>
        </p:nvSpPr>
        <p:spPr>
          <a:xfrm>
            <a:off x="259612" y="3856670"/>
            <a:ext cx="407484" cy="707886"/>
          </a:xfrm>
          <a:prstGeom prst="rect">
            <a:avLst/>
          </a:prstGeom>
        </p:spPr>
        <p:txBody>
          <a:bodyPr wrap="none">
            <a:spAutoFit/>
          </a:bodyPr>
          <a:lstStyle/>
          <a:p>
            <a:r>
              <a:rPr lang="en-GB" sz="4000" b="1">
                <a:solidFill>
                  <a:srgbClr val="4F8B74"/>
                </a:solidFill>
              </a:rPr>
              <a:t>“</a:t>
            </a:r>
          </a:p>
        </p:txBody>
      </p:sp>
      <p:sp>
        <p:nvSpPr>
          <p:cNvPr id="4" name="TextBox 3">
            <a:extLst>
              <a:ext uri="{FF2B5EF4-FFF2-40B4-BE49-F238E27FC236}">
                <a16:creationId xmlns:a16="http://schemas.microsoft.com/office/drawing/2014/main" id="{82624F81-9E6C-57CF-FB91-FC88B5D103B4}"/>
              </a:ext>
            </a:extLst>
          </p:cNvPr>
          <p:cNvSpPr txBox="1"/>
          <p:nvPr/>
        </p:nvSpPr>
        <p:spPr>
          <a:xfrm>
            <a:off x="3026187" y="4157051"/>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6" name="TextBox 5">
            <a:extLst>
              <a:ext uri="{FF2B5EF4-FFF2-40B4-BE49-F238E27FC236}">
                <a16:creationId xmlns:a16="http://schemas.microsoft.com/office/drawing/2014/main" id="{99CD21B9-DAC2-5E29-E21E-5D12927F365A}"/>
              </a:ext>
            </a:extLst>
          </p:cNvPr>
          <p:cNvSpPr txBox="1"/>
          <p:nvPr/>
        </p:nvSpPr>
        <p:spPr>
          <a:xfrm>
            <a:off x="6470832" y="4323696"/>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7" name="TextBox 6">
            <a:extLst>
              <a:ext uri="{FF2B5EF4-FFF2-40B4-BE49-F238E27FC236}">
                <a16:creationId xmlns:a16="http://schemas.microsoft.com/office/drawing/2014/main" id="{24323A84-33A1-0B5B-B194-553DB0913805}"/>
              </a:ext>
            </a:extLst>
          </p:cNvPr>
          <p:cNvSpPr txBox="1"/>
          <p:nvPr/>
        </p:nvSpPr>
        <p:spPr>
          <a:xfrm>
            <a:off x="6374386" y="5967190"/>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9" name="Rectangle 8">
            <a:extLst>
              <a:ext uri="{FF2B5EF4-FFF2-40B4-BE49-F238E27FC236}">
                <a16:creationId xmlns:a16="http://schemas.microsoft.com/office/drawing/2014/main" id="{BDDBAA89-8443-5210-F296-7EDF329B66B8}"/>
              </a:ext>
            </a:extLst>
          </p:cNvPr>
          <p:cNvSpPr/>
          <p:nvPr/>
        </p:nvSpPr>
        <p:spPr>
          <a:xfrm>
            <a:off x="277463" y="5096533"/>
            <a:ext cx="356142" cy="707886"/>
          </a:xfrm>
          <a:prstGeom prst="rect">
            <a:avLst/>
          </a:prstGeom>
        </p:spPr>
        <p:txBody>
          <a:bodyPr wrap="square">
            <a:spAutoFit/>
          </a:bodyPr>
          <a:lstStyle/>
          <a:p>
            <a:r>
              <a:rPr lang="en-GB" sz="4000" b="1">
                <a:solidFill>
                  <a:srgbClr val="4F8B74"/>
                </a:solidFill>
              </a:rPr>
              <a:t>“</a:t>
            </a:r>
          </a:p>
        </p:txBody>
      </p:sp>
      <p:sp>
        <p:nvSpPr>
          <p:cNvPr id="10" name="Rectangle 9">
            <a:extLst>
              <a:ext uri="{FF2B5EF4-FFF2-40B4-BE49-F238E27FC236}">
                <a16:creationId xmlns:a16="http://schemas.microsoft.com/office/drawing/2014/main" id="{A0F09792-8EFB-5352-FA8E-8AF30A401EDA}"/>
              </a:ext>
            </a:extLst>
          </p:cNvPr>
          <p:cNvSpPr/>
          <p:nvPr/>
        </p:nvSpPr>
        <p:spPr>
          <a:xfrm>
            <a:off x="8072865" y="4038199"/>
            <a:ext cx="407484" cy="707886"/>
          </a:xfrm>
          <a:prstGeom prst="rect">
            <a:avLst/>
          </a:prstGeom>
        </p:spPr>
        <p:txBody>
          <a:bodyPr wrap="none">
            <a:spAutoFit/>
          </a:bodyPr>
          <a:lstStyle/>
          <a:p>
            <a:r>
              <a:rPr lang="en-GB" sz="4000" b="1">
                <a:solidFill>
                  <a:srgbClr val="4F8B74"/>
                </a:solidFill>
              </a:rPr>
              <a:t>“</a:t>
            </a:r>
          </a:p>
        </p:txBody>
      </p:sp>
      <p:sp>
        <p:nvSpPr>
          <p:cNvPr id="11" name="TextBox 10">
            <a:extLst>
              <a:ext uri="{FF2B5EF4-FFF2-40B4-BE49-F238E27FC236}">
                <a16:creationId xmlns:a16="http://schemas.microsoft.com/office/drawing/2014/main" id="{138613FE-041B-8A5D-3672-F172FFE9B694}"/>
              </a:ext>
            </a:extLst>
          </p:cNvPr>
          <p:cNvSpPr txBox="1"/>
          <p:nvPr/>
        </p:nvSpPr>
        <p:spPr>
          <a:xfrm>
            <a:off x="11161047" y="4317812"/>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3" name="TextBox 12">
            <a:extLst>
              <a:ext uri="{FF2B5EF4-FFF2-40B4-BE49-F238E27FC236}">
                <a16:creationId xmlns:a16="http://schemas.microsoft.com/office/drawing/2014/main" id="{6770432B-9E06-F7E0-56DA-B75C186A61BF}"/>
              </a:ext>
            </a:extLst>
          </p:cNvPr>
          <p:cNvSpPr txBox="1"/>
          <p:nvPr/>
        </p:nvSpPr>
        <p:spPr>
          <a:xfrm>
            <a:off x="11161046" y="575508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7" name="Rectangle 16">
            <a:extLst>
              <a:ext uri="{FF2B5EF4-FFF2-40B4-BE49-F238E27FC236}">
                <a16:creationId xmlns:a16="http://schemas.microsoft.com/office/drawing/2014/main" id="{D069B416-97A6-2A22-11B0-7E98240D71C1}"/>
              </a:ext>
            </a:extLst>
          </p:cNvPr>
          <p:cNvSpPr/>
          <p:nvPr/>
        </p:nvSpPr>
        <p:spPr>
          <a:xfrm>
            <a:off x="8098536" y="5291696"/>
            <a:ext cx="356142" cy="707886"/>
          </a:xfrm>
          <a:prstGeom prst="rect">
            <a:avLst/>
          </a:prstGeom>
        </p:spPr>
        <p:txBody>
          <a:bodyPr wrap="square">
            <a:spAutoFit/>
          </a:bodyPr>
          <a:lstStyle/>
          <a:p>
            <a:r>
              <a:rPr lang="en-GB" sz="4000" b="1">
                <a:solidFill>
                  <a:srgbClr val="4F8B74"/>
                </a:solidFill>
              </a:rPr>
              <a:t>“</a:t>
            </a:r>
          </a:p>
        </p:txBody>
      </p:sp>
      <p:sp>
        <p:nvSpPr>
          <p:cNvPr id="18" name="TextBox 17">
            <a:extLst>
              <a:ext uri="{FF2B5EF4-FFF2-40B4-BE49-F238E27FC236}">
                <a16:creationId xmlns:a16="http://schemas.microsoft.com/office/drawing/2014/main" id="{0D62BF58-9327-2CBE-62BA-06DE7D92E89C}"/>
              </a:ext>
            </a:extLst>
          </p:cNvPr>
          <p:cNvSpPr txBox="1"/>
          <p:nvPr/>
        </p:nvSpPr>
        <p:spPr>
          <a:xfrm>
            <a:off x="2948403" y="590886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Rectangle 18">
            <a:extLst>
              <a:ext uri="{FF2B5EF4-FFF2-40B4-BE49-F238E27FC236}">
                <a16:creationId xmlns:a16="http://schemas.microsoft.com/office/drawing/2014/main" id="{78C2B2F2-2CC8-E65C-80CC-06063A93B74E}"/>
              </a:ext>
            </a:extLst>
          </p:cNvPr>
          <p:cNvSpPr/>
          <p:nvPr/>
        </p:nvSpPr>
        <p:spPr>
          <a:xfrm>
            <a:off x="3510876" y="5113463"/>
            <a:ext cx="407484" cy="707886"/>
          </a:xfrm>
          <a:prstGeom prst="rect">
            <a:avLst/>
          </a:prstGeom>
        </p:spPr>
        <p:txBody>
          <a:bodyPr wrap="none">
            <a:spAutoFit/>
          </a:bodyPr>
          <a:lstStyle/>
          <a:p>
            <a:r>
              <a:rPr lang="en-GB" sz="4000" b="1">
                <a:solidFill>
                  <a:srgbClr val="4F8B74"/>
                </a:solidFill>
              </a:rPr>
              <a:t>“</a:t>
            </a:r>
          </a:p>
        </p:txBody>
      </p:sp>
      <p:sp>
        <p:nvSpPr>
          <p:cNvPr id="20" name="Rectangle 19">
            <a:extLst>
              <a:ext uri="{FF2B5EF4-FFF2-40B4-BE49-F238E27FC236}">
                <a16:creationId xmlns:a16="http://schemas.microsoft.com/office/drawing/2014/main" id="{62076A36-C548-A5FD-7895-CA276953EAA5}"/>
              </a:ext>
            </a:extLst>
          </p:cNvPr>
          <p:cNvSpPr/>
          <p:nvPr/>
        </p:nvSpPr>
        <p:spPr>
          <a:xfrm>
            <a:off x="3605760" y="3857214"/>
            <a:ext cx="356142" cy="707886"/>
          </a:xfrm>
          <a:prstGeom prst="rect">
            <a:avLst/>
          </a:prstGeom>
        </p:spPr>
        <p:txBody>
          <a:bodyPr wrap="square">
            <a:spAutoFit/>
          </a:bodyPr>
          <a:lstStyle/>
          <a:p>
            <a:r>
              <a:rPr lang="en-GB" sz="4000" b="1">
                <a:solidFill>
                  <a:srgbClr val="4F8B74"/>
                </a:solidFill>
              </a:rPr>
              <a:t>“</a:t>
            </a:r>
          </a:p>
        </p:txBody>
      </p:sp>
      <p:sp>
        <p:nvSpPr>
          <p:cNvPr id="21" name="Left Brace 20">
            <a:extLst>
              <a:ext uri="{FF2B5EF4-FFF2-40B4-BE49-F238E27FC236}">
                <a16:creationId xmlns:a16="http://schemas.microsoft.com/office/drawing/2014/main" id="{52C48E92-6BF3-2FAD-BE1D-397DB19085D8}"/>
              </a:ext>
            </a:extLst>
          </p:cNvPr>
          <p:cNvSpPr/>
          <p:nvPr/>
        </p:nvSpPr>
        <p:spPr>
          <a:xfrm rot="5400000">
            <a:off x="3268076" y="520901"/>
            <a:ext cx="369808" cy="638673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Left Brace 21">
            <a:extLst>
              <a:ext uri="{FF2B5EF4-FFF2-40B4-BE49-F238E27FC236}">
                <a16:creationId xmlns:a16="http://schemas.microsoft.com/office/drawing/2014/main" id="{0D2F75A6-B2D9-0D79-AA3A-B059273952B6}"/>
              </a:ext>
            </a:extLst>
          </p:cNvPr>
          <p:cNvSpPr/>
          <p:nvPr/>
        </p:nvSpPr>
        <p:spPr>
          <a:xfrm rot="5400000">
            <a:off x="9673268" y="2022528"/>
            <a:ext cx="322202" cy="343129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pic>
        <p:nvPicPr>
          <p:cNvPr id="31" name="Picture 30" descr="Diagram&#10;&#10;Description automatically generated">
            <a:extLst>
              <a:ext uri="{FF2B5EF4-FFF2-40B4-BE49-F238E27FC236}">
                <a16:creationId xmlns:a16="http://schemas.microsoft.com/office/drawing/2014/main" id="{A07358F6-FCFF-DDA9-7BB6-4B2F58D6D4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98805" y="2021833"/>
            <a:ext cx="3630021" cy="1577502"/>
          </a:xfrm>
          <a:prstGeom prst="rect">
            <a:avLst/>
          </a:prstGeom>
        </p:spPr>
      </p:pic>
      <p:sp>
        <p:nvSpPr>
          <p:cNvPr id="8" name="Oval 7">
            <a:extLst>
              <a:ext uri="{FF2B5EF4-FFF2-40B4-BE49-F238E27FC236}">
                <a16:creationId xmlns:a16="http://schemas.microsoft.com/office/drawing/2014/main" id="{33D5DE07-1F2F-D27B-2240-898930DFD8BC}"/>
              </a:ext>
            </a:extLst>
          </p:cNvPr>
          <p:cNvSpPr/>
          <p:nvPr/>
        </p:nvSpPr>
        <p:spPr>
          <a:xfrm>
            <a:off x="602795" y="2366098"/>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51DAE13-F7AA-A433-9032-9C69A1C54C85}"/>
              </a:ext>
            </a:extLst>
          </p:cNvPr>
          <p:cNvSpPr/>
          <p:nvPr/>
        </p:nvSpPr>
        <p:spPr>
          <a:xfrm>
            <a:off x="7931639" y="2487002"/>
            <a:ext cx="710214" cy="710214"/>
          </a:xfrm>
          <a:prstGeom prst="ellipse">
            <a:avLst/>
          </a:prstGeom>
          <a:solidFill>
            <a:srgbClr val="77C4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8C5A41A2-DD83-E2DE-2E82-7610B9B29CF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728336" y="2491639"/>
            <a:ext cx="459133" cy="459133"/>
          </a:xfrm>
          <a:prstGeom prst="rect">
            <a:avLst/>
          </a:prstGeom>
        </p:spPr>
      </p:pic>
      <p:pic>
        <p:nvPicPr>
          <p:cNvPr id="25" name="Picture 24">
            <a:extLst>
              <a:ext uri="{FF2B5EF4-FFF2-40B4-BE49-F238E27FC236}">
                <a16:creationId xmlns:a16="http://schemas.microsoft.com/office/drawing/2014/main" id="{EC35F703-BBB4-2E0E-3F9C-A1EB431804D1}"/>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8034746" y="2589563"/>
            <a:ext cx="504000" cy="504000"/>
          </a:xfrm>
          <a:prstGeom prst="rect">
            <a:avLst/>
          </a:prstGeom>
        </p:spPr>
      </p:pic>
      <p:grpSp>
        <p:nvGrpSpPr>
          <p:cNvPr id="26" name="Group 25">
            <a:extLst>
              <a:ext uri="{FF2B5EF4-FFF2-40B4-BE49-F238E27FC236}">
                <a16:creationId xmlns:a16="http://schemas.microsoft.com/office/drawing/2014/main" id="{95B333B4-331F-35C0-B824-B22783BCF8A7}"/>
              </a:ext>
            </a:extLst>
          </p:cNvPr>
          <p:cNvGrpSpPr/>
          <p:nvPr/>
        </p:nvGrpSpPr>
        <p:grpSpPr>
          <a:xfrm>
            <a:off x="8622900" y="1963123"/>
            <a:ext cx="2820802" cy="1585470"/>
            <a:chOff x="8345367" y="2197353"/>
            <a:chExt cx="3326472" cy="2820732"/>
          </a:xfrm>
        </p:grpSpPr>
        <p:sp>
          <p:nvSpPr>
            <p:cNvPr id="27" name="Oval 26">
              <a:extLst>
                <a:ext uri="{FF2B5EF4-FFF2-40B4-BE49-F238E27FC236}">
                  <a16:creationId xmlns:a16="http://schemas.microsoft.com/office/drawing/2014/main" id="{4B9337C1-3D85-C844-B504-2A4F3864D6F1}"/>
                </a:ext>
              </a:extLst>
            </p:cNvPr>
            <p:cNvSpPr/>
            <p:nvPr/>
          </p:nvSpPr>
          <p:spPr>
            <a:xfrm>
              <a:off x="8345367" y="2501018"/>
              <a:ext cx="1555422" cy="1319753"/>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800"/>
                <a:t>Optimising learning – how to get more from lessons</a:t>
              </a:r>
            </a:p>
          </p:txBody>
        </p:sp>
        <p:sp>
          <p:nvSpPr>
            <p:cNvPr id="28" name="Oval 27">
              <a:extLst>
                <a:ext uri="{FF2B5EF4-FFF2-40B4-BE49-F238E27FC236}">
                  <a16:creationId xmlns:a16="http://schemas.microsoft.com/office/drawing/2014/main" id="{727AED63-4EDA-4744-B9C6-46308154DDB9}"/>
                </a:ext>
              </a:extLst>
            </p:cNvPr>
            <p:cNvSpPr/>
            <p:nvPr/>
          </p:nvSpPr>
          <p:spPr>
            <a:xfrm>
              <a:off x="9973179" y="2472315"/>
              <a:ext cx="1555422" cy="1319753"/>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800"/>
                <a:t>Confidence building</a:t>
              </a:r>
            </a:p>
          </p:txBody>
        </p:sp>
        <p:sp>
          <p:nvSpPr>
            <p:cNvPr id="29" name="Oval 28">
              <a:extLst>
                <a:ext uri="{FF2B5EF4-FFF2-40B4-BE49-F238E27FC236}">
                  <a16:creationId xmlns:a16="http://schemas.microsoft.com/office/drawing/2014/main" id="{C014DE83-6434-6789-9BC3-0990EC8EE282}"/>
                </a:ext>
              </a:extLst>
            </p:cNvPr>
            <p:cNvSpPr/>
            <p:nvPr/>
          </p:nvSpPr>
          <p:spPr>
            <a:xfrm>
              <a:off x="8747869" y="3901431"/>
              <a:ext cx="1555422" cy="1116654"/>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800"/>
                <a:t>Improving relationships with teachers</a:t>
              </a:r>
            </a:p>
          </p:txBody>
        </p:sp>
        <p:sp>
          <p:nvSpPr>
            <p:cNvPr id="30" name="TextBox 29">
              <a:extLst>
                <a:ext uri="{FF2B5EF4-FFF2-40B4-BE49-F238E27FC236}">
                  <a16:creationId xmlns:a16="http://schemas.microsoft.com/office/drawing/2014/main" id="{45B55ABC-F785-F171-F326-00894FEA4B3F}"/>
                </a:ext>
              </a:extLst>
            </p:cNvPr>
            <p:cNvSpPr txBox="1"/>
            <p:nvPr/>
          </p:nvSpPr>
          <p:spPr>
            <a:xfrm>
              <a:off x="9195468" y="2197353"/>
              <a:ext cx="1790788" cy="383299"/>
            </a:xfrm>
            <a:prstGeom prst="rect">
              <a:avLst/>
            </a:prstGeom>
            <a:noFill/>
          </p:spPr>
          <p:txBody>
            <a:bodyPr wrap="square" rtlCol="0">
              <a:spAutoFit/>
            </a:bodyPr>
            <a:lstStyle/>
            <a:p>
              <a:r>
                <a:rPr lang="en-GB" sz="800" b="1"/>
                <a:t>Non subject specific skills</a:t>
              </a:r>
            </a:p>
          </p:txBody>
        </p:sp>
        <p:sp>
          <p:nvSpPr>
            <p:cNvPr id="32" name="Oval 31">
              <a:extLst>
                <a:ext uri="{FF2B5EF4-FFF2-40B4-BE49-F238E27FC236}">
                  <a16:creationId xmlns:a16="http://schemas.microsoft.com/office/drawing/2014/main" id="{24B15936-37C9-CF49-71C8-8007020D5703}"/>
                </a:ext>
              </a:extLst>
            </p:cNvPr>
            <p:cNvSpPr/>
            <p:nvPr/>
          </p:nvSpPr>
          <p:spPr>
            <a:xfrm>
              <a:off x="10381403" y="3867402"/>
              <a:ext cx="1290436" cy="1104377"/>
            </a:xfrm>
            <a:prstGeom prst="ellips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800"/>
                <a:t>Helping with HE applications</a:t>
              </a:r>
            </a:p>
          </p:txBody>
        </p:sp>
      </p:grpSp>
      <p:sp>
        <p:nvSpPr>
          <p:cNvPr id="36" name="Footer Placeholder 1">
            <a:extLst>
              <a:ext uri="{FF2B5EF4-FFF2-40B4-BE49-F238E27FC236}">
                <a16:creationId xmlns:a16="http://schemas.microsoft.com/office/drawing/2014/main" id="{6E22C8C2-77AD-516C-B802-5D7DF45327B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2983156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107</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Parents</a:t>
            </a:r>
            <a:endParaRPr lang="en-US" sz="3200">
              <a:solidFill>
                <a:schemeClr val="bg1"/>
              </a:solidFill>
              <a:latin typeface="Arial Rounded MT Bold"/>
              <a:cs typeface="Arial Rounded MT Bold"/>
            </a:endParaRPr>
          </a:p>
        </p:txBody>
      </p:sp>
      <p:sp>
        <p:nvSpPr>
          <p:cNvPr id="5" name="TextBox 4">
            <a:extLst>
              <a:ext uri="{FF2B5EF4-FFF2-40B4-BE49-F238E27FC236}">
                <a16:creationId xmlns:a16="http://schemas.microsoft.com/office/drawing/2014/main" id="{AF254E6C-490B-EB66-CEB7-A6FA79629085}"/>
              </a:ext>
            </a:extLst>
          </p:cNvPr>
          <p:cNvSpPr txBox="1"/>
          <p:nvPr/>
        </p:nvSpPr>
        <p:spPr>
          <a:xfrm>
            <a:off x="100743" y="1609666"/>
            <a:ext cx="12008181" cy="523220"/>
          </a:xfrm>
          <a:prstGeom prst="rect">
            <a:avLst/>
          </a:prstGeom>
          <a:noFill/>
        </p:spPr>
        <p:txBody>
          <a:bodyPr wrap="square" rtlCol="0">
            <a:spAutoFit/>
          </a:bodyPr>
          <a:lstStyle/>
          <a:p>
            <a:r>
              <a:rPr lang="en-US" sz="1400" dirty="0">
                <a:solidFill>
                  <a:srgbClr val="77C4E5"/>
                </a:solidFill>
                <a:latin typeface="Arial Rounded MT Bold"/>
                <a:cs typeface="Arial Rounded MT Bold"/>
              </a:rPr>
              <a:t>Parents often place most focus on more information regarding future choices e.g.  FE/HE/ Careers rather than attainment-raising activities. </a:t>
            </a:r>
          </a:p>
        </p:txBody>
      </p:sp>
      <p:sp>
        <p:nvSpPr>
          <p:cNvPr id="9" name="Oval 8">
            <a:extLst>
              <a:ext uri="{FF2B5EF4-FFF2-40B4-BE49-F238E27FC236}">
                <a16:creationId xmlns:a16="http://schemas.microsoft.com/office/drawing/2014/main" id="{54F798E3-28FF-A4AA-24D8-6329472FCCFC}"/>
              </a:ext>
            </a:extLst>
          </p:cNvPr>
          <p:cNvSpPr/>
          <p:nvPr/>
        </p:nvSpPr>
        <p:spPr>
          <a:xfrm>
            <a:off x="463356" y="2609566"/>
            <a:ext cx="1555422" cy="1319753"/>
          </a:xfrm>
          <a:prstGeom prst="ellipse">
            <a:avLst/>
          </a:prstGeom>
          <a:solidFill>
            <a:schemeClr val="accent5">
              <a:lumMod val="75000"/>
            </a:schemeClr>
          </a:solidFill>
          <a:ln w="762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Future guidance – more understanding of HE/ careers (for parent + child)</a:t>
            </a:r>
          </a:p>
        </p:txBody>
      </p:sp>
      <p:sp>
        <p:nvSpPr>
          <p:cNvPr id="12" name="Rectangle: Rounded Corners 11">
            <a:extLst>
              <a:ext uri="{FF2B5EF4-FFF2-40B4-BE49-F238E27FC236}">
                <a16:creationId xmlns:a16="http://schemas.microsoft.com/office/drawing/2014/main" id="{BD41443E-E140-0619-B91C-EB5C776DB72D}"/>
              </a:ext>
            </a:extLst>
          </p:cNvPr>
          <p:cNvSpPr/>
          <p:nvPr/>
        </p:nvSpPr>
        <p:spPr>
          <a:xfrm>
            <a:off x="324348" y="2180389"/>
            <a:ext cx="1263192" cy="151999"/>
          </a:xfrm>
          <a:prstGeom prst="round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Parents</a:t>
            </a:r>
          </a:p>
        </p:txBody>
      </p:sp>
      <p:sp>
        <p:nvSpPr>
          <p:cNvPr id="28" name="Oval 27">
            <a:extLst>
              <a:ext uri="{FF2B5EF4-FFF2-40B4-BE49-F238E27FC236}">
                <a16:creationId xmlns:a16="http://schemas.microsoft.com/office/drawing/2014/main" id="{7067DACC-1BF2-CE9C-3421-80730AE9614E}"/>
              </a:ext>
            </a:extLst>
          </p:cNvPr>
          <p:cNvSpPr/>
          <p:nvPr/>
        </p:nvSpPr>
        <p:spPr>
          <a:xfrm>
            <a:off x="5490155" y="2566066"/>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Sessions for younger years</a:t>
            </a:r>
          </a:p>
          <a:p>
            <a:pPr algn="ctr"/>
            <a:r>
              <a:rPr lang="en-GB" sz="1100"/>
              <a:t> (before year 11 overload)</a:t>
            </a:r>
          </a:p>
        </p:txBody>
      </p:sp>
      <p:sp>
        <p:nvSpPr>
          <p:cNvPr id="29" name="Oval 28">
            <a:extLst>
              <a:ext uri="{FF2B5EF4-FFF2-40B4-BE49-F238E27FC236}">
                <a16:creationId xmlns:a16="http://schemas.microsoft.com/office/drawing/2014/main" id="{49389B97-75D6-3E14-9FFD-EF60C6941D49}"/>
              </a:ext>
            </a:extLst>
          </p:cNvPr>
          <p:cNvSpPr/>
          <p:nvPr/>
        </p:nvSpPr>
        <p:spPr>
          <a:xfrm>
            <a:off x="6047183" y="4346182"/>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Subject specific ‘top up’ sessions – especially for year 11</a:t>
            </a:r>
          </a:p>
        </p:txBody>
      </p:sp>
      <p:sp>
        <p:nvSpPr>
          <p:cNvPr id="31" name="TextBox 30">
            <a:extLst>
              <a:ext uri="{FF2B5EF4-FFF2-40B4-BE49-F238E27FC236}">
                <a16:creationId xmlns:a16="http://schemas.microsoft.com/office/drawing/2014/main" id="{E007F62C-7404-DB11-AD9A-876811ED56A1}"/>
              </a:ext>
            </a:extLst>
          </p:cNvPr>
          <p:cNvSpPr txBox="1"/>
          <p:nvPr/>
        </p:nvSpPr>
        <p:spPr>
          <a:xfrm>
            <a:off x="7616023" y="4469203"/>
            <a:ext cx="1428528" cy="1446550"/>
          </a:xfrm>
          <a:prstGeom prst="rect">
            <a:avLst/>
          </a:prstGeom>
          <a:noFill/>
        </p:spPr>
        <p:txBody>
          <a:bodyPr wrap="square" rtlCol="0">
            <a:spAutoFit/>
          </a:bodyPr>
          <a:lstStyle/>
          <a:p>
            <a:pPr marL="171450" indent="-171450">
              <a:buFont typeface="Arial" panose="020B0604020202020204" pitchFamily="34" charset="0"/>
              <a:buChar char="•"/>
            </a:pPr>
            <a:r>
              <a:rPr lang="en-GB" sz="1100" dirty="0"/>
              <a:t>‘Covid’ recaps</a:t>
            </a:r>
          </a:p>
          <a:p>
            <a:pPr marL="171450" indent="-171450">
              <a:buFont typeface="Arial" panose="020B0604020202020204" pitchFamily="34" charset="0"/>
              <a:buChar char="•"/>
            </a:pPr>
            <a:r>
              <a:rPr lang="en-GB" sz="1100" dirty="0"/>
              <a:t>‘Opt-in’ – i.e., student choice</a:t>
            </a:r>
          </a:p>
          <a:p>
            <a:pPr marL="171450" indent="-171450">
              <a:buFont typeface="Arial" panose="020B0604020202020204" pitchFamily="34" charset="0"/>
              <a:buChar char="•"/>
            </a:pPr>
            <a:r>
              <a:rPr lang="en-GB" sz="1100" dirty="0"/>
              <a:t>Ideally within school time.</a:t>
            </a:r>
          </a:p>
          <a:p>
            <a:pPr marL="171450" indent="-171450">
              <a:buFont typeface="Arial" panose="020B0604020202020204" pitchFamily="34" charset="0"/>
              <a:buChar char="•"/>
            </a:pPr>
            <a:r>
              <a:rPr lang="en-GB" sz="1100" dirty="0"/>
              <a:t>Avoid it being a significant on going commitment</a:t>
            </a:r>
          </a:p>
        </p:txBody>
      </p:sp>
      <p:sp>
        <p:nvSpPr>
          <p:cNvPr id="32" name="TextBox 31">
            <a:extLst>
              <a:ext uri="{FF2B5EF4-FFF2-40B4-BE49-F238E27FC236}">
                <a16:creationId xmlns:a16="http://schemas.microsoft.com/office/drawing/2014/main" id="{65D35393-3C79-2871-2A5A-8E718E94FAC4}"/>
              </a:ext>
            </a:extLst>
          </p:cNvPr>
          <p:cNvSpPr txBox="1"/>
          <p:nvPr/>
        </p:nvSpPr>
        <p:spPr>
          <a:xfrm>
            <a:off x="4676661" y="4536698"/>
            <a:ext cx="1357104" cy="938719"/>
          </a:xfrm>
          <a:prstGeom prst="rect">
            <a:avLst/>
          </a:prstGeom>
          <a:noFill/>
        </p:spPr>
        <p:txBody>
          <a:bodyPr wrap="square" rtlCol="0">
            <a:spAutoFit/>
          </a:bodyPr>
          <a:lstStyle/>
          <a:p>
            <a:pPr marL="171450" indent="-171450">
              <a:buFont typeface="Arial" panose="020B0604020202020204" pitchFamily="34" charset="0"/>
              <a:buChar char="•"/>
            </a:pPr>
            <a:r>
              <a:rPr lang="en-GB" sz="1100" dirty="0"/>
              <a:t>Bitesize information for parents e.g. curriculum, tips/ techniques</a:t>
            </a:r>
          </a:p>
        </p:txBody>
      </p:sp>
      <p:sp>
        <p:nvSpPr>
          <p:cNvPr id="33" name="TextBox 32">
            <a:extLst>
              <a:ext uri="{FF2B5EF4-FFF2-40B4-BE49-F238E27FC236}">
                <a16:creationId xmlns:a16="http://schemas.microsoft.com/office/drawing/2014/main" id="{A337C84B-2998-31C0-1728-8797FEC83ED4}"/>
              </a:ext>
            </a:extLst>
          </p:cNvPr>
          <p:cNvSpPr txBox="1"/>
          <p:nvPr/>
        </p:nvSpPr>
        <p:spPr>
          <a:xfrm>
            <a:off x="9566198" y="2471956"/>
            <a:ext cx="2417715" cy="3970318"/>
          </a:xfrm>
          <a:prstGeom prst="rect">
            <a:avLst/>
          </a:prstGeom>
          <a:noFill/>
          <a:ln>
            <a:solidFill>
              <a:schemeClr val="bg1">
                <a:lumMod val="50000"/>
              </a:schemeClr>
            </a:solidFill>
          </a:ln>
        </p:spPr>
        <p:txBody>
          <a:bodyPr wrap="square" rtlCol="0">
            <a:spAutoFit/>
          </a:bodyPr>
          <a:lstStyle/>
          <a:p>
            <a:r>
              <a:rPr lang="en-GB" sz="1200" b="1" dirty="0">
                <a:solidFill>
                  <a:srgbClr val="76B19A"/>
                </a:solidFill>
              </a:rPr>
              <a:t>Additional Learnings</a:t>
            </a:r>
          </a:p>
          <a:p>
            <a:endParaRPr lang="en-GB" sz="1200" b="1" dirty="0"/>
          </a:p>
          <a:p>
            <a:pPr marL="171450" indent="-171450">
              <a:buFont typeface="Arial" panose="020B0604020202020204" pitchFamily="34" charset="0"/>
              <a:buChar char="•"/>
            </a:pPr>
            <a:r>
              <a:rPr lang="en-GB" sz="1200" dirty="0"/>
              <a:t>Parents stress to not use ‘</a:t>
            </a:r>
            <a:r>
              <a:rPr lang="en-GB" sz="1200" b="1" dirty="0"/>
              <a:t>intervention</a:t>
            </a:r>
            <a:r>
              <a:rPr lang="en-GB" sz="1200" dirty="0"/>
              <a:t>’ within terminology: negative connotation. ‘Boost’ or ‘elevate’ is more positive.</a:t>
            </a:r>
          </a:p>
          <a:p>
            <a:pPr marL="171450" indent="-171450">
              <a:buFont typeface="Arial" panose="020B0604020202020204" pitchFamily="34" charset="0"/>
              <a:buChar char="•"/>
            </a:pPr>
            <a:r>
              <a:rPr lang="en-GB" sz="1200" dirty="0"/>
              <a:t>Need to take care that the sessions are not stigmatised.</a:t>
            </a:r>
          </a:p>
          <a:p>
            <a:pPr marL="171450" indent="-171450">
              <a:buFont typeface="Arial" panose="020B0604020202020204" pitchFamily="34" charset="0"/>
              <a:buChar char="•"/>
            </a:pPr>
            <a:r>
              <a:rPr lang="en-GB" sz="1200" dirty="0"/>
              <a:t>Parents have concern about overloading children. Within the school day is the most natural fit for activities, but, that said, they feel there is not free time to fit ‘more’ in</a:t>
            </a:r>
          </a:p>
          <a:p>
            <a:pPr marL="171450" indent="-171450">
              <a:buFont typeface="Arial" panose="020B0604020202020204" pitchFamily="34" charset="0"/>
              <a:buChar char="•"/>
            </a:pPr>
            <a:r>
              <a:rPr lang="en-GB" sz="1200" dirty="0"/>
              <a:t>After school or at home is difficult in light of levels of homework.</a:t>
            </a:r>
          </a:p>
          <a:p>
            <a:pPr marL="171450" indent="-171450">
              <a:buFont typeface="Arial" panose="020B0604020202020204" pitchFamily="34" charset="0"/>
              <a:buChar char="•"/>
            </a:pPr>
            <a:r>
              <a:rPr lang="en-GB" sz="1200" dirty="0"/>
              <a:t>Parents would prefer online contact/access to activities – more flexibility.</a:t>
            </a:r>
          </a:p>
        </p:txBody>
      </p:sp>
      <p:sp>
        <p:nvSpPr>
          <p:cNvPr id="34" name="TextBox 33">
            <a:extLst>
              <a:ext uri="{FF2B5EF4-FFF2-40B4-BE49-F238E27FC236}">
                <a16:creationId xmlns:a16="http://schemas.microsoft.com/office/drawing/2014/main" id="{4F5B0952-FEBE-C996-1D1A-C477DF268C78}"/>
              </a:ext>
            </a:extLst>
          </p:cNvPr>
          <p:cNvSpPr txBox="1"/>
          <p:nvPr/>
        </p:nvSpPr>
        <p:spPr>
          <a:xfrm>
            <a:off x="2272904" y="2524477"/>
            <a:ext cx="2963125" cy="1446550"/>
          </a:xfrm>
          <a:prstGeom prst="rect">
            <a:avLst/>
          </a:prstGeom>
          <a:noFill/>
        </p:spPr>
        <p:txBody>
          <a:bodyPr wrap="square" rtlCol="0">
            <a:spAutoFit/>
          </a:bodyPr>
          <a:lstStyle/>
          <a:p>
            <a:pPr marL="171450" indent="-171450">
              <a:buFont typeface="Arial" panose="020B0604020202020204" pitchFamily="34" charset="0"/>
              <a:buChar char="•"/>
            </a:pPr>
            <a:r>
              <a:rPr lang="en-GB" sz="1100" dirty="0"/>
              <a:t>Guidebooks</a:t>
            </a:r>
          </a:p>
          <a:p>
            <a:pPr marL="171450" indent="-171450">
              <a:buFont typeface="Arial" panose="020B0604020202020204" pitchFamily="34" charset="0"/>
              <a:buChar char="•"/>
            </a:pPr>
            <a:r>
              <a:rPr lang="en-GB" sz="1100" dirty="0"/>
              <a:t>Online resources</a:t>
            </a:r>
          </a:p>
          <a:p>
            <a:pPr marL="171450" indent="-171450">
              <a:buFont typeface="Arial" panose="020B0604020202020204" pitchFamily="34" charset="0"/>
              <a:buChar char="•"/>
            </a:pPr>
            <a:r>
              <a:rPr lang="en-GB" sz="1100" dirty="0"/>
              <a:t>Online chat groups with teachers/ parents</a:t>
            </a:r>
          </a:p>
          <a:p>
            <a:pPr marL="171450" indent="-171450">
              <a:buFont typeface="Arial" panose="020B0604020202020204" pitchFamily="34" charset="0"/>
              <a:buChar char="•"/>
            </a:pPr>
            <a:r>
              <a:rPr lang="en-GB" sz="1100" dirty="0"/>
              <a:t>University /college visits (informal)</a:t>
            </a:r>
          </a:p>
          <a:p>
            <a:pPr marL="171450" indent="-171450">
              <a:buFont typeface="Arial" panose="020B0604020202020204" pitchFamily="34" charset="0"/>
              <a:buChar char="•"/>
            </a:pPr>
            <a:r>
              <a:rPr lang="en-GB" sz="1100" dirty="0"/>
              <a:t>Information provided earlier (e.g. yr9/10)</a:t>
            </a:r>
          </a:p>
          <a:p>
            <a:pPr marL="171450" indent="-171450">
              <a:buFont typeface="Arial" panose="020B0604020202020204" pitchFamily="34" charset="0"/>
              <a:buChar char="•"/>
            </a:pPr>
            <a:r>
              <a:rPr lang="en-GB" sz="1100" dirty="0"/>
              <a:t>Uni students to visit school for inspiration talks</a:t>
            </a:r>
          </a:p>
          <a:p>
            <a:pPr marL="171450" indent="-171450">
              <a:buFont typeface="Arial" panose="020B0604020202020204" pitchFamily="34" charset="0"/>
              <a:buChar char="•"/>
            </a:pPr>
            <a:r>
              <a:rPr lang="en-GB" sz="1100" dirty="0"/>
              <a:t>Information on how to apply</a:t>
            </a:r>
          </a:p>
        </p:txBody>
      </p:sp>
      <p:sp>
        <p:nvSpPr>
          <p:cNvPr id="35" name="TextBox 34">
            <a:extLst>
              <a:ext uri="{FF2B5EF4-FFF2-40B4-BE49-F238E27FC236}">
                <a16:creationId xmlns:a16="http://schemas.microsoft.com/office/drawing/2014/main" id="{1710BAF6-3F5E-87FB-6688-0944E96DAED6}"/>
              </a:ext>
            </a:extLst>
          </p:cNvPr>
          <p:cNvSpPr txBox="1"/>
          <p:nvPr/>
        </p:nvSpPr>
        <p:spPr>
          <a:xfrm>
            <a:off x="1922537" y="4488192"/>
            <a:ext cx="1198702" cy="938719"/>
          </a:xfrm>
          <a:prstGeom prst="rect">
            <a:avLst/>
          </a:prstGeom>
          <a:noFill/>
        </p:spPr>
        <p:txBody>
          <a:bodyPr wrap="square" rtlCol="0">
            <a:spAutoFit/>
          </a:bodyPr>
          <a:lstStyle/>
          <a:p>
            <a:pPr marL="171450" indent="-171450">
              <a:buFont typeface="Arial" panose="020B0604020202020204" pitchFamily="34" charset="0"/>
              <a:buChar char="•"/>
            </a:pPr>
            <a:r>
              <a:rPr lang="en-GB" sz="1100" dirty="0"/>
              <a:t>Ideas for planning revision/how to revise/ prepare</a:t>
            </a:r>
          </a:p>
        </p:txBody>
      </p:sp>
      <p:sp>
        <p:nvSpPr>
          <p:cNvPr id="36" name="TextBox 35">
            <a:extLst>
              <a:ext uri="{FF2B5EF4-FFF2-40B4-BE49-F238E27FC236}">
                <a16:creationId xmlns:a16="http://schemas.microsoft.com/office/drawing/2014/main" id="{A4AEA7DE-7FBB-F13D-1BBD-4653DB70BF16}"/>
              </a:ext>
            </a:extLst>
          </p:cNvPr>
          <p:cNvSpPr txBox="1"/>
          <p:nvPr/>
        </p:nvSpPr>
        <p:spPr>
          <a:xfrm>
            <a:off x="7045577" y="2809922"/>
            <a:ext cx="2289027" cy="769441"/>
          </a:xfrm>
          <a:prstGeom prst="rect">
            <a:avLst/>
          </a:prstGeom>
          <a:noFill/>
        </p:spPr>
        <p:txBody>
          <a:bodyPr wrap="square" rtlCol="0">
            <a:spAutoFit/>
          </a:bodyPr>
          <a:lstStyle/>
          <a:p>
            <a:pPr marL="171450" indent="-171450">
              <a:buFont typeface="Arial" panose="020B0604020202020204" pitchFamily="34" charset="0"/>
              <a:buChar char="•"/>
            </a:pPr>
            <a:r>
              <a:rPr lang="en-GB" sz="1100" dirty="0"/>
              <a:t>Information on FE/HE/work – delivered early enough to impact on aspirations.</a:t>
            </a:r>
          </a:p>
          <a:p>
            <a:pPr marL="171450" indent="-171450">
              <a:buFont typeface="Arial" panose="020B0604020202020204" pitchFamily="34" charset="0"/>
              <a:buChar char="•"/>
            </a:pPr>
            <a:r>
              <a:rPr lang="en-GB" sz="1100" dirty="0"/>
              <a:t>Subject specific work for gaps</a:t>
            </a:r>
          </a:p>
        </p:txBody>
      </p:sp>
      <p:sp>
        <p:nvSpPr>
          <p:cNvPr id="3" name="Star: 5 Points 2">
            <a:extLst>
              <a:ext uri="{FF2B5EF4-FFF2-40B4-BE49-F238E27FC236}">
                <a16:creationId xmlns:a16="http://schemas.microsoft.com/office/drawing/2014/main" id="{FDC8C0E8-22E0-59DD-FEA9-6E2E6ED0CAC3}"/>
              </a:ext>
            </a:extLst>
          </p:cNvPr>
          <p:cNvSpPr/>
          <p:nvPr/>
        </p:nvSpPr>
        <p:spPr>
          <a:xfrm>
            <a:off x="1765940" y="2426751"/>
            <a:ext cx="418431" cy="355253"/>
          </a:xfrm>
          <a:prstGeom prst="star5">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Footer Placeholder 1">
            <a:extLst>
              <a:ext uri="{FF2B5EF4-FFF2-40B4-BE49-F238E27FC236}">
                <a16:creationId xmlns:a16="http://schemas.microsoft.com/office/drawing/2014/main" id="{E7C8C39A-7983-9D7A-7777-7CC82D82C07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
        <p:nvSpPr>
          <p:cNvPr id="2" name="Star: 5 Points 2">
            <a:extLst>
              <a:ext uri="{FF2B5EF4-FFF2-40B4-BE49-F238E27FC236}">
                <a16:creationId xmlns:a16="http://schemas.microsoft.com/office/drawing/2014/main" id="{2814C92B-2BFC-6AA7-A755-E5E250DA1DA2}"/>
              </a:ext>
            </a:extLst>
          </p:cNvPr>
          <p:cNvSpPr/>
          <p:nvPr/>
        </p:nvSpPr>
        <p:spPr>
          <a:xfrm>
            <a:off x="11496465" y="2324669"/>
            <a:ext cx="487448" cy="457335"/>
          </a:xfrm>
          <a:prstGeom prst="star5">
            <a:avLst>
              <a:gd name="adj" fmla="val 23404"/>
              <a:gd name="hf" fmla="val 105146"/>
              <a:gd name="vf" fmla="val 110557"/>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D54F776-95F0-A4DD-74D5-57D4F754047E}"/>
              </a:ext>
            </a:extLst>
          </p:cNvPr>
          <p:cNvSpPr/>
          <p:nvPr/>
        </p:nvSpPr>
        <p:spPr>
          <a:xfrm>
            <a:off x="367115" y="4469203"/>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tips and techniques for revision (so parents can help)</a:t>
            </a:r>
          </a:p>
        </p:txBody>
      </p:sp>
      <p:sp>
        <p:nvSpPr>
          <p:cNvPr id="7" name="Oval 6">
            <a:extLst>
              <a:ext uri="{FF2B5EF4-FFF2-40B4-BE49-F238E27FC236}">
                <a16:creationId xmlns:a16="http://schemas.microsoft.com/office/drawing/2014/main" id="{CA229A41-E36E-7904-5AFF-271D05D02B01}"/>
              </a:ext>
            </a:extLst>
          </p:cNvPr>
          <p:cNvSpPr/>
          <p:nvPr/>
        </p:nvSpPr>
        <p:spPr>
          <a:xfrm>
            <a:off x="3165129" y="4489264"/>
            <a:ext cx="1555422" cy="1319753"/>
          </a:xfrm>
          <a:prstGeom prst="ellipse">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How to sessions: how parents can support with homework</a:t>
            </a:r>
          </a:p>
        </p:txBody>
      </p:sp>
      <p:sp>
        <p:nvSpPr>
          <p:cNvPr id="10" name="TextBox 9">
            <a:extLst>
              <a:ext uri="{FF2B5EF4-FFF2-40B4-BE49-F238E27FC236}">
                <a16:creationId xmlns:a16="http://schemas.microsoft.com/office/drawing/2014/main" id="{A3C51580-5FDE-1A2A-5EF0-7E95F1E3C79F}"/>
              </a:ext>
            </a:extLst>
          </p:cNvPr>
          <p:cNvSpPr txBox="1"/>
          <p:nvPr/>
        </p:nvSpPr>
        <p:spPr>
          <a:xfrm>
            <a:off x="100743" y="6328720"/>
            <a:ext cx="2001572" cy="215444"/>
          </a:xfrm>
          <a:prstGeom prst="rect">
            <a:avLst/>
          </a:prstGeom>
          <a:solidFill>
            <a:srgbClr val="76B19A"/>
          </a:solidFill>
        </p:spPr>
        <p:txBody>
          <a:bodyPr wrap="square">
            <a:spAutoFit/>
          </a:bodyPr>
          <a:lstStyle/>
          <a:p>
            <a:pPr algn="ctr"/>
            <a:r>
              <a:rPr lang="en-US" sz="800" dirty="0">
                <a:solidFill>
                  <a:schemeClr val="bg1"/>
                </a:solidFill>
                <a:cs typeface="Arial Rounded MT Bold"/>
              </a:rPr>
              <a:t>(NB These ideas are from parents)</a:t>
            </a:r>
            <a:endParaRPr lang="en-GB" sz="800" dirty="0">
              <a:solidFill>
                <a:schemeClr val="bg1"/>
              </a:solidFill>
            </a:endParaRPr>
          </a:p>
        </p:txBody>
      </p:sp>
    </p:spTree>
    <p:extLst>
      <p:ext uri="{BB962C8B-B14F-4D97-AF65-F5344CB8AC3E}">
        <p14:creationId xmlns:p14="http://schemas.microsoft.com/office/powerpoint/2010/main" val="27251485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108</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Parents</a:t>
            </a:r>
            <a:endParaRPr lang="en-US" sz="3200">
              <a:solidFill>
                <a:schemeClr val="bg1"/>
              </a:solidFill>
              <a:latin typeface="Arial Rounded MT Bold"/>
              <a:cs typeface="Arial Rounded MT Bold"/>
            </a:endParaRPr>
          </a:p>
        </p:txBody>
      </p:sp>
      <p:sp>
        <p:nvSpPr>
          <p:cNvPr id="5" name="TextBox 4">
            <a:extLst>
              <a:ext uri="{FF2B5EF4-FFF2-40B4-BE49-F238E27FC236}">
                <a16:creationId xmlns:a16="http://schemas.microsoft.com/office/drawing/2014/main" id="{AF254E6C-490B-EB66-CEB7-A6FA79629085}"/>
              </a:ext>
            </a:extLst>
          </p:cNvPr>
          <p:cNvSpPr txBox="1"/>
          <p:nvPr/>
        </p:nvSpPr>
        <p:spPr>
          <a:xfrm>
            <a:off x="100743" y="1609666"/>
            <a:ext cx="8579719" cy="307777"/>
          </a:xfrm>
          <a:prstGeom prst="rect">
            <a:avLst/>
          </a:prstGeom>
          <a:noFill/>
        </p:spPr>
        <p:txBody>
          <a:bodyPr wrap="square" rtlCol="0">
            <a:spAutoFit/>
          </a:bodyPr>
          <a:lstStyle/>
          <a:p>
            <a:r>
              <a:rPr lang="en-US" sz="1400">
                <a:solidFill>
                  <a:srgbClr val="77C4E5"/>
                </a:solidFill>
                <a:latin typeface="Arial Rounded MT Bold"/>
                <a:cs typeface="Arial Rounded MT Bold"/>
              </a:rPr>
              <a:t>Parents often place most focus on more information regarding future choices e.g.  FE/HE/ Careers</a:t>
            </a:r>
          </a:p>
        </p:txBody>
      </p:sp>
      <p:sp>
        <p:nvSpPr>
          <p:cNvPr id="4" name="TextBox 3">
            <a:extLst>
              <a:ext uri="{FF2B5EF4-FFF2-40B4-BE49-F238E27FC236}">
                <a16:creationId xmlns:a16="http://schemas.microsoft.com/office/drawing/2014/main" id="{22FDEE44-33FD-8ABC-FE3B-7E568A26934B}"/>
              </a:ext>
            </a:extLst>
          </p:cNvPr>
          <p:cNvSpPr txBox="1"/>
          <p:nvPr/>
        </p:nvSpPr>
        <p:spPr>
          <a:xfrm>
            <a:off x="545217" y="2388856"/>
            <a:ext cx="2659801" cy="1277273"/>
          </a:xfrm>
          <a:prstGeom prst="rect">
            <a:avLst/>
          </a:prstGeom>
          <a:noFill/>
        </p:spPr>
        <p:txBody>
          <a:bodyPr wrap="square">
            <a:spAutoFit/>
          </a:bodyPr>
          <a:lstStyle/>
          <a:p>
            <a:r>
              <a:rPr lang="en-GB" sz="1100" i="1" dirty="0">
                <a:ea typeface="Times New Roman" panose="02020603050405020304" pitchFamily="18" charset="0"/>
              </a:rPr>
              <a:t>A</a:t>
            </a:r>
            <a:r>
              <a:rPr lang="en-GB" sz="1100" i="1" dirty="0">
                <a:effectLst/>
                <a:ea typeface="Times New Roman" panose="02020603050405020304" pitchFamily="18" charset="0"/>
              </a:rPr>
              <a:t>n element of it that I feel slightly ashamed that, you know, we think that we’re guiding them and doing our best but actually are we giving them the correct information, I don't know. </a:t>
            </a:r>
          </a:p>
          <a:p>
            <a:pPr algn="r"/>
            <a:r>
              <a:rPr lang="en-GB" sz="1100" i="1" dirty="0">
                <a:effectLst/>
                <a:ea typeface="Times New Roman" panose="02020603050405020304" pitchFamily="18" charset="0"/>
                <a:cs typeface="Times New Roman" panose="02020603050405020304" pitchFamily="18" charset="0"/>
              </a:rPr>
              <a:t>(Parent, Yr 10 male, Carlisle &amp; Eden)</a:t>
            </a:r>
            <a:endParaRPr lang="en-GB" sz="1100" i="1" dirty="0"/>
          </a:p>
          <a:p>
            <a:endParaRPr lang="en-GB" sz="1100" i="1" dirty="0"/>
          </a:p>
        </p:txBody>
      </p:sp>
      <p:sp>
        <p:nvSpPr>
          <p:cNvPr id="7" name="TextBox 6">
            <a:extLst>
              <a:ext uri="{FF2B5EF4-FFF2-40B4-BE49-F238E27FC236}">
                <a16:creationId xmlns:a16="http://schemas.microsoft.com/office/drawing/2014/main" id="{A25CE36D-EE40-714F-FEC0-B756DB2ABA0B}"/>
              </a:ext>
            </a:extLst>
          </p:cNvPr>
          <p:cNvSpPr txBox="1"/>
          <p:nvPr/>
        </p:nvSpPr>
        <p:spPr>
          <a:xfrm>
            <a:off x="141152" y="4619188"/>
            <a:ext cx="3087669" cy="1923604"/>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More towards the parents, it's just how we can advise and guide the children with exams and also, you know, the future with college or universities. Or even if it wasn’t guidebooks if it was like online as well because I think we can access things much easier online. </a:t>
            </a:r>
          </a:p>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(Parent, Yr 10 male, Carlisle &amp; Eden)</a:t>
            </a:r>
            <a:endParaRPr lang="en-GB" sz="1100" i="1" dirty="0"/>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D17F3E8-EB30-E1ED-D018-BDE2C16DFBA4}"/>
              </a:ext>
            </a:extLst>
          </p:cNvPr>
          <p:cNvSpPr txBox="1"/>
          <p:nvPr/>
        </p:nvSpPr>
        <p:spPr>
          <a:xfrm>
            <a:off x="8480148" y="4634711"/>
            <a:ext cx="3228821" cy="1785104"/>
          </a:xfrm>
          <a:prstGeom prst="rect">
            <a:avLst/>
          </a:prstGeom>
          <a:noFill/>
        </p:spPr>
        <p:txBody>
          <a:bodyPr wrap="square">
            <a:spAutoFit/>
          </a:bodyPr>
          <a:lstStyle/>
          <a:p>
            <a:r>
              <a:rPr lang="en-GB" sz="1100" i="1" dirty="0">
                <a:effectLst/>
                <a:ea typeface="Times New Roman" panose="02020603050405020304" pitchFamily="18" charset="0"/>
              </a:rPr>
              <a:t>In terms of access to higher education that I haven't been spoken to about anything as such as a parent and now I feel like this is now Year 11, the most important year and that pressure is then added on top of the GCSEs. So maybe possibly if like in Year 10 then it was sort of started to be addressed a little bit earlier.</a:t>
            </a:r>
          </a:p>
          <a:p>
            <a:endParaRPr lang="en-GB" sz="1100" i="1" dirty="0">
              <a:effectLst/>
              <a:ea typeface="Times New Roman" panose="02020603050405020304" pitchFamily="18" charset="0"/>
            </a:endParaRPr>
          </a:p>
          <a:p>
            <a:pPr algn="r"/>
            <a:r>
              <a:rPr lang="en-GB" sz="1100" i="1" dirty="0">
                <a:effectLst/>
                <a:ea typeface="Times New Roman" panose="02020603050405020304" pitchFamily="18" charset="0"/>
                <a:cs typeface="Times New Roman" panose="02020603050405020304" pitchFamily="18" charset="0"/>
              </a:rPr>
              <a:t>(Parent, Yr 9, Yr 11 male/ female, Furness)</a:t>
            </a:r>
            <a:endParaRPr lang="en-GB" sz="1100" i="1" dirty="0"/>
          </a:p>
          <a:p>
            <a:endParaRPr lang="en-GB" sz="1100" i="1" dirty="0"/>
          </a:p>
        </p:txBody>
      </p:sp>
      <p:sp>
        <p:nvSpPr>
          <p:cNvPr id="13" name="TextBox 12">
            <a:extLst>
              <a:ext uri="{FF2B5EF4-FFF2-40B4-BE49-F238E27FC236}">
                <a16:creationId xmlns:a16="http://schemas.microsoft.com/office/drawing/2014/main" id="{5C5490A4-96A6-D2D1-6B24-7BC26BCBA850}"/>
              </a:ext>
            </a:extLst>
          </p:cNvPr>
          <p:cNvSpPr txBox="1"/>
          <p:nvPr/>
        </p:nvSpPr>
        <p:spPr>
          <a:xfrm>
            <a:off x="8480148" y="2451809"/>
            <a:ext cx="3341530" cy="1954381"/>
          </a:xfrm>
          <a:prstGeom prst="rect">
            <a:avLst/>
          </a:prstGeom>
          <a:noFill/>
        </p:spPr>
        <p:txBody>
          <a:bodyPr wrap="square">
            <a:spAutoFit/>
          </a:bodyPr>
          <a:lstStyle/>
          <a:p>
            <a:r>
              <a:rPr lang="en-GB" sz="1100" i="1" dirty="0">
                <a:effectLst/>
                <a:ea typeface="Times New Roman" panose="02020603050405020304" pitchFamily="18" charset="0"/>
              </a:rPr>
              <a:t>A booklet of ‘this is what is available within our area, this is where last year’s Year 11’s progressed after their GCSEs’, I would like to know what the last year’s pupils did for example, you know, how many of them went on to do apprenticeships, how many went on to do this,, how many children went to university. I'd like to know what happened to the children after they left the school to think oh well maybe these are options for my child. </a:t>
            </a:r>
          </a:p>
          <a:p>
            <a:endParaRPr lang="en-GB" sz="1100" i="1" dirty="0">
              <a:effectLst/>
              <a:ea typeface="Times New Roman" panose="02020603050405020304" pitchFamily="18" charset="0"/>
            </a:endParaRPr>
          </a:p>
          <a:p>
            <a:pPr algn="r"/>
            <a:r>
              <a:rPr lang="en-GB" sz="1100" i="1" dirty="0">
                <a:effectLst/>
                <a:ea typeface="Times New Roman" panose="02020603050405020304" pitchFamily="18" charset="0"/>
                <a:cs typeface="Times New Roman" panose="02020603050405020304" pitchFamily="18" charset="0"/>
              </a:rPr>
              <a:t>(Parent, Yr 9, Yr 11 male/ female, Furness)</a:t>
            </a:r>
            <a:endParaRPr lang="en-GB" sz="1100" i="1" dirty="0"/>
          </a:p>
          <a:p>
            <a:endParaRPr lang="en-GB" sz="1100" i="1" dirty="0"/>
          </a:p>
        </p:txBody>
      </p:sp>
      <p:sp>
        <p:nvSpPr>
          <p:cNvPr id="17" name="TextBox 16">
            <a:extLst>
              <a:ext uri="{FF2B5EF4-FFF2-40B4-BE49-F238E27FC236}">
                <a16:creationId xmlns:a16="http://schemas.microsoft.com/office/drawing/2014/main" id="{ECC7F333-2CD4-78AC-59E6-FC9DA986487B}"/>
              </a:ext>
            </a:extLst>
          </p:cNvPr>
          <p:cNvSpPr txBox="1"/>
          <p:nvPr/>
        </p:nvSpPr>
        <p:spPr>
          <a:xfrm>
            <a:off x="3860800" y="2451809"/>
            <a:ext cx="3328521" cy="143116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When I was at school they did bitesize revision for kids, so it would be good if they could do something like that for parents, so it's like a bitesize this is what your curriculum is for Years 9, 10, 11, these are the sorts of methods we use for teaching it, whatever it is.</a:t>
            </a:r>
          </a:p>
          <a:p>
            <a:pPr marL="457200" indent="-457200" algn="r">
              <a:spcAft>
                <a:spcPts val="1200"/>
              </a:spcAft>
            </a:pPr>
            <a:r>
              <a:rPr lang="en-GB" sz="1100" i="1" dirty="0">
                <a:effectLst/>
                <a:ea typeface="Times New Roman" panose="02020603050405020304" pitchFamily="18" charset="0"/>
                <a:cs typeface="Times New Roman" panose="02020603050405020304" pitchFamily="18" charset="0"/>
              </a:rPr>
              <a:t>(Parent, </a:t>
            </a:r>
            <a:r>
              <a:rPr lang="en-GB" sz="1100" i="1" dirty="0">
                <a:ea typeface="Times New Roman" panose="02020603050405020304" pitchFamily="18" charset="0"/>
                <a:cs typeface="Times New Roman" panose="02020603050405020304" pitchFamily="18" charset="0"/>
              </a:rPr>
              <a:t>Yr 9 male, Furness</a:t>
            </a:r>
            <a:r>
              <a:rPr lang="en-GB" sz="1100" i="1" dirty="0">
                <a:effectLst/>
                <a:ea typeface="Times New Roman" panose="02020603050405020304" pitchFamily="18" charset="0"/>
                <a:cs typeface="Times New Roman" panose="02020603050405020304" pitchFamily="18" charset="0"/>
              </a:rPr>
              <a:t>)</a:t>
            </a:r>
            <a:endParaRPr lang="en-GB" sz="1100" i="1" dirty="0"/>
          </a:p>
        </p:txBody>
      </p:sp>
      <p:sp>
        <p:nvSpPr>
          <p:cNvPr id="19" name="TextBox 18">
            <a:extLst>
              <a:ext uri="{FF2B5EF4-FFF2-40B4-BE49-F238E27FC236}">
                <a16:creationId xmlns:a16="http://schemas.microsoft.com/office/drawing/2014/main" id="{43A2AFF0-636F-1537-F1B7-11BEE10873E0}"/>
              </a:ext>
            </a:extLst>
          </p:cNvPr>
          <p:cNvSpPr txBox="1"/>
          <p:nvPr/>
        </p:nvSpPr>
        <p:spPr>
          <a:xfrm>
            <a:off x="4270529" y="4641537"/>
            <a:ext cx="2918792" cy="1615827"/>
          </a:xfrm>
          <a:prstGeom prst="rect">
            <a:avLst/>
          </a:prstGeom>
          <a:noFill/>
        </p:spPr>
        <p:txBody>
          <a:bodyPr wrap="square">
            <a:spAutoFit/>
          </a:bodyPr>
          <a:lstStyle/>
          <a:p>
            <a:r>
              <a:rPr lang="en-GB" sz="1100" i="1" dirty="0">
                <a:ea typeface="Times New Roman" panose="02020603050405020304" pitchFamily="18" charset="0"/>
              </a:rPr>
              <a:t>M</a:t>
            </a:r>
            <a:r>
              <a:rPr lang="en-GB" sz="1100" i="1" dirty="0">
                <a:effectLst/>
                <a:ea typeface="Times New Roman" panose="02020603050405020304" pitchFamily="18" charset="0"/>
              </a:rPr>
              <a:t>aybe if there was opportunities for people who are like 18, 19 year olds to go into the schools to talk to the children, so to Years 10, 11 and they talk about their own experience, the routes that they went down, because I think they would listen to them.</a:t>
            </a:r>
          </a:p>
          <a:p>
            <a:endParaRPr lang="en-GB" sz="1100" i="1" dirty="0">
              <a:effectLst/>
              <a:ea typeface="Times New Roman" panose="02020603050405020304" pitchFamily="18" charset="0"/>
            </a:endParaRPr>
          </a:p>
          <a:p>
            <a:pPr algn="r"/>
            <a:r>
              <a:rPr lang="en-GB" sz="1100" i="1" dirty="0">
                <a:effectLst/>
                <a:ea typeface="Times New Roman" panose="02020603050405020304" pitchFamily="18" charset="0"/>
                <a:cs typeface="Times New Roman" panose="02020603050405020304" pitchFamily="18" charset="0"/>
              </a:rPr>
              <a:t>(Parent, Yr 10 female, Carlisle &amp; Eden)</a:t>
            </a:r>
            <a:endParaRPr lang="en-GB" sz="1100" i="1" dirty="0"/>
          </a:p>
          <a:p>
            <a:endParaRPr lang="en-GB" sz="1100" i="1" dirty="0"/>
          </a:p>
        </p:txBody>
      </p:sp>
      <p:sp>
        <p:nvSpPr>
          <p:cNvPr id="3" name="Rectangle 2">
            <a:extLst>
              <a:ext uri="{FF2B5EF4-FFF2-40B4-BE49-F238E27FC236}">
                <a16:creationId xmlns:a16="http://schemas.microsoft.com/office/drawing/2014/main" id="{2F5CB638-5669-BFAA-F046-CD32876C1E7A}"/>
              </a:ext>
            </a:extLst>
          </p:cNvPr>
          <p:cNvSpPr/>
          <p:nvPr/>
        </p:nvSpPr>
        <p:spPr>
          <a:xfrm>
            <a:off x="141152" y="2292020"/>
            <a:ext cx="363345" cy="729194"/>
          </a:xfrm>
          <a:prstGeom prst="rect">
            <a:avLst/>
          </a:prstGeom>
        </p:spPr>
        <p:txBody>
          <a:bodyPr wrap="square">
            <a:spAutoFit/>
          </a:bodyPr>
          <a:lstStyle/>
          <a:p>
            <a:r>
              <a:rPr lang="en-GB" sz="4000" b="1" dirty="0">
                <a:solidFill>
                  <a:srgbClr val="4F8B74"/>
                </a:solidFill>
              </a:rPr>
              <a:t>“</a:t>
            </a:r>
          </a:p>
        </p:txBody>
      </p:sp>
      <p:sp>
        <p:nvSpPr>
          <p:cNvPr id="6" name="TextBox 5">
            <a:extLst>
              <a:ext uri="{FF2B5EF4-FFF2-40B4-BE49-F238E27FC236}">
                <a16:creationId xmlns:a16="http://schemas.microsoft.com/office/drawing/2014/main" id="{FD6A5247-E114-D0EF-10B0-83C458F31BF4}"/>
              </a:ext>
            </a:extLst>
          </p:cNvPr>
          <p:cNvSpPr txBox="1"/>
          <p:nvPr/>
        </p:nvSpPr>
        <p:spPr>
          <a:xfrm>
            <a:off x="3033471" y="287424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8" name="TextBox 7">
            <a:extLst>
              <a:ext uri="{FF2B5EF4-FFF2-40B4-BE49-F238E27FC236}">
                <a16:creationId xmlns:a16="http://schemas.microsoft.com/office/drawing/2014/main" id="{98540026-848B-3AC4-4CCC-5F30DF2A1C56}"/>
              </a:ext>
            </a:extLst>
          </p:cNvPr>
          <p:cNvSpPr txBox="1"/>
          <p:nvPr/>
        </p:nvSpPr>
        <p:spPr>
          <a:xfrm>
            <a:off x="7018844" y="3213802"/>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9" name="TextBox 8">
            <a:extLst>
              <a:ext uri="{FF2B5EF4-FFF2-40B4-BE49-F238E27FC236}">
                <a16:creationId xmlns:a16="http://schemas.microsoft.com/office/drawing/2014/main" id="{E2937BA3-772C-D5FC-7833-5FD8B5EF021B}"/>
              </a:ext>
            </a:extLst>
          </p:cNvPr>
          <p:cNvSpPr txBox="1"/>
          <p:nvPr/>
        </p:nvSpPr>
        <p:spPr>
          <a:xfrm>
            <a:off x="6968243" y="537334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1" name="Rectangle 10">
            <a:extLst>
              <a:ext uri="{FF2B5EF4-FFF2-40B4-BE49-F238E27FC236}">
                <a16:creationId xmlns:a16="http://schemas.microsoft.com/office/drawing/2014/main" id="{4511543E-A392-BF8F-4444-F1FD4F35342C}"/>
              </a:ext>
            </a:extLst>
          </p:cNvPr>
          <p:cNvSpPr/>
          <p:nvPr/>
        </p:nvSpPr>
        <p:spPr>
          <a:xfrm>
            <a:off x="189076" y="4591054"/>
            <a:ext cx="356142" cy="707886"/>
          </a:xfrm>
          <a:prstGeom prst="rect">
            <a:avLst/>
          </a:prstGeom>
        </p:spPr>
        <p:txBody>
          <a:bodyPr wrap="square">
            <a:spAutoFit/>
          </a:bodyPr>
          <a:lstStyle/>
          <a:p>
            <a:r>
              <a:rPr lang="en-GB" sz="4000" b="1">
                <a:solidFill>
                  <a:srgbClr val="4F8B74"/>
                </a:solidFill>
              </a:rPr>
              <a:t>“</a:t>
            </a:r>
          </a:p>
        </p:txBody>
      </p:sp>
      <p:sp>
        <p:nvSpPr>
          <p:cNvPr id="12" name="Rectangle 11">
            <a:extLst>
              <a:ext uri="{FF2B5EF4-FFF2-40B4-BE49-F238E27FC236}">
                <a16:creationId xmlns:a16="http://schemas.microsoft.com/office/drawing/2014/main" id="{24E67E07-7DFE-59FC-98A0-6AAD6005E694}"/>
              </a:ext>
            </a:extLst>
          </p:cNvPr>
          <p:cNvSpPr/>
          <p:nvPr/>
        </p:nvSpPr>
        <p:spPr>
          <a:xfrm>
            <a:off x="8160959" y="2393946"/>
            <a:ext cx="407484" cy="707886"/>
          </a:xfrm>
          <a:prstGeom prst="rect">
            <a:avLst/>
          </a:prstGeom>
        </p:spPr>
        <p:txBody>
          <a:bodyPr wrap="none">
            <a:spAutoFit/>
          </a:bodyPr>
          <a:lstStyle/>
          <a:p>
            <a:r>
              <a:rPr lang="en-GB" sz="4000" b="1">
                <a:solidFill>
                  <a:srgbClr val="4F8B74"/>
                </a:solidFill>
              </a:rPr>
              <a:t>“</a:t>
            </a:r>
          </a:p>
        </p:txBody>
      </p:sp>
      <p:sp>
        <p:nvSpPr>
          <p:cNvPr id="14" name="TextBox 13">
            <a:extLst>
              <a:ext uri="{FF2B5EF4-FFF2-40B4-BE49-F238E27FC236}">
                <a16:creationId xmlns:a16="http://schemas.microsoft.com/office/drawing/2014/main" id="{D2F603BA-C001-1C4C-1EDC-FCB71E41EBD2}"/>
              </a:ext>
            </a:extLst>
          </p:cNvPr>
          <p:cNvSpPr txBox="1"/>
          <p:nvPr/>
        </p:nvSpPr>
        <p:spPr>
          <a:xfrm>
            <a:off x="11667932" y="358212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TextBox 17">
            <a:extLst>
              <a:ext uri="{FF2B5EF4-FFF2-40B4-BE49-F238E27FC236}">
                <a16:creationId xmlns:a16="http://schemas.microsoft.com/office/drawing/2014/main" id="{AD0999B8-3E23-7AD8-EC36-55350482CADE}"/>
              </a:ext>
            </a:extLst>
          </p:cNvPr>
          <p:cNvSpPr txBox="1"/>
          <p:nvPr/>
        </p:nvSpPr>
        <p:spPr>
          <a:xfrm>
            <a:off x="11564997" y="555485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0" name="Rectangle 19">
            <a:extLst>
              <a:ext uri="{FF2B5EF4-FFF2-40B4-BE49-F238E27FC236}">
                <a16:creationId xmlns:a16="http://schemas.microsoft.com/office/drawing/2014/main" id="{E00635DB-EDA4-8DC2-C487-B3055B387C38}"/>
              </a:ext>
            </a:extLst>
          </p:cNvPr>
          <p:cNvSpPr/>
          <p:nvPr/>
        </p:nvSpPr>
        <p:spPr>
          <a:xfrm>
            <a:off x="8186630" y="4586613"/>
            <a:ext cx="356142" cy="707886"/>
          </a:xfrm>
          <a:prstGeom prst="rect">
            <a:avLst/>
          </a:prstGeom>
        </p:spPr>
        <p:txBody>
          <a:bodyPr wrap="square">
            <a:spAutoFit/>
          </a:bodyPr>
          <a:lstStyle/>
          <a:p>
            <a:r>
              <a:rPr lang="en-GB" sz="4000" b="1">
                <a:solidFill>
                  <a:srgbClr val="4F8B74"/>
                </a:solidFill>
              </a:rPr>
              <a:t>“</a:t>
            </a:r>
          </a:p>
        </p:txBody>
      </p:sp>
      <p:sp>
        <p:nvSpPr>
          <p:cNvPr id="21" name="TextBox 20">
            <a:extLst>
              <a:ext uri="{FF2B5EF4-FFF2-40B4-BE49-F238E27FC236}">
                <a16:creationId xmlns:a16="http://schemas.microsoft.com/office/drawing/2014/main" id="{0231CFA7-888F-1E7C-6E85-4C57D29208EE}"/>
              </a:ext>
            </a:extLst>
          </p:cNvPr>
          <p:cNvSpPr txBox="1"/>
          <p:nvPr/>
        </p:nvSpPr>
        <p:spPr>
          <a:xfrm>
            <a:off x="3161242" y="554709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2" name="Rectangle 21">
            <a:extLst>
              <a:ext uri="{FF2B5EF4-FFF2-40B4-BE49-F238E27FC236}">
                <a16:creationId xmlns:a16="http://schemas.microsoft.com/office/drawing/2014/main" id="{C374A8CC-1CB6-00E3-6FC8-278E6BC2B75E}"/>
              </a:ext>
            </a:extLst>
          </p:cNvPr>
          <p:cNvSpPr/>
          <p:nvPr/>
        </p:nvSpPr>
        <p:spPr>
          <a:xfrm>
            <a:off x="3991323" y="2353567"/>
            <a:ext cx="363345" cy="729194"/>
          </a:xfrm>
          <a:prstGeom prst="rect">
            <a:avLst/>
          </a:prstGeom>
        </p:spPr>
        <p:txBody>
          <a:bodyPr wrap="square">
            <a:spAutoFit/>
          </a:bodyPr>
          <a:lstStyle/>
          <a:p>
            <a:r>
              <a:rPr lang="en-GB" sz="4000" b="1">
                <a:solidFill>
                  <a:srgbClr val="4F8B74"/>
                </a:solidFill>
              </a:rPr>
              <a:t>“</a:t>
            </a:r>
          </a:p>
        </p:txBody>
      </p:sp>
      <p:sp>
        <p:nvSpPr>
          <p:cNvPr id="23" name="Rectangle 22">
            <a:extLst>
              <a:ext uri="{FF2B5EF4-FFF2-40B4-BE49-F238E27FC236}">
                <a16:creationId xmlns:a16="http://schemas.microsoft.com/office/drawing/2014/main" id="{345D958C-4F4B-1A83-2277-988B0CA7D44C}"/>
              </a:ext>
            </a:extLst>
          </p:cNvPr>
          <p:cNvSpPr/>
          <p:nvPr/>
        </p:nvSpPr>
        <p:spPr>
          <a:xfrm>
            <a:off x="3978470" y="4540448"/>
            <a:ext cx="356142" cy="707886"/>
          </a:xfrm>
          <a:prstGeom prst="rect">
            <a:avLst/>
          </a:prstGeom>
        </p:spPr>
        <p:txBody>
          <a:bodyPr wrap="square">
            <a:spAutoFit/>
          </a:bodyPr>
          <a:lstStyle/>
          <a:p>
            <a:r>
              <a:rPr lang="en-GB" sz="4000" b="1">
                <a:solidFill>
                  <a:srgbClr val="4F8B74"/>
                </a:solidFill>
              </a:rPr>
              <a:t>“</a:t>
            </a:r>
          </a:p>
        </p:txBody>
      </p:sp>
      <p:sp>
        <p:nvSpPr>
          <p:cNvPr id="24" name="Footer Placeholder 1">
            <a:extLst>
              <a:ext uri="{FF2B5EF4-FFF2-40B4-BE49-F238E27FC236}">
                <a16:creationId xmlns:a16="http://schemas.microsoft.com/office/drawing/2014/main" id="{07EA574C-DEBB-32A3-D24A-DFEE4D362EC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7180060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109</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77855"/>
            <a:ext cx="8579719"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Overview: Teachers</a:t>
            </a:r>
            <a:endParaRPr lang="en-US" sz="3200">
              <a:solidFill>
                <a:schemeClr val="bg1"/>
              </a:solidFill>
              <a:latin typeface="Arial Rounded MT Bold"/>
              <a:cs typeface="Arial Rounded MT Bold"/>
            </a:endParaRPr>
          </a:p>
        </p:txBody>
      </p:sp>
      <p:sp>
        <p:nvSpPr>
          <p:cNvPr id="5" name="TextBox 4">
            <a:extLst>
              <a:ext uri="{FF2B5EF4-FFF2-40B4-BE49-F238E27FC236}">
                <a16:creationId xmlns:a16="http://schemas.microsoft.com/office/drawing/2014/main" id="{AF254E6C-490B-EB66-CEB7-A6FA79629085}"/>
              </a:ext>
            </a:extLst>
          </p:cNvPr>
          <p:cNvSpPr txBox="1"/>
          <p:nvPr/>
        </p:nvSpPr>
        <p:spPr>
          <a:xfrm>
            <a:off x="100743" y="1609666"/>
            <a:ext cx="7112857" cy="307777"/>
          </a:xfrm>
          <a:prstGeom prst="rect">
            <a:avLst/>
          </a:prstGeom>
          <a:noFill/>
        </p:spPr>
        <p:txBody>
          <a:bodyPr wrap="square" rtlCol="0">
            <a:spAutoFit/>
          </a:bodyPr>
          <a:lstStyle/>
          <a:p>
            <a:r>
              <a:rPr lang="en-US" sz="1400">
                <a:solidFill>
                  <a:srgbClr val="77C4E5"/>
                </a:solidFill>
                <a:latin typeface="Arial Rounded MT Bold"/>
                <a:cs typeface="Arial Rounded MT Bold"/>
              </a:rPr>
              <a:t>Teacher ideas extend beyond subject specific support for raising attainment</a:t>
            </a:r>
          </a:p>
        </p:txBody>
      </p:sp>
      <p:sp>
        <p:nvSpPr>
          <p:cNvPr id="7" name="Oval 6">
            <a:extLst>
              <a:ext uri="{FF2B5EF4-FFF2-40B4-BE49-F238E27FC236}">
                <a16:creationId xmlns:a16="http://schemas.microsoft.com/office/drawing/2014/main" id="{C07BC6E6-CD88-1AD5-2982-D3E262349C9E}"/>
              </a:ext>
            </a:extLst>
          </p:cNvPr>
          <p:cNvSpPr/>
          <p:nvPr/>
        </p:nvSpPr>
        <p:spPr>
          <a:xfrm>
            <a:off x="4129976" y="2352272"/>
            <a:ext cx="1903815" cy="1537094"/>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100"/>
          </a:p>
          <a:p>
            <a:pPr algn="ctr"/>
            <a:endParaRPr lang="en-GB" sz="1100"/>
          </a:p>
          <a:p>
            <a:pPr algn="ctr"/>
            <a:r>
              <a:rPr lang="en-GB" sz="1100"/>
              <a:t>Interventions to help inspire and increase aspirations</a:t>
            </a:r>
          </a:p>
        </p:txBody>
      </p:sp>
      <p:sp>
        <p:nvSpPr>
          <p:cNvPr id="8" name="Oval 7">
            <a:extLst>
              <a:ext uri="{FF2B5EF4-FFF2-40B4-BE49-F238E27FC236}">
                <a16:creationId xmlns:a16="http://schemas.microsoft.com/office/drawing/2014/main" id="{59D3A062-32F0-524E-5FA8-72408D0C443F}"/>
              </a:ext>
            </a:extLst>
          </p:cNvPr>
          <p:cNvSpPr/>
          <p:nvPr/>
        </p:nvSpPr>
        <p:spPr>
          <a:xfrm>
            <a:off x="1703259" y="2352273"/>
            <a:ext cx="1903815" cy="1537094"/>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100"/>
          </a:p>
          <a:p>
            <a:pPr algn="ctr"/>
            <a:r>
              <a:rPr lang="en-GB" sz="1100"/>
              <a:t>Assistance with school trips</a:t>
            </a:r>
          </a:p>
        </p:txBody>
      </p:sp>
      <p:sp>
        <p:nvSpPr>
          <p:cNvPr id="11" name="Rectangle: Rounded Corners 10">
            <a:extLst>
              <a:ext uri="{FF2B5EF4-FFF2-40B4-BE49-F238E27FC236}">
                <a16:creationId xmlns:a16="http://schemas.microsoft.com/office/drawing/2014/main" id="{E2551B5D-5A16-A3EB-E457-25BB686BF320}"/>
              </a:ext>
            </a:extLst>
          </p:cNvPr>
          <p:cNvSpPr/>
          <p:nvPr/>
        </p:nvSpPr>
        <p:spPr>
          <a:xfrm>
            <a:off x="472383" y="2167528"/>
            <a:ext cx="1263192" cy="204618"/>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Teachers</a:t>
            </a:r>
          </a:p>
        </p:txBody>
      </p:sp>
      <p:sp>
        <p:nvSpPr>
          <p:cNvPr id="33" name="TextBox 32">
            <a:extLst>
              <a:ext uri="{FF2B5EF4-FFF2-40B4-BE49-F238E27FC236}">
                <a16:creationId xmlns:a16="http://schemas.microsoft.com/office/drawing/2014/main" id="{A337C84B-2998-31C0-1728-8797FEC83ED4}"/>
              </a:ext>
            </a:extLst>
          </p:cNvPr>
          <p:cNvSpPr txBox="1"/>
          <p:nvPr/>
        </p:nvSpPr>
        <p:spPr>
          <a:xfrm>
            <a:off x="9124469" y="2612478"/>
            <a:ext cx="2607065" cy="2123658"/>
          </a:xfrm>
          <a:prstGeom prst="rect">
            <a:avLst/>
          </a:prstGeom>
          <a:noFill/>
        </p:spPr>
        <p:txBody>
          <a:bodyPr wrap="square" rtlCol="0">
            <a:spAutoFit/>
          </a:bodyPr>
          <a:lstStyle/>
          <a:p>
            <a:r>
              <a:rPr lang="en-GB" sz="1200" b="1">
                <a:solidFill>
                  <a:srgbClr val="76B19A"/>
                </a:solidFill>
              </a:rPr>
              <a:t>Additional Learnings</a:t>
            </a:r>
          </a:p>
          <a:p>
            <a:endParaRPr lang="en-GB" sz="1200" b="1"/>
          </a:p>
          <a:p>
            <a:pPr marL="171450" indent="-171450">
              <a:buFont typeface="Arial" panose="020B0604020202020204" pitchFamily="34" charset="0"/>
              <a:buChar char="•"/>
            </a:pPr>
            <a:r>
              <a:rPr lang="en-GB" sz="1200"/>
              <a:t>Consultation is key</a:t>
            </a:r>
          </a:p>
          <a:p>
            <a:pPr marL="171450" indent="-171450">
              <a:buFont typeface="Arial" panose="020B0604020202020204" pitchFamily="34" charset="0"/>
              <a:buChar char="•"/>
            </a:pPr>
            <a:r>
              <a:rPr lang="en-GB" sz="1200"/>
              <a:t>Subject-specific support is welcomed if delivered by trained personnel</a:t>
            </a:r>
          </a:p>
          <a:p>
            <a:pPr marL="171450" indent="-171450">
              <a:buFont typeface="Arial" panose="020B0604020202020204" pitchFamily="34" charset="0"/>
              <a:buChar char="•"/>
            </a:pPr>
            <a:r>
              <a:rPr lang="en-GB" sz="1200"/>
              <a:t>Activities to build aspirations are also important and often a gap currently.</a:t>
            </a:r>
          </a:p>
          <a:p>
            <a:pPr marL="171450" indent="-171450">
              <a:buFont typeface="Arial" panose="020B0604020202020204" pitchFamily="34" charset="0"/>
              <a:buChar char="•"/>
            </a:pPr>
            <a:r>
              <a:rPr lang="en-GB" sz="1200"/>
              <a:t>WHO runs the sessions is AS important as the actual content</a:t>
            </a:r>
          </a:p>
        </p:txBody>
      </p:sp>
      <p:sp>
        <p:nvSpPr>
          <p:cNvPr id="3" name="TextBox 2">
            <a:extLst>
              <a:ext uri="{FF2B5EF4-FFF2-40B4-BE49-F238E27FC236}">
                <a16:creationId xmlns:a16="http://schemas.microsoft.com/office/drawing/2014/main" id="{4F5426DE-BC12-F4A3-37CA-8B079A1759B1}"/>
              </a:ext>
            </a:extLst>
          </p:cNvPr>
          <p:cNvSpPr txBox="1"/>
          <p:nvPr/>
        </p:nvSpPr>
        <p:spPr>
          <a:xfrm>
            <a:off x="4129977" y="3987536"/>
            <a:ext cx="1833162" cy="1015663"/>
          </a:xfrm>
          <a:prstGeom prst="rect">
            <a:avLst/>
          </a:prstGeom>
          <a:noFill/>
        </p:spPr>
        <p:txBody>
          <a:bodyPr wrap="square" rtlCol="0">
            <a:spAutoFit/>
          </a:bodyPr>
          <a:lstStyle/>
          <a:p>
            <a:pPr marL="171450" indent="-171450">
              <a:buFont typeface="Arial" panose="020B0604020202020204" pitchFamily="34" charset="0"/>
              <a:buChar char="•"/>
            </a:pPr>
            <a:r>
              <a:rPr lang="en-GB" sz="1200" dirty="0"/>
              <a:t>Visits from positive role models</a:t>
            </a:r>
          </a:p>
          <a:p>
            <a:pPr marL="171450" indent="-171450">
              <a:buFont typeface="Arial" panose="020B0604020202020204" pitchFamily="34" charset="0"/>
              <a:buChar char="•"/>
            </a:pPr>
            <a:r>
              <a:rPr lang="en-GB" sz="1200" dirty="0"/>
              <a:t>Work from Yr 7 inwards to set expectations and engage students</a:t>
            </a:r>
          </a:p>
        </p:txBody>
      </p:sp>
      <p:sp>
        <p:nvSpPr>
          <p:cNvPr id="10" name="TextBox 9">
            <a:extLst>
              <a:ext uri="{FF2B5EF4-FFF2-40B4-BE49-F238E27FC236}">
                <a16:creationId xmlns:a16="http://schemas.microsoft.com/office/drawing/2014/main" id="{DD3CA251-562A-E2AC-DEA1-EDE004A6AE43}"/>
              </a:ext>
            </a:extLst>
          </p:cNvPr>
          <p:cNvSpPr txBox="1"/>
          <p:nvPr/>
        </p:nvSpPr>
        <p:spPr>
          <a:xfrm>
            <a:off x="1569171" y="4029857"/>
            <a:ext cx="1833162" cy="830997"/>
          </a:xfrm>
          <a:prstGeom prst="rect">
            <a:avLst/>
          </a:prstGeom>
          <a:noFill/>
        </p:spPr>
        <p:txBody>
          <a:bodyPr wrap="square" rtlCol="0">
            <a:spAutoFit/>
          </a:bodyPr>
          <a:lstStyle/>
          <a:p>
            <a:pPr marL="171450" indent="-171450">
              <a:buFont typeface="Arial" panose="020B0604020202020204" pitchFamily="34" charset="0"/>
              <a:buChar char="•"/>
            </a:pPr>
            <a:r>
              <a:rPr lang="en-GB" sz="1200"/>
              <a:t>e.g. accompanying a theatre trip, running a session post-trip to maximise take outs</a:t>
            </a:r>
          </a:p>
        </p:txBody>
      </p:sp>
      <p:sp>
        <p:nvSpPr>
          <p:cNvPr id="9" name="Footer Placeholder 1">
            <a:extLst>
              <a:ext uri="{FF2B5EF4-FFF2-40B4-BE49-F238E27FC236}">
                <a16:creationId xmlns:a16="http://schemas.microsoft.com/office/drawing/2014/main" id="{7494A759-2E90-4656-C086-A65B3BFD0DD7}"/>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grpSp>
        <p:nvGrpSpPr>
          <p:cNvPr id="23" name="Group 22">
            <a:extLst>
              <a:ext uri="{FF2B5EF4-FFF2-40B4-BE49-F238E27FC236}">
                <a16:creationId xmlns:a16="http://schemas.microsoft.com/office/drawing/2014/main" id="{87B6CB80-9549-9E8B-62A9-E2DA66458CFA}"/>
              </a:ext>
            </a:extLst>
          </p:cNvPr>
          <p:cNvGrpSpPr/>
          <p:nvPr/>
        </p:nvGrpSpPr>
        <p:grpSpPr>
          <a:xfrm>
            <a:off x="6473424" y="2372147"/>
            <a:ext cx="2446260" cy="3739047"/>
            <a:chOff x="6473424" y="2372147"/>
            <a:chExt cx="2446260" cy="3739047"/>
          </a:xfrm>
        </p:grpSpPr>
        <p:sp>
          <p:nvSpPr>
            <p:cNvPr id="4" name="Oval 3">
              <a:extLst>
                <a:ext uri="{FF2B5EF4-FFF2-40B4-BE49-F238E27FC236}">
                  <a16:creationId xmlns:a16="http://schemas.microsoft.com/office/drawing/2014/main" id="{2C995491-B96F-B3D5-C06B-8ECDA7496274}"/>
                </a:ext>
              </a:extLst>
            </p:cNvPr>
            <p:cNvSpPr/>
            <p:nvPr/>
          </p:nvSpPr>
          <p:spPr>
            <a:xfrm>
              <a:off x="6556693" y="2372147"/>
              <a:ext cx="1903815" cy="1537094"/>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100" dirty="0"/>
            </a:p>
            <a:p>
              <a:pPr algn="ctr"/>
              <a:r>
                <a:rPr lang="en-GB" sz="1100" dirty="0"/>
                <a:t>Subject support /Literacy Support</a:t>
              </a:r>
            </a:p>
          </p:txBody>
        </p:sp>
        <p:sp>
          <p:nvSpPr>
            <p:cNvPr id="6" name="TextBox 5">
              <a:extLst>
                <a:ext uri="{FF2B5EF4-FFF2-40B4-BE49-F238E27FC236}">
                  <a16:creationId xmlns:a16="http://schemas.microsoft.com/office/drawing/2014/main" id="{B73AE6D1-68B7-1A39-481A-F730DA9814A6}"/>
                </a:ext>
              </a:extLst>
            </p:cNvPr>
            <p:cNvSpPr txBox="1"/>
            <p:nvPr/>
          </p:nvSpPr>
          <p:spPr>
            <a:xfrm>
              <a:off x="6473424" y="3987536"/>
              <a:ext cx="2446260" cy="2123658"/>
            </a:xfrm>
            <a:prstGeom prst="rect">
              <a:avLst/>
            </a:prstGeom>
            <a:noFill/>
          </p:spPr>
          <p:txBody>
            <a:bodyPr wrap="square" rtlCol="0">
              <a:spAutoFit/>
            </a:bodyPr>
            <a:lstStyle/>
            <a:p>
              <a:pPr marL="171450" indent="-171450">
                <a:buFont typeface="Arial" panose="020B0604020202020204" pitchFamily="34" charset="0"/>
                <a:buChar char="•"/>
              </a:pPr>
              <a:r>
                <a:rPr lang="en-GB" sz="1200" dirty="0"/>
                <a:t>On any required subject (but consult with school as to key needs)</a:t>
              </a:r>
            </a:p>
            <a:p>
              <a:pPr marL="171450" indent="-171450">
                <a:buFont typeface="Arial" panose="020B0604020202020204" pitchFamily="34" charset="0"/>
                <a:buChar char="•"/>
              </a:pPr>
              <a:r>
                <a:rPr lang="en-GB" sz="1200" dirty="0"/>
                <a:t>Literacy recognised as an important area, but programmes might be in place.</a:t>
              </a:r>
            </a:p>
            <a:p>
              <a:pPr marL="171450" indent="-171450">
                <a:buFont typeface="Arial" panose="020B0604020202020204" pitchFamily="34" charset="0"/>
                <a:buChar char="•"/>
              </a:pPr>
              <a:r>
                <a:rPr lang="en-GB" sz="1200" dirty="0"/>
                <a:t>Science could also be a focus (based on student feedback)</a:t>
              </a:r>
            </a:p>
            <a:p>
              <a:pPr marL="171450" indent="-171450">
                <a:buFont typeface="Arial" panose="020B0604020202020204" pitchFamily="34" charset="0"/>
                <a:buChar char="•"/>
              </a:pPr>
              <a:r>
                <a:rPr lang="en-GB" sz="1200" dirty="0"/>
                <a:t>Interventions could be after school revision sessions, involvement in homework clubs</a:t>
              </a:r>
            </a:p>
          </p:txBody>
        </p:sp>
        <p:pic>
          <p:nvPicPr>
            <p:cNvPr id="12" name="Picture 11">
              <a:extLst>
                <a:ext uri="{FF2B5EF4-FFF2-40B4-BE49-F238E27FC236}">
                  <a16:creationId xmlns:a16="http://schemas.microsoft.com/office/drawing/2014/main" id="{B3F2918A-E325-43E1-3743-0FE11787107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7279033" y="2547844"/>
              <a:ext cx="459133" cy="459133"/>
            </a:xfrm>
            <a:prstGeom prst="rect">
              <a:avLst/>
            </a:prstGeom>
          </p:spPr>
        </p:pic>
      </p:grpSp>
      <p:pic>
        <p:nvPicPr>
          <p:cNvPr id="18" name="Picture 17">
            <a:extLst>
              <a:ext uri="{FF2B5EF4-FFF2-40B4-BE49-F238E27FC236}">
                <a16:creationId xmlns:a16="http://schemas.microsoft.com/office/drawing/2014/main" id="{56379C3B-3FC5-EF19-0E11-14BDADD8E7F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4819106" y="2484489"/>
            <a:ext cx="468000" cy="468000"/>
          </a:xfrm>
          <a:prstGeom prst="rect">
            <a:avLst/>
          </a:prstGeom>
        </p:spPr>
      </p:pic>
      <p:pic>
        <p:nvPicPr>
          <p:cNvPr id="19" name="Picture 18">
            <a:extLst>
              <a:ext uri="{FF2B5EF4-FFF2-40B4-BE49-F238E27FC236}">
                <a16:creationId xmlns:a16="http://schemas.microsoft.com/office/drawing/2014/main" id="{6FDA2D6F-F40D-0C20-9A5A-92F1DF7BA2C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2396058" y="2489896"/>
            <a:ext cx="504000" cy="504000"/>
          </a:xfrm>
          <a:prstGeom prst="rect">
            <a:avLst/>
          </a:prstGeom>
        </p:spPr>
      </p:pic>
      <p:sp>
        <p:nvSpPr>
          <p:cNvPr id="2" name="Star: 5 Points 2">
            <a:extLst>
              <a:ext uri="{FF2B5EF4-FFF2-40B4-BE49-F238E27FC236}">
                <a16:creationId xmlns:a16="http://schemas.microsoft.com/office/drawing/2014/main" id="{2B74288E-7A7E-7F56-2A0C-84D77000D791}"/>
              </a:ext>
            </a:extLst>
          </p:cNvPr>
          <p:cNvSpPr/>
          <p:nvPr/>
        </p:nvSpPr>
        <p:spPr>
          <a:xfrm>
            <a:off x="10590811" y="2540862"/>
            <a:ext cx="418431" cy="355253"/>
          </a:xfrm>
          <a:prstGeom prst="star5">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A0FD236-AB4A-1C63-1D97-D8EE31630383}"/>
              </a:ext>
            </a:extLst>
          </p:cNvPr>
          <p:cNvSpPr txBox="1"/>
          <p:nvPr/>
        </p:nvSpPr>
        <p:spPr>
          <a:xfrm>
            <a:off x="1952959" y="5576542"/>
            <a:ext cx="1342692" cy="1107996"/>
          </a:xfrm>
          <a:prstGeom prst="rect">
            <a:avLst/>
          </a:prstGeom>
          <a:noFill/>
        </p:spPr>
        <p:txBody>
          <a:bodyPr wrap="square">
            <a:spAutoFit/>
          </a:bodyPr>
          <a:lstStyle/>
          <a:p>
            <a:r>
              <a:rPr lang="en-GB" sz="1100" i="1" dirty="0">
                <a:ea typeface="Times New Roman" panose="02020603050405020304" pitchFamily="18" charset="0"/>
              </a:rPr>
              <a:t>If they [Hello Future] could run sessions that tied in with trips it would extend the learning</a:t>
            </a:r>
            <a:endParaRPr lang="en-GB" sz="1100" i="1" dirty="0"/>
          </a:p>
          <a:p>
            <a:endParaRPr lang="en-GB" sz="1100" i="1" dirty="0"/>
          </a:p>
        </p:txBody>
      </p:sp>
      <p:sp>
        <p:nvSpPr>
          <p:cNvPr id="14" name="TextBox 13">
            <a:extLst>
              <a:ext uri="{FF2B5EF4-FFF2-40B4-BE49-F238E27FC236}">
                <a16:creationId xmlns:a16="http://schemas.microsoft.com/office/drawing/2014/main" id="{D42C01D1-94F7-09ED-A4DC-A55E0B9D918D}"/>
              </a:ext>
            </a:extLst>
          </p:cNvPr>
          <p:cNvSpPr txBox="1"/>
          <p:nvPr/>
        </p:nvSpPr>
        <p:spPr>
          <a:xfrm>
            <a:off x="3629245" y="5627510"/>
            <a:ext cx="2639394" cy="769441"/>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We need someone in school who is a familiar face and ove</a:t>
            </a:r>
            <a:r>
              <a:rPr lang="en-GB" sz="1100" i="1" dirty="0">
                <a:ea typeface="Times New Roman" panose="02020603050405020304" pitchFamily="18" charset="0"/>
                <a:cs typeface="Arial" panose="020B0604020202020204" pitchFamily="34" charset="0"/>
              </a:rPr>
              <a:t>r time they [students] will know who to go to for help</a:t>
            </a:r>
            <a:endParaRPr lang="en-GB" sz="1100" i="1" dirty="0"/>
          </a:p>
        </p:txBody>
      </p:sp>
      <p:sp>
        <p:nvSpPr>
          <p:cNvPr id="17" name="Rectangle 16">
            <a:extLst>
              <a:ext uri="{FF2B5EF4-FFF2-40B4-BE49-F238E27FC236}">
                <a16:creationId xmlns:a16="http://schemas.microsoft.com/office/drawing/2014/main" id="{5C6E5295-02D2-99E4-03EA-2EAAA8945930}"/>
              </a:ext>
            </a:extLst>
          </p:cNvPr>
          <p:cNvSpPr/>
          <p:nvPr/>
        </p:nvSpPr>
        <p:spPr>
          <a:xfrm>
            <a:off x="1548893" y="5479706"/>
            <a:ext cx="363345" cy="729194"/>
          </a:xfrm>
          <a:prstGeom prst="rect">
            <a:avLst/>
          </a:prstGeom>
        </p:spPr>
        <p:txBody>
          <a:bodyPr wrap="square">
            <a:spAutoFit/>
          </a:bodyPr>
          <a:lstStyle/>
          <a:p>
            <a:r>
              <a:rPr lang="en-GB" sz="4000" b="1" dirty="0">
                <a:solidFill>
                  <a:srgbClr val="4F8B74"/>
                </a:solidFill>
              </a:rPr>
              <a:t>“</a:t>
            </a:r>
          </a:p>
        </p:txBody>
      </p:sp>
      <p:sp>
        <p:nvSpPr>
          <p:cNvPr id="20" name="TextBox 19">
            <a:extLst>
              <a:ext uri="{FF2B5EF4-FFF2-40B4-BE49-F238E27FC236}">
                <a16:creationId xmlns:a16="http://schemas.microsoft.com/office/drawing/2014/main" id="{7C69C95E-EA42-6308-1B7A-5072A97879F6}"/>
              </a:ext>
            </a:extLst>
          </p:cNvPr>
          <p:cNvSpPr txBox="1"/>
          <p:nvPr/>
        </p:nvSpPr>
        <p:spPr>
          <a:xfrm>
            <a:off x="3107231" y="5917942"/>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1" name="TextBox 20">
            <a:extLst>
              <a:ext uri="{FF2B5EF4-FFF2-40B4-BE49-F238E27FC236}">
                <a16:creationId xmlns:a16="http://schemas.microsoft.com/office/drawing/2014/main" id="{A3543241-E96F-504C-4AD4-08A50D3F491D}"/>
              </a:ext>
            </a:extLst>
          </p:cNvPr>
          <p:cNvSpPr txBox="1"/>
          <p:nvPr/>
        </p:nvSpPr>
        <p:spPr>
          <a:xfrm>
            <a:off x="6107771" y="604300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dirty="0">
                <a:solidFill>
                  <a:srgbClr val="4F8B74"/>
                </a:solidFill>
              </a:rPr>
              <a:t>”</a:t>
            </a:r>
          </a:p>
        </p:txBody>
      </p:sp>
      <p:sp>
        <p:nvSpPr>
          <p:cNvPr id="22" name="Rectangle 21">
            <a:extLst>
              <a:ext uri="{FF2B5EF4-FFF2-40B4-BE49-F238E27FC236}">
                <a16:creationId xmlns:a16="http://schemas.microsoft.com/office/drawing/2014/main" id="{C593D77E-1DB7-176B-EA0A-DE77E3699B2D}"/>
              </a:ext>
            </a:extLst>
          </p:cNvPr>
          <p:cNvSpPr/>
          <p:nvPr/>
        </p:nvSpPr>
        <p:spPr>
          <a:xfrm>
            <a:off x="3843092" y="5512698"/>
            <a:ext cx="363345" cy="729194"/>
          </a:xfrm>
          <a:prstGeom prst="rect">
            <a:avLst/>
          </a:prstGeom>
        </p:spPr>
        <p:txBody>
          <a:bodyPr wrap="square">
            <a:spAutoFit/>
          </a:bodyPr>
          <a:lstStyle/>
          <a:p>
            <a:r>
              <a:rPr lang="en-GB" sz="4000" b="1" dirty="0">
                <a:solidFill>
                  <a:srgbClr val="4F8B74"/>
                </a:solidFill>
              </a:rPr>
              <a:t>“</a:t>
            </a:r>
          </a:p>
        </p:txBody>
      </p:sp>
    </p:spTree>
    <p:extLst>
      <p:ext uri="{BB962C8B-B14F-4D97-AF65-F5344CB8AC3E}">
        <p14:creationId xmlns:p14="http://schemas.microsoft.com/office/powerpoint/2010/main" val="49353295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110</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3"/>
            <a:ext cx="8579719" cy="1077218"/>
          </a:xfrm>
          <a:prstGeom prst="rect">
            <a:avLst/>
          </a:prstGeom>
          <a:noFill/>
        </p:spPr>
        <p:txBody>
          <a:bodyPr wrap="square" rtlCol="0" anchor="ctr">
            <a:spAutoFit/>
          </a:bodyPr>
          <a:lstStyle/>
          <a:p>
            <a:r>
              <a:rPr lang="en-US" sz="3200" b="1" dirty="0">
                <a:solidFill>
                  <a:schemeClr val="bg1"/>
                </a:solidFill>
                <a:latin typeface="Arial Rounded MT Bold"/>
                <a:cs typeface="Arial Rounded MT Bold"/>
              </a:rPr>
              <a:t>Co Creation: Attainment-raising Interventions (Summary)</a:t>
            </a:r>
            <a:endParaRPr lang="en-US" sz="3200" dirty="0">
              <a:solidFill>
                <a:schemeClr val="bg1"/>
              </a:solidFill>
              <a:latin typeface="Arial Rounded MT Bold"/>
              <a:cs typeface="Arial Rounded MT Bold"/>
            </a:endParaRPr>
          </a:p>
        </p:txBody>
      </p:sp>
      <p:sp>
        <p:nvSpPr>
          <p:cNvPr id="13" name="TextBox 12">
            <a:extLst>
              <a:ext uri="{FF2B5EF4-FFF2-40B4-BE49-F238E27FC236}">
                <a16:creationId xmlns:a16="http://schemas.microsoft.com/office/drawing/2014/main" id="{00281B86-BCBF-4136-90D3-D9D3C94CD7AC}"/>
              </a:ext>
            </a:extLst>
          </p:cNvPr>
          <p:cNvSpPr txBox="1"/>
          <p:nvPr/>
        </p:nvSpPr>
        <p:spPr>
          <a:xfrm>
            <a:off x="271319" y="1738599"/>
            <a:ext cx="5676720" cy="307777"/>
          </a:xfrm>
          <a:prstGeom prst="rect">
            <a:avLst/>
          </a:prstGeom>
          <a:noFill/>
        </p:spPr>
        <p:txBody>
          <a:bodyPr wrap="square" rtlCol="0">
            <a:spAutoFit/>
          </a:bodyPr>
          <a:lstStyle/>
          <a:p>
            <a:r>
              <a:rPr lang="en-GB" sz="1400" b="1">
                <a:solidFill>
                  <a:srgbClr val="76B19A"/>
                </a:solidFill>
              </a:rPr>
              <a:t>Key Take Outs</a:t>
            </a:r>
          </a:p>
        </p:txBody>
      </p:sp>
      <p:pic>
        <p:nvPicPr>
          <p:cNvPr id="10" name="Picture Placeholder 9">
            <a:extLst>
              <a:ext uri="{FF2B5EF4-FFF2-40B4-BE49-F238E27FC236}">
                <a16:creationId xmlns:a16="http://schemas.microsoft.com/office/drawing/2014/main" id="{B11BDFAA-3C92-4FB1-BCCE-90A570B92D94}"/>
              </a:ext>
            </a:extLst>
          </p:cNvPr>
          <p:cNvPicPr>
            <a:picLocks noGrp="1" noChangeAspect="1"/>
          </p:cNvPicPr>
          <p:nvPr>
            <p:ph type="pic" sz="quarter" idx="13"/>
          </p:nvPr>
        </p:nvPicPr>
        <p:blipFill>
          <a:blip r:embed="rId2" cstate="screen">
            <a:alphaModFix amt="65000"/>
            <a:extLst>
              <a:ext uri="{28A0092B-C50C-407E-A947-70E740481C1C}">
                <a14:useLocalDpi xmlns:a14="http://schemas.microsoft.com/office/drawing/2010/main"/>
              </a:ext>
            </a:extLst>
          </a:blip>
          <a:srcRect/>
          <a:stretch/>
        </p:blipFill>
        <p:spPr>
          <a:xfrm>
            <a:off x="6094412" y="1553592"/>
            <a:ext cx="6094413" cy="5066425"/>
          </a:xfrm>
        </p:spPr>
      </p:pic>
      <p:sp>
        <p:nvSpPr>
          <p:cNvPr id="3" name="TextBox 2">
            <a:extLst>
              <a:ext uri="{FF2B5EF4-FFF2-40B4-BE49-F238E27FC236}">
                <a16:creationId xmlns:a16="http://schemas.microsoft.com/office/drawing/2014/main" id="{884DA103-D9C3-D732-4FB9-7730DFF7F2B9}"/>
              </a:ext>
            </a:extLst>
          </p:cNvPr>
          <p:cNvSpPr txBox="1"/>
          <p:nvPr/>
        </p:nvSpPr>
        <p:spPr>
          <a:xfrm>
            <a:off x="271318" y="2198776"/>
            <a:ext cx="5676720" cy="446276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GB" sz="1200" dirty="0"/>
              <a:t>Desired interventions </a:t>
            </a:r>
            <a:r>
              <a:rPr lang="en-GB" sz="1200" b="1" dirty="0"/>
              <a:t>focus on a mixture of content /objectives.</a:t>
            </a:r>
          </a:p>
          <a:p>
            <a:pPr marL="171450" indent="-171450">
              <a:lnSpc>
                <a:spcPct val="150000"/>
              </a:lnSpc>
              <a:buFont typeface="Arial" panose="020B0604020202020204" pitchFamily="34" charset="0"/>
              <a:buChar char="•"/>
            </a:pPr>
            <a:r>
              <a:rPr lang="en-GB" sz="1200" dirty="0"/>
              <a:t>‘Intervention’ terminology shouldn’t be used (negative) – </a:t>
            </a:r>
            <a:r>
              <a:rPr lang="en-GB" sz="1200" b="1" dirty="0"/>
              <a:t>boost, elevate </a:t>
            </a:r>
            <a:r>
              <a:rPr lang="en-GB" sz="1200" dirty="0"/>
              <a:t>(or similar) are more positive ways to describe the sessions.</a:t>
            </a:r>
          </a:p>
          <a:p>
            <a:pPr marL="171450" indent="-171450">
              <a:lnSpc>
                <a:spcPct val="150000"/>
              </a:lnSpc>
              <a:buFont typeface="Arial" panose="020B0604020202020204" pitchFamily="34" charset="0"/>
              <a:buChar char="•"/>
            </a:pPr>
            <a:r>
              <a:rPr lang="en-GB" sz="1200" dirty="0"/>
              <a:t>Key areas of interest include:</a:t>
            </a:r>
          </a:p>
          <a:p>
            <a:pPr marL="628650" lvl="1" indent="-171450">
              <a:lnSpc>
                <a:spcPct val="150000"/>
              </a:lnSpc>
              <a:buFont typeface="Arial" panose="020B0604020202020204" pitchFamily="34" charset="0"/>
              <a:buChar char="•"/>
            </a:pPr>
            <a:r>
              <a:rPr lang="en-GB" sz="1200" dirty="0"/>
              <a:t>Assistance with </a:t>
            </a:r>
            <a:r>
              <a:rPr lang="en-GB" sz="1200" b="1" dirty="0"/>
              <a:t>core subjects</a:t>
            </a:r>
            <a:r>
              <a:rPr lang="en-GB" sz="1200" dirty="0"/>
              <a:t>: Maths, Science, Literacy</a:t>
            </a:r>
          </a:p>
          <a:p>
            <a:pPr marL="628650" lvl="1" indent="-171450">
              <a:lnSpc>
                <a:spcPct val="150000"/>
              </a:lnSpc>
              <a:buFont typeface="Arial" panose="020B0604020202020204" pitchFamily="34" charset="0"/>
              <a:buChar char="•"/>
            </a:pPr>
            <a:r>
              <a:rPr lang="en-GB" sz="1200" b="1" dirty="0"/>
              <a:t>Revision sessions </a:t>
            </a:r>
            <a:r>
              <a:rPr lang="en-GB" sz="1200" dirty="0"/>
              <a:t>to aid memory/recall of what they ‘should’ know from earlier years</a:t>
            </a:r>
          </a:p>
          <a:p>
            <a:pPr marL="628650" lvl="1" indent="-171450">
              <a:lnSpc>
                <a:spcPct val="150000"/>
              </a:lnSpc>
              <a:buFont typeface="Arial" panose="020B0604020202020204" pitchFamily="34" charset="0"/>
              <a:buChar char="•"/>
            </a:pPr>
            <a:r>
              <a:rPr lang="en-GB" sz="1200" b="1" dirty="0"/>
              <a:t>Bringing core subjects ‘to life’ </a:t>
            </a:r>
            <a:r>
              <a:rPr lang="en-GB" sz="1200" dirty="0"/>
              <a:t>in an </a:t>
            </a:r>
            <a:r>
              <a:rPr lang="en-GB" sz="1200" b="1" dirty="0"/>
              <a:t>engaging manner </a:t>
            </a:r>
            <a:r>
              <a:rPr lang="en-GB" sz="1200" dirty="0"/>
              <a:t>e.g. practicals (Science or Arts), viewing performances</a:t>
            </a:r>
          </a:p>
          <a:p>
            <a:pPr marL="628650" lvl="1" indent="-171450">
              <a:lnSpc>
                <a:spcPct val="150000"/>
              </a:lnSpc>
              <a:buFont typeface="Arial" panose="020B0604020202020204" pitchFamily="34" charset="0"/>
              <a:buChar char="•"/>
            </a:pPr>
            <a:r>
              <a:rPr lang="en-GB" sz="1200" b="1" dirty="0"/>
              <a:t>Skills-based support: </a:t>
            </a:r>
            <a:r>
              <a:rPr lang="en-GB" sz="1200" dirty="0"/>
              <a:t>how to revise, developing IT skills, building confidence, communication skills</a:t>
            </a:r>
          </a:p>
          <a:p>
            <a:pPr marL="628650" lvl="1" indent="-171450">
              <a:lnSpc>
                <a:spcPct val="150000"/>
              </a:lnSpc>
              <a:buFont typeface="Arial" panose="020B0604020202020204" pitchFamily="34" charset="0"/>
              <a:buChar char="•"/>
            </a:pPr>
            <a:r>
              <a:rPr lang="en-GB" sz="1200" b="1" dirty="0"/>
              <a:t>Information /guidance </a:t>
            </a:r>
            <a:r>
              <a:rPr lang="en-GB" sz="1200" dirty="0"/>
              <a:t>for future pathways e.g. FE/HE next steps</a:t>
            </a:r>
          </a:p>
          <a:p>
            <a:pPr marL="628650" lvl="1" indent="-171450">
              <a:lnSpc>
                <a:spcPct val="150000"/>
              </a:lnSpc>
              <a:buFont typeface="Arial" panose="020B0604020202020204" pitchFamily="34" charset="0"/>
              <a:buChar char="•"/>
            </a:pPr>
            <a:r>
              <a:rPr lang="en-GB" sz="1200" dirty="0"/>
              <a:t>Sessions should be designed to </a:t>
            </a:r>
            <a:r>
              <a:rPr lang="en-GB" sz="1200" b="1" dirty="0"/>
              <a:t>inspire</a:t>
            </a:r>
            <a:r>
              <a:rPr lang="en-GB" sz="1200" dirty="0"/>
              <a:t> and </a:t>
            </a:r>
            <a:r>
              <a:rPr lang="en-GB" sz="1200" b="1" dirty="0"/>
              <a:t>raise aspirations</a:t>
            </a:r>
          </a:p>
          <a:p>
            <a:pPr marL="628650" lvl="1" indent="-171450">
              <a:lnSpc>
                <a:spcPct val="150000"/>
              </a:lnSpc>
              <a:buFont typeface="Arial" panose="020B0604020202020204" pitchFamily="34" charset="0"/>
              <a:buChar char="•"/>
            </a:pPr>
            <a:r>
              <a:rPr lang="en-GB" sz="1200" b="1" dirty="0"/>
              <a:t>Parent focussed sessions </a:t>
            </a:r>
            <a:r>
              <a:rPr lang="en-GB" sz="1200" dirty="0"/>
              <a:t>could help, providing them with</a:t>
            </a:r>
            <a:r>
              <a:rPr lang="en-GB" sz="1200" b="1" dirty="0"/>
              <a:t> </a:t>
            </a:r>
            <a:r>
              <a:rPr lang="en-GB" sz="1200" dirty="0"/>
              <a:t>guidance on </a:t>
            </a:r>
            <a:r>
              <a:rPr lang="en-GB" sz="1200" i="1" dirty="0"/>
              <a:t>how</a:t>
            </a:r>
            <a:r>
              <a:rPr lang="en-GB" sz="1200" dirty="0"/>
              <a:t> to assist their children, guidance on future choices and the timeline for decisions.</a:t>
            </a:r>
          </a:p>
          <a:p>
            <a:endParaRPr lang="en-GB" sz="1400" dirty="0"/>
          </a:p>
        </p:txBody>
      </p:sp>
      <p:sp>
        <p:nvSpPr>
          <p:cNvPr id="4" name="Footer Placeholder 1">
            <a:extLst>
              <a:ext uri="{FF2B5EF4-FFF2-40B4-BE49-F238E27FC236}">
                <a16:creationId xmlns:a16="http://schemas.microsoft.com/office/drawing/2014/main" id="{CBE5C856-A943-30D6-6055-06FC1E6A5F50}"/>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0809175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412527" y="2151732"/>
            <a:ext cx="4516232" cy="2554545"/>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a:t>Delivering ATTAINMENT-RAISING interventions</a:t>
            </a:r>
          </a:p>
        </p:txBody>
      </p:sp>
    </p:spTree>
    <p:extLst>
      <p:ext uri="{BB962C8B-B14F-4D97-AF65-F5344CB8AC3E}">
        <p14:creationId xmlns:p14="http://schemas.microsoft.com/office/powerpoint/2010/main" val="16507288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112</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Interventions: Format Preferences (1/5)</a:t>
            </a:r>
            <a:endParaRPr lang="en-US" sz="3200">
              <a:solidFill>
                <a:schemeClr val="bg1"/>
              </a:solidFill>
              <a:latin typeface="Arial Rounded MT Bold"/>
              <a:cs typeface="Arial Rounded MT Bold"/>
            </a:endParaRPr>
          </a:p>
        </p:txBody>
      </p:sp>
      <p:grpSp>
        <p:nvGrpSpPr>
          <p:cNvPr id="16" name="Group 15">
            <a:extLst>
              <a:ext uri="{FF2B5EF4-FFF2-40B4-BE49-F238E27FC236}">
                <a16:creationId xmlns:a16="http://schemas.microsoft.com/office/drawing/2014/main" id="{065A6FD9-8792-A7AE-20C5-E2CB4CEB3C3A}"/>
              </a:ext>
            </a:extLst>
          </p:cNvPr>
          <p:cNvGrpSpPr/>
          <p:nvPr/>
        </p:nvGrpSpPr>
        <p:grpSpPr>
          <a:xfrm>
            <a:off x="2970753" y="2499372"/>
            <a:ext cx="5782815" cy="3341385"/>
            <a:chOff x="2650242" y="1976152"/>
            <a:chExt cx="5782815" cy="3341385"/>
          </a:xfrm>
        </p:grpSpPr>
        <p:pic>
          <p:nvPicPr>
            <p:cNvPr id="4" name="Picture 2" descr="Who, What, Where, When, Why, How: What's Your Question Orientation?">
              <a:extLst>
                <a:ext uri="{FF2B5EF4-FFF2-40B4-BE49-F238E27FC236}">
                  <a16:creationId xmlns:a16="http://schemas.microsoft.com/office/drawing/2014/main" id="{21F4F610-3E49-7960-F6C8-1128391710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782483" y="2610081"/>
              <a:ext cx="3309375" cy="21566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10F98E6-39F6-AEAC-F1DB-3C56621163CA}"/>
                </a:ext>
              </a:extLst>
            </p:cNvPr>
            <p:cNvSpPr txBox="1"/>
            <p:nvPr/>
          </p:nvSpPr>
          <p:spPr>
            <a:xfrm flipH="1">
              <a:off x="4721754" y="4794317"/>
              <a:ext cx="1592213" cy="523220"/>
            </a:xfrm>
            <a:prstGeom prst="rect">
              <a:avLst/>
            </a:prstGeom>
            <a:noFill/>
          </p:spPr>
          <p:txBody>
            <a:bodyPr wrap="square" rtlCol="0">
              <a:spAutoFit/>
            </a:bodyPr>
            <a:lstStyle/>
            <a:p>
              <a:pPr algn="ctr"/>
              <a:r>
                <a:rPr lang="en-GB" sz="1400" b="1"/>
                <a:t>WHEN </a:t>
              </a:r>
              <a:r>
                <a:rPr lang="en-GB" sz="1400"/>
                <a:t>sessions should take place</a:t>
              </a:r>
            </a:p>
          </p:txBody>
        </p:sp>
        <p:sp>
          <p:nvSpPr>
            <p:cNvPr id="8" name="TextBox 7">
              <a:extLst>
                <a:ext uri="{FF2B5EF4-FFF2-40B4-BE49-F238E27FC236}">
                  <a16:creationId xmlns:a16="http://schemas.microsoft.com/office/drawing/2014/main" id="{F5060CCB-C028-BFD5-281C-F6674C473B14}"/>
                </a:ext>
              </a:extLst>
            </p:cNvPr>
            <p:cNvSpPr txBox="1"/>
            <p:nvPr/>
          </p:nvSpPr>
          <p:spPr>
            <a:xfrm flipH="1">
              <a:off x="7222499" y="3845401"/>
              <a:ext cx="1210558" cy="954107"/>
            </a:xfrm>
            <a:prstGeom prst="rect">
              <a:avLst/>
            </a:prstGeom>
            <a:noFill/>
          </p:spPr>
          <p:txBody>
            <a:bodyPr wrap="square" rtlCol="0">
              <a:spAutoFit/>
            </a:bodyPr>
            <a:lstStyle/>
            <a:p>
              <a:r>
                <a:rPr lang="en-GB" sz="1400" b="1"/>
                <a:t>WHY</a:t>
              </a:r>
              <a:r>
                <a:rPr lang="en-GB" sz="1400"/>
                <a:t> students would want to </a:t>
              </a:r>
              <a:r>
                <a:rPr lang="en-GB" sz="1400" b="1"/>
                <a:t>take part</a:t>
              </a:r>
            </a:p>
          </p:txBody>
        </p:sp>
        <p:sp>
          <p:nvSpPr>
            <p:cNvPr id="9" name="TextBox 8">
              <a:extLst>
                <a:ext uri="{FF2B5EF4-FFF2-40B4-BE49-F238E27FC236}">
                  <a16:creationId xmlns:a16="http://schemas.microsoft.com/office/drawing/2014/main" id="{659D6A36-17E9-357F-D941-D4C81E11FFA3}"/>
                </a:ext>
              </a:extLst>
            </p:cNvPr>
            <p:cNvSpPr txBox="1"/>
            <p:nvPr/>
          </p:nvSpPr>
          <p:spPr>
            <a:xfrm flipH="1">
              <a:off x="2650242" y="2582506"/>
              <a:ext cx="1210558" cy="738664"/>
            </a:xfrm>
            <a:prstGeom prst="rect">
              <a:avLst/>
            </a:prstGeom>
            <a:noFill/>
          </p:spPr>
          <p:txBody>
            <a:bodyPr wrap="square" rtlCol="0">
              <a:spAutoFit/>
            </a:bodyPr>
            <a:lstStyle/>
            <a:p>
              <a:r>
                <a:rPr lang="en-GB" sz="1400" b="1"/>
                <a:t>WHO </a:t>
              </a:r>
              <a:r>
                <a:rPr lang="en-GB" sz="1400"/>
                <a:t>should </a:t>
              </a:r>
              <a:r>
                <a:rPr lang="en-GB" sz="1400" b="1"/>
                <a:t>deliver</a:t>
              </a:r>
              <a:r>
                <a:rPr lang="en-GB" sz="1400"/>
                <a:t> interventions</a:t>
              </a:r>
            </a:p>
          </p:txBody>
        </p:sp>
        <p:sp>
          <p:nvSpPr>
            <p:cNvPr id="13" name="TextBox 12">
              <a:extLst>
                <a:ext uri="{FF2B5EF4-FFF2-40B4-BE49-F238E27FC236}">
                  <a16:creationId xmlns:a16="http://schemas.microsoft.com/office/drawing/2014/main" id="{BA1FA8C0-D00C-18EE-D63F-4EEACA186511}"/>
                </a:ext>
              </a:extLst>
            </p:cNvPr>
            <p:cNvSpPr txBox="1"/>
            <p:nvPr/>
          </p:nvSpPr>
          <p:spPr>
            <a:xfrm flipH="1">
              <a:off x="7222499" y="2552567"/>
              <a:ext cx="1210558" cy="954107"/>
            </a:xfrm>
            <a:prstGeom prst="rect">
              <a:avLst/>
            </a:prstGeom>
            <a:noFill/>
          </p:spPr>
          <p:txBody>
            <a:bodyPr wrap="square" rtlCol="0">
              <a:spAutoFit/>
            </a:bodyPr>
            <a:lstStyle/>
            <a:p>
              <a:r>
                <a:rPr lang="en-GB" sz="1400" b="1"/>
                <a:t>WHERE</a:t>
              </a:r>
              <a:r>
                <a:rPr lang="en-GB" sz="1400"/>
                <a:t> should interventions happen</a:t>
              </a:r>
            </a:p>
          </p:txBody>
        </p:sp>
        <p:sp>
          <p:nvSpPr>
            <p:cNvPr id="14" name="TextBox 13">
              <a:extLst>
                <a:ext uri="{FF2B5EF4-FFF2-40B4-BE49-F238E27FC236}">
                  <a16:creationId xmlns:a16="http://schemas.microsoft.com/office/drawing/2014/main" id="{F95904E3-D748-83D8-9F76-38C10EC76F2D}"/>
                </a:ext>
              </a:extLst>
            </p:cNvPr>
            <p:cNvSpPr txBox="1"/>
            <p:nvPr/>
          </p:nvSpPr>
          <p:spPr>
            <a:xfrm flipH="1">
              <a:off x="2650242" y="3929508"/>
              <a:ext cx="1210558" cy="954107"/>
            </a:xfrm>
            <a:prstGeom prst="rect">
              <a:avLst/>
            </a:prstGeom>
            <a:noFill/>
          </p:spPr>
          <p:txBody>
            <a:bodyPr wrap="square" rtlCol="0">
              <a:spAutoFit/>
            </a:bodyPr>
            <a:lstStyle/>
            <a:p>
              <a:r>
                <a:rPr lang="en-GB" sz="1400" b="1"/>
                <a:t>HOW</a:t>
              </a:r>
              <a:r>
                <a:rPr lang="en-GB" sz="1400"/>
                <a:t> to ensure sessions are </a:t>
              </a:r>
              <a:r>
                <a:rPr lang="en-GB" sz="1400" b="1"/>
                <a:t>useful</a:t>
              </a:r>
            </a:p>
          </p:txBody>
        </p:sp>
        <p:sp>
          <p:nvSpPr>
            <p:cNvPr id="15" name="TextBox 14">
              <a:extLst>
                <a:ext uri="{FF2B5EF4-FFF2-40B4-BE49-F238E27FC236}">
                  <a16:creationId xmlns:a16="http://schemas.microsoft.com/office/drawing/2014/main" id="{AD79316C-6CC7-6C87-8111-A0CD38916BBB}"/>
                </a:ext>
              </a:extLst>
            </p:cNvPr>
            <p:cNvSpPr txBox="1"/>
            <p:nvPr/>
          </p:nvSpPr>
          <p:spPr>
            <a:xfrm flipH="1">
              <a:off x="4632199" y="1976152"/>
              <a:ext cx="1771324" cy="523220"/>
            </a:xfrm>
            <a:prstGeom prst="rect">
              <a:avLst/>
            </a:prstGeom>
            <a:noFill/>
          </p:spPr>
          <p:txBody>
            <a:bodyPr wrap="square" rtlCol="0">
              <a:spAutoFit/>
            </a:bodyPr>
            <a:lstStyle/>
            <a:p>
              <a:pPr algn="ctr"/>
              <a:r>
                <a:rPr lang="en-GB" sz="1400" b="1"/>
                <a:t>WHAT </a:t>
              </a:r>
              <a:r>
                <a:rPr lang="en-GB" sz="1400"/>
                <a:t>sessions should be like /</a:t>
              </a:r>
              <a:r>
                <a:rPr lang="en-GB" sz="1400" b="1"/>
                <a:t>cover</a:t>
              </a:r>
            </a:p>
          </p:txBody>
        </p:sp>
      </p:grpSp>
      <p:sp>
        <p:nvSpPr>
          <p:cNvPr id="17" name="TextBox 16">
            <a:extLst>
              <a:ext uri="{FF2B5EF4-FFF2-40B4-BE49-F238E27FC236}">
                <a16:creationId xmlns:a16="http://schemas.microsoft.com/office/drawing/2014/main" id="{D1549246-E4A0-7685-EDE4-CFE33EA729B8}"/>
              </a:ext>
            </a:extLst>
          </p:cNvPr>
          <p:cNvSpPr txBox="1"/>
          <p:nvPr/>
        </p:nvSpPr>
        <p:spPr>
          <a:xfrm>
            <a:off x="100743" y="1609666"/>
            <a:ext cx="7112857" cy="307777"/>
          </a:xfrm>
          <a:prstGeom prst="rect">
            <a:avLst/>
          </a:prstGeom>
          <a:noFill/>
        </p:spPr>
        <p:txBody>
          <a:bodyPr wrap="square" rtlCol="0">
            <a:spAutoFit/>
          </a:bodyPr>
          <a:lstStyle/>
          <a:p>
            <a:r>
              <a:rPr lang="en-US" sz="1400">
                <a:solidFill>
                  <a:srgbClr val="77C4E5"/>
                </a:solidFill>
                <a:latin typeface="Arial Rounded MT Bold"/>
                <a:cs typeface="Arial Rounded MT Bold"/>
              </a:rPr>
              <a:t>Intervention preferences were explored via the following framework:</a:t>
            </a:r>
          </a:p>
        </p:txBody>
      </p:sp>
      <p:sp>
        <p:nvSpPr>
          <p:cNvPr id="2" name="Footer Placeholder 1">
            <a:extLst>
              <a:ext uri="{FF2B5EF4-FFF2-40B4-BE49-F238E27FC236}">
                <a16:creationId xmlns:a16="http://schemas.microsoft.com/office/drawing/2014/main" id="{3F271E0A-30D9-2E66-A964-07520269856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0108950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113</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Interventions: Format Preferences (2/5)</a:t>
            </a:r>
            <a:endParaRPr lang="en-US" sz="3200">
              <a:solidFill>
                <a:schemeClr val="bg1"/>
              </a:solidFill>
              <a:latin typeface="Arial Rounded MT Bold"/>
              <a:cs typeface="Arial Rounded MT Bold"/>
            </a:endParaRPr>
          </a:p>
        </p:txBody>
      </p:sp>
      <p:pic>
        <p:nvPicPr>
          <p:cNvPr id="4" name="Picture 2" descr="Who, What, Where, When, Why, How: What's Your Question Orientation?">
            <a:extLst>
              <a:ext uri="{FF2B5EF4-FFF2-40B4-BE49-F238E27FC236}">
                <a16:creationId xmlns:a16="http://schemas.microsoft.com/office/drawing/2014/main" id="{21F4F610-3E49-7960-F6C8-1128391710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104298" y="1736437"/>
            <a:ext cx="2884216" cy="18795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C189191-B3A8-CDBC-1853-171082F62BBD}"/>
              </a:ext>
            </a:extLst>
          </p:cNvPr>
          <p:cNvSpPr txBox="1"/>
          <p:nvPr/>
        </p:nvSpPr>
        <p:spPr>
          <a:xfrm>
            <a:off x="5477847" y="4226564"/>
            <a:ext cx="1909937" cy="1954381"/>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dirty="0"/>
              <a:t>I</a:t>
            </a:r>
            <a:r>
              <a:rPr lang="en-GB" sz="1100" i="1" kern="1200" dirty="0">
                <a:effectLst/>
                <a:ea typeface="+mn-ea"/>
                <a:cs typeface="+mn-cs"/>
              </a:rPr>
              <a:t>n my school people come in and do like quizzes on things, just like general things and you get rewards like sweets or chocolate if you do it. You could do like questions related to things you're learning in the school.</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(Female, Yr 9, Carlisle &amp; Eden</a:t>
            </a:r>
            <a:r>
              <a:rPr lang="en-GB" sz="1100" i="1" dirty="0"/>
              <a:t>)</a:t>
            </a:r>
            <a:endParaRPr lang="en-GB" sz="1100" i="1" kern="1200" dirty="0">
              <a:effectLst/>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GB" sz="1100" b="0" i="1" u="none" strike="noStrike" kern="1200" cap="all" spc="0" normalizeH="0" baseline="0" dirty="0">
              <a:ln>
                <a:noFill/>
              </a:ln>
              <a:effectLst/>
              <a:uLnTx/>
              <a:uFillTx/>
              <a:ea typeface="+mn-ea"/>
              <a:cs typeface="+mn-cs"/>
            </a:endParaRPr>
          </a:p>
        </p:txBody>
      </p:sp>
      <p:sp>
        <p:nvSpPr>
          <p:cNvPr id="12" name="Rectangle 11">
            <a:extLst>
              <a:ext uri="{FF2B5EF4-FFF2-40B4-BE49-F238E27FC236}">
                <a16:creationId xmlns:a16="http://schemas.microsoft.com/office/drawing/2014/main" id="{82E26F21-614E-B8B0-6473-7D4503BA26E1}"/>
              </a:ext>
            </a:extLst>
          </p:cNvPr>
          <p:cNvSpPr/>
          <p:nvPr/>
        </p:nvSpPr>
        <p:spPr>
          <a:xfrm>
            <a:off x="9870565" y="1879769"/>
            <a:ext cx="1351681" cy="7772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2D0A1AD-9D27-1E9D-7697-74511E69D78D}"/>
              </a:ext>
            </a:extLst>
          </p:cNvPr>
          <p:cNvSpPr txBox="1"/>
          <p:nvPr/>
        </p:nvSpPr>
        <p:spPr>
          <a:xfrm>
            <a:off x="10198987" y="4257851"/>
            <a:ext cx="1789527" cy="2123658"/>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dirty="0"/>
              <a:t>T</a:t>
            </a:r>
            <a:r>
              <a:rPr lang="en-GB" sz="1100" i="1" kern="1200" dirty="0">
                <a:effectLst/>
                <a:ea typeface="+mn-ea"/>
                <a:cs typeface="+mn-cs"/>
              </a:rPr>
              <a:t>here's like all the like biology and physics all that being crammed into one, you could do like one session on biology and then another one on physics and then chemistry. So you could space it out.</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sz="1100" i="1" dirty="0"/>
          </a:p>
          <a:p>
            <a:pPr marL="0" marR="0" lvl="0" indent="0" algn="just"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(Male, </a:t>
            </a:r>
            <a:r>
              <a:rPr lang="en-GB" sz="1100" i="1" dirty="0"/>
              <a:t>Y</a:t>
            </a:r>
            <a:r>
              <a:rPr lang="en-GB" sz="1100" i="1" kern="1200" dirty="0">
                <a:effectLst/>
                <a:ea typeface="+mn-ea"/>
                <a:cs typeface="+mn-cs"/>
              </a:rPr>
              <a:t>r 11, Carlisle &amp; Eden)</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p:txBody>
      </p:sp>
      <p:sp>
        <p:nvSpPr>
          <p:cNvPr id="15" name="TextBox 14">
            <a:extLst>
              <a:ext uri="{FF2B5EF4-FFF2-40B4-BE49-F238E27FC236}">
                <a16:creationId xmlns:a16="http://schemas.microsoft.com/office/drawing/2014/main" id="{DBB49463-C887-D8FE-E78E-2D9B9B1E2E28}"/>
              </a:ext>
            </a:extLst>
          </p:cNvPr>
          <p:cNvSpPr txBox="1"/>
          <p:nvPr/>
        </p:nvSpPr>
        <p:spPr>
          <a:xfrm>
            <a:off x="382947" y="1879769"/>
            <a:ext cx="2701580" cy="1015663"/>
          </a:xfrm>
          <a:prstGeom prst="rect">
            <a:avLst/>
          </a:prstGeom>
          <a:noFill/>
        </p:spPr>
        <p:txBody>
          <a:bodyPr wrap="square" rtlCol="0">
            <a:spAutoFit/>
          </a:bodyPr>
          <a:lstStyle/>
          <a:p>
            <a:r>
              <a:rPr lang="en-GB" sz="1200" b="1">
                <a:solidFill>
                  <a:schemeClr val="tx2"/>
                </a:solidFill>
              </a:rPr>
              <a:t>Time: </a:t>
            </a:r>
            <a:r>
              <a:rPr lang="en-GB" sz="1200"/>
              <a:t>30-60 mins, potentially more as move towards GCSEs/A Level.</a:t>
            </a:r>
          </a:p>
          <a:p>
            <a:r>
              <a:rPr lang="en-GB" sz="1200"/>
              <a:t>Longer face to face and shorter online.</a:t>
            </a:r>
          </a:p>
          <a:p>
            <a:endParaRPr lang="en-GB" sz="1200"/>
          </a:p>
          <a:p>
            <a:endParaRPr lang="en-GB" sz="1200"/>
          </a:p>
        </p:txBody>
      </p:sp>
      <p:sp>
        <p:nvSpPr>
          <p:cNvPr id="17" name="TextBox 16">
            <a:extLst>
              <a:ext uri="{FF2B5EF4-FFF2-40B4-BE49-F238E27FC236}">
                <a16:creationId xmlns:a16="http://schemas.microsoft.com/office/drawing/2014/main" id="{C50B2039-6021-0C9D-D6C1-033B719A94F5}"/>
              </a:ext>
            </a:extLst>
          </p:cNvPr>
          <p:cNvSpPr txBox="1"/>
          <p:nvPr/>
        </p:nvSpPr>
        <p:spPr>
          <a:xfrm>
            <a:off x="382947" y="4280636"/>
            <a:ext cx="1899726" cy="1615827"/>
          </a:xfrm>
          <a:prstGeom prst="rect">
            <a:avLst/>
          </a:prstGeom>
          <a:noFill/>
        </p:spPr>
        <p:txBody>
          <a:bodyPr wrap="square">
            <a:spAutoFit/>
          </a:bodyPr>
          <a:lstStyle/>
          <a:p>
            <a:r>
              <a:rPr lang="en-GB" sz="1100" i="1" dirty="0">
                <a:effectLst/>
                <a:ea typeface="Times New Roman" panose="02020603050405020304" pitchFamily="18" charset="0"/>
              </a:rPr>
              <a:t>I think knowing that it's not just going to be like normal lessons, it's going to be a bit more fun, it's going to be more based on what you want to learn and what you want to know. </a:t>
            </a:r>
          </a:p>
          <a:p>
            <a:r>
              <a:rPr lang="en-GB" sz="1100" i="1" dirty="0">
                <a:effectLst/>
                <a:ea typeface="Times New Roman" panose="02020603050405020304" pitchFamily="18" charset="0"/>
              </a:rPr>
              <a:t>	</a:t>
            </a:r>
          </a:p>
          <a:p>
            <a:pPr algn="r"/>
            <a:r>
              <a:rPr lang="en-GB" sz="1100" i="1" dirty="0">
                <a:ea typeface="Times New Roman" panose="02020603050405020304" pitchFamily="18" charset="0"/>
              </a:rPr>
              <a:t>(Female, Yr 11, Furness)</a:t>
            </a:r>
            <a:endParaRPr lang="en-GB" sz="1100" i="1" dirty="0">
              <a:effectLst/>
              <a:ea typeface="Times New Roman" panose="02020603050405020304" pitchFamily="18" charset="0"/>
            </a:endParaRPr>
          </a:p>
        </p:txBody>
      </p:sp>
      <p:sp>
        <p:nvSpPr>
          <p:cNvPr id="18" name="TextBox 17">
            <a:extLst>
              <a:ext uri="{FF2B5EF4-FFF2-40B4-BE49-F238E27FC236}">
                <a16:creationId xmlns:a16="http://schemas.microsoft.com/office/drawing/2014/main" id="{82DC841B-F70C-A656-C7D2-D83100F29E32}"/>
              </a:ext>
            </a:extLst>
          </p:cNvPr>
          <p:cNvSpPr txBox="1"/>
          <p:nvPr/>
        </p:nvSpPr>
        <p:spPr>
          <a:xfrm>
            <a:off x="3608236" y="1828592"/>
            <a:ext cx="2701580" cy="1200329"/>
          </a:xfrm>
          <a:prstGeom prst="rect">
            <a:avLst/>
          </a:prstGeom>
          <a:noFill/>
        </p:spPr>
        <p:txBody>
          <a:bodyPr wrap="square" rtlCol="0">
            <a:spAutoFit/>
          </a:bodyPr>
          <a:lstStyle/>
          <a:p>
            <a:r>
              <a:rPr lang="en-GB" sz="1200" b="1">
                <a:solidFill>
                  <a:schemeClr val="tx2"/>
                </a:solidFill>
              </a:rPr>
              <a:t>Group vs solo: </a:t>
            </a:r>
            <a:r>
              <a:rPr lang="en-GB" sz="1200"/>
              <a:t>Generally most interest in group sessions (less pressured) but openness to 1-2-1 work if need additional support.</a:t>
            </a:r>
          </a:p>
          <a:p>
            <a:endParaRPr lang="en-GB" sz="1200"/>
          </a:p>
          <a:p>
            <a:endParaRPr lang="en-GB" sz="1200"/>
          </a:p>
        </p:txBody>
      </p:sp>
      <p:sp>
        <p:nvSpPr>
          <p:cNvPr id="19" name="TextBox 18">
            <a:extLst>
              <a:ext uri="{FF2B5EF4-FFF2-40B4-BE49-F238E27FC236}">
                <a16:creationId xmlns:a16="http://schemas.microsoft.com/office/drawing/2014/main" id="{611F6AB1-F6C5-FC25-B0D0-4A37E7DA0F94}"/>
              </a:ext>
            </a:extLst>
          </p:cNvPr>
          <p:cNvSpPr txBox="1"/>
          <p:nvPr/>
        </p:nvSpPr>
        <p:spPr>
          <a:xfrm>
            <a:off x="382947" y="2921168"/>
            <a:ext cx="2701580" cy="1200329"/>
          </a:xfrm>
          <a:prstGeom prst="rect">
            <a:avLst/>
          </a:prstGeom>
          <a:noFill/>
        </p:spPr>
        <p:txBody>
          <a:bodyPr wrap="square" rtlCol="0">
            <a:spAutoFit/>
          </a:bodyPr>
          <a:lstStyle/>
          <a:p>
            <a:r>
              <a:rPr lang="en-GB" sz="1200" b="1">
                <a:solidFill>
                  <a:schemeClr val="tx2"/>
                </a:solidFill>
              </a:rPr>
              <a:t>Tone/style: </a:t>
            </a:r>
            <a:r>
              <a:rPr lang="en-GB" sz="1200"/>
              <a:t>Important for sessions to feel different to lessons.</a:t>
            </a:r>
          </a:p>
          <a:p>
            <a:r>
              <a:rPr lang="en-GB" sz="1200"/>
              <a:t>Interactive, fun, informal. Rewards included.</a:t>
            </a:r>
          </a:p>
          <a:p>
            <a:endParaRPr lang="en-GB" sz="1200"/>
          </a:p>
          <a:p>
            <a:endParaRPr lang="en-GB" sz="1200"/>
          </a:p>
        </p:txBody>
      </p:sp>
      <p:sp>
        <p:nvSpPr>
          <p:cNvPr id="20" name="TextBox 19">
            <a:extLst>
              <a:ext uri="{FF2B5EF4-FFF2-40B4-BE49-F238E27FC236}">
                <a16:creationId xmlns:a16="http://schemas.microsoft.com/office/drawing/2014/main" id="{AF91E80B-09A9-5023-E6DF-2A4FF8B29653}"/>
              </a:ext>
            </a:extLst>
          </p:cNvPr>
          <p:cNvSpPr txBox="1"/>
          <p:nvPr/>
        </p:nvSpPr>
        <p:spPr>
          <a:xfrm>
            <a:off x="3608236" y="2895432"/>
            <a:ext cx="2701580" cy="1015663"/>
          </a:xfrm>
          <a:prstGeom prst="rect">
            <a:avLst/>
          </a:prstGeom>
          <a:noFill/>
        </p:spPr>
        <p:txBody>
          <a:bodyPr wrap="square" rtlCol="0">
            <a:spAutoFit/>
          </a:bodyPr>
          <a:lstStyle/>
          <a:p>
            <a:r>
              <a:rPr lang="en-GB" sz="1200" b="1">
                <a:solidFill>
                  <a:schemeClr val="tx2"/>
                </a:solidFill>
              </a:rPr>
              <a:t>By choice: </a:t>
            </a:r>
            <a:r>
              <a:rPr lang="en-GB" sz="1200"/>
              <a:t>Student’s choice to attend – they opt in. Not too onerous in terms of on-going commitment.</a:t>
            </a:r>
          </a:p>
          <a:p>
            <a:endParaRPr lang="en-GB" sz="1200"/>
          </a:p>
          <a:p>
            <a:endParaRPr lang="en-GB" sz="1200"/>
          </a:p>
        </p:txBody>
      </p:sp>
      <p:sp>
        <p:nvSpPr>
          <p:cNvPr id="22" name="TextBox 21">
            <a:extLst>
              <a:ext uri="{FF2B5EF4-FFF2-40B4-BE49-F238E27FC236}">
                <a16:creationId xmlns:a16="http://schemas.microsoft.com/office/drawing/2014/main" id="{1A033AEF-D580-FA7B-DBE1-9B532B10180B}"/>
              </a:ext>
            </a:extLst>
          </p:cNvPr>
          <p:cNvSpPr txBox="1"/>
          <p:nvPr/>
        </p:nvSpPr>
        <p:spPr>
          <a:xfrm>
            <a:off x="7462535" y="4259249"/>
            <a:ext cx="2231153" cy="1600438"/>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a typeface="Times New Roman" panose="02020603050405020304" pitchFamily="18" charset="0"/>
                <a:cs typeface="Arial" panose="020B0604020202020204" pitchFamily="34" charset="0"/>
              </a:rPr>
              <a:t>G</a:t>
            </a:r>
            <a:r>
              <a:rPr lang="en-GB" sz="1100" i="1" dirty="0">
                <a:effectLst/>
                <a:ea typeface="Times New Roman" panose="02020603050405020304" pitchFamily="18" charset="0"/>
                <a:cs typeface="Arial" panose="020B0604020202020204" pitchFamily="34" charset="0"/>
              </a:rPr>
              <a:t>iving examples of different strategies to help people who maybe haven't found how they learn best, maybe work out something like a strategy to help them. </a:t>
            </a:r>
          </a:p>
          <a:p>
            <a:pPr marL="457200" indent="-55563" algn="just">
              <a:spcAft>
                <a:spcPts val="1200"/>
              </a:spcAft>
            </a:pPr>
            <a:r>
              <a:rPr lang="en-GB" sz="1100" i="1" dirty="0">
                <a:ea typeface="Times New Roman" panose="02020603050405020304" pitchFamily="18" charset="0"/>
                <a:cs typeface="Arial" panose="020B0604020202020204" pitchFamily="34" charset="0"/>
              </a:rPr>
              <a:t>(Female, Yr11, Carlisle &amp; Eden)</a:t>
            </a:r>
            <a:endParaRPr lang="en-GB" sz="1100" i="1" dirty="0">
              <a:effectLst/>
              <a:ea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A592260D-A0EB-7DAA-A8D8-5AA5CB5BC7D7}"/>
              </a:ext>
            </a:extLst>
          </p:cNvPr>
          <p:cNvSpPr txBox="1"/>
          <p:nvPr/>
        </p:nvSpPr>
        <p:spPr>
          <a:xfrm>
            <a:off x="6756615" y="1806195"/>
            <a:ext cx="2363680" cy="2308324"/>
          </a:xfrm>
          <a:prstGeom prst="rect">
            <a:avLst/>
          </a:prstGeom>
          <a:noFill/>
        </p:spPr>
        <p:txBody>
          <a:bodyPr wrap="square" rtlCol="0">
            <a:spAutoFit/>
          </a:bodyPr>
          <a:lstStyle/>
          <a:p>
            <a:r>
              <a:rPr lang="en-GB" sz="1200" b="1" dirty="0">
                <a:solidFill>
                  <a:schemeClr val="tx2"/>
                </a:solidFill>
              </a:rPr>
              <a:t>Content: </a:t>
            </a:r>
            <a:r>
              <a:rPr lang="en-GB" sz="1200" dirty="0"/>
              <a:t>A mixture of subject specific sessions, skills-based sessions and provision of information regarding future pathway options.</a:t>
            </a:r>
          </a:p>
          <a:p>
            <a:endParaRPr lang="en-GB" sz="1200" dirty="0"/>
          </a:p>
          <a:p>
            <a:r>
              <a:rPr lang="en-GB" sz="1200" dirty="0"/>
              <a:t>Ideally no additional preparation required (days are already full up with learning/homework)</a:t>
            </a:r>
          </a:p>
          <a:p>
            <a:endParaRPr lang="en-GB" sz="1200" dirty="0"/>
          </a:p>
          <a:p>
            <a:r>
              <a:rPr lang="en-GB" sz="1200" dirty="0"/>
              <a:t>(See detailed ideas on slide 104)</a:t>
            </a:r>
          </a:p>
          <a:p>
            <a:endParaRPr lang="en-GB" sz="1200" dirty="0"/>
          </a:p>
        </p:txBody>
      </p:sp>
      <p:sp>
        <p:nvSpPr>
          <p:cNvPr id="25" name="TextBox 24">
            <a:extLst>
              <a:ext uri="{FF2B5EF4-FFF2-40B4-BE49-F238E27FC236}">
                <a16:creationId xmlns:a16="http://schemas.microsoft.com/office/drawing/2014/main" id="{E470D756-8E70-DF90-DB6A-F0D915BE442C}"/>
              </a:ext>
            </a:extLst>
          </p:cNvPr>
          <p:cNvSpPr txBox="1"/>
          <p:nvPr/>
        </p:nvSpPr>
        <p:spPr>
          <a:xfrm>
            <a:off x="2315739" y="4257851"/>
            <a:ext cx="2316460" cy="1769715"/>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a typeface="Times New Roman" panose="02020603050405020304" pitchFamily="18" charset="0"/>
                <a:cs typeface="Arial" panose="020B0604020202020204" pitchFamily="34" charset="0"/>
              </a:rPr>
              <a:t>J</a:t>
            </a:r>
            <a:r>
              <a:rPr lang="en-GB" sz="1100" i="1" dirty="0">
                <a:effectLst/>
                <a:ea typeface="Times New Roman" panose="02020603050405020304" pitchFamily="18" charset="0"/>
                <a:cs typeface="Arial" panose="020B0604020202020204" pitchFamily="34" charset="0"/>
              </a:rPr>
              <a:t>ust go whenever you want to go, like you don’t have to go every week or like every single day, it's like if you need the help and like support then you can just go and turn up, but if you don’t want the help then you just don’t go.</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Yr 9, Furness)</a:t>
            </a:r>
            <a:endParaRPr lang="en-GB" sz="1100" i="1" dirty="0">
              <a:effectLst/>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0D1B63BB-3C3D-9FD7-E0CA-BE0D8C86C300}"/>
              </a:ext>
            </a:extLst>
          </p:cNvPr>
          <p:cNvSpPr/>
          <p:nvPr/>
        </p:nvSpPr>
        <p:spPr>
          <a:xfrm>
            <a:off x="5114502" y="4226564"/>
            <a:ext cx="363345" cy="729194"/>
          </a:xfrm>
          <a:prstGeom prst="rect">
            <a:avLst/>
          </a:prstGeom>
        </p:spPr>
        <p:txBody>
          <a:bodyPr wrap="square">
            <a:spAutoFit/>
          </a:bodyPr>
          <a:lstStyle/>
          <a:p>
            <a:r>
              <a:rPr lang="en-GB" sz="4000" b="1">
                <a:solidFill>
                  <a:srgbClr val="4F8B74"/>
                </a:solidFill>
              </a:rPr>
              <a:t>“</a:t>
            </a:r>
          </a:p>
        </p:txBody>
      </p:sp>
      <p:sp>
        <p:nvSpPr>
          <p:cNvPr id="6" name="Rectangle 5">
            <a:extLst>
              <a:ext uri="{FF2B5EF4-FFF2-40B4-BE49-F238E27FC236}">
                <a16:creationId xmlns:a16="http://schemas.microsoft.com/office/drawing/2014/main" id="{14269C66-EC66-E8D5-E1F4-50BC45115ABB}"/>
              </a:ext>
            </a:extLst>
          </p:cNvPr>
          <p:cNvSpPr/>
          <p:nvPr/>
        </p:nvSpPr>
        <p:spPr>
          <a:xfrm>
            <a:off x="7573058" y="4163558"/>
            <a:ext cx="356142" cy="707886"/>
          </a:xfrm>
          <a:prstGeom prst="rect">
            <a:avLst/>
          </a:prstGeom>
        </p:spPr>
        <p:txBody>
          <a:bodyPr wrap="square">
            <a:spAutoFit/>
          </a:bodyPr>
          <a:lstStyle/>
          <a:p>
            <a:r>
              <a:rPr lang="en-GB" sz="4000" b="1">
                <a:solidFill>
                  <a:srgbClr val="4F8B74"/>
                </a:solidFill>
              </a:rPr>
              <a:t>“</a:t>
            </a:r>
          </a:p>
        </p:txBody>
      </p:sp>
      <p:sp>
        <p:nvSpPr>
          <p:cNvPr id="8" name="Rectangle 7">
            <a:extLst>
              <a:ext uri="{FF2B5EF4-FFF2-40B4-BE49-F238E27FC236}">
                <a16:creationId xmlns:a16="http://schemas.microsoft.com/office/drawing/2014/main" id="{646534E4-E99D-1DDE-0854-E2A3029FFF68}"/>
              </a:ext>
            </a:extLst>
          </p:cNvPr>
          <p:cNvSpPr/>
          <p:nvPr/>
        </p:nvSpPr>
        <p:spPr>
          <a:xfrm>
            <a:off x="2503057" y="4159358"/>
            <a:ext cx="363345" cy="729194"/>
          </a:xfrm>
          <a:prstGeom prst="rect">
            <a:avLst/>
          </a:prstGeom>
        </p:spPr>
        <p:txBody>
          <a:bodyPr wrap="square">
            <a:spAutoFit/>
          </a:bodyPr>
          <a:lstStyle/>
          <a:p>
            <a:r>
              <a:rPr lang="en-GB" sz="4000" b="1">
                <a:solidFill>
                  <a:srgbClr val="4F8B74"/>
                </a:solidFill>
              </a:rPr>
              <a:t>“</a:t>
            </a:r>
          </a:p>
        </p:txBody>
      </p:sp>
      <p:sp>
        <p:nvSpPr>
          <p:cNvPr id="9" name="Rectangle 8">
            <a:extLst>
              <a:ext uri="{FF2B5EF4-FFF2-40B4-BE49-F238E27FC236}">
                <a16:creationId xmlns:a16="http://schemas.microsoft.com/office/drawing/2014/main" id="{F5CB20A8-E3AF-7651-0F9C-4412265810B6}"/>
              </a:ext>
            </a:extLst>
          </p:cNvPr>
          <p:cNvSpPr/>
          <p:nvPr/>
        </p:nvSpPr>
        <p:spPr>
          <a:xfrm>
            <a:off x="42457" y="4226564"/>
            <a:ext cx="363345" cy="729194"/>
          </a:xfrm>
          <a:prstGeom prst="rect">
            <a:avLst/>
          </a:prstGeom>
        </p:spPr>
        <p:txBody>
          <a:bodyPr wrap="square">
            <a:spAutoFit/>
          </a:bodyPr>
          <a:lstStyle/>
          <a:p>
            <a:r>
              <a:rPr lang="en-GB" sz="4000" b="1">
                <a:solidFill>
                  <a:srgbClr val="4F8B74"/>
                </a:solidFill>
              </a:rPr>
              <a:t>“</a:t>
            </a:r>
          </a:p>
        </p:txBody>
      </p:sp>
      <p:sp>
        <p:nvSpPr>
          <p:cNvPr id="11" name="Rectangle 10">
            <a:extLst>
              <a:ext uri="{FF2B5EF4-FFF2-40B4-BE49-F238E27FC236}">
                <a16:creationId xmlns:a16="http://schemas.microsoft.com/office/drawing/2014/main" id="{E7CF1CBB-19BF-AE76-FE19-813FC6369F31}"/>
              </a:ext>
            </a:extLst>
          </p:cNvPr>
          <p:cNvSpPr/>
          <p:nvPr/>
        </p:nvSpPr>
        <p:spPr>
          <a:xfrm>
            <a:off x="9888390" y="4226564"/>
            <a:ext cx="363345" cy="729194"/>
          </a:xfrm>
          <a:prstGeom prst="rect">
            <a:avLst/>
          </a:prstGeom>
        </p:spPr>
        <p:txBody>
          <a:bodyPr wrap="square">
            <a:spAutoFit/>
          </a:bodyPr>
          <a:lstStyle/>
          <a:p>
            <a:r>
              <a:rPr lang="en-GB" sz="4000" b="1">
                <a:solidFill>
                  <a:srgbClr val="4F8B74"/>
                </a:solidFill>
              </a:rPr>
              <a:t>“</a:t>
            </a:r>
          </a:p>
        </p:txBody>
      </p:sp>
      <p:sp>
        <p:nvSpPr>
          <p:cNvPr id="13" name="TextBox 12">
            <a:extLst>
              <a:ext uri="{FF2B5EF4-FFF2-40B4-BE49-F238E27FC236}">
                <a16:creationId xmlns:a16="http://schemas.microsoft.com/office/drawing/2014/main" id="{BDFA196F-935F-5220-40EE-C13705224C1E}"/>
              </a:ext>
            </a:extLst>
          </p:cNvPr>
          <p:cNvSpPr txBox="1"/>
          <p:nvPr/>
        </p:nvSpPr>
        <p:spPr>
          <a:xfrm>
            <a:off x="7190571" y="530221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TextBox 15">
            <a:extLst>
              <a:ext uri="{FF2B5EF4-FFF2-40B4-BE49-F238E27FC236}">
                <a16:creationId xmlns:a16="http://schemas.microsoft.com/office/drawing/2014/main" id="{353F53A6-AD3F-0521-CF76-2844AF522CB5}"/>
              </a:ext>
            </a:extLst>
          </p:cNvPr>
          <p:cNvSpPr txBox="1"/>
          <p:nvPr/>
        </p:nvSpPr>
        <p:spPr>
          <a:xfrm>
            <a:off x="9344463" y="5022401"/>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TextBox 20">
            <a:extLst>
              <a:ext uri="{FF2B5EF4-FFF2-40B4-BE49-F238E27FC236}">
                <a16:creationId xmlns:a16="http://schemas.microsoft.com/office/drawing/2014/main" id="{28E13CF6-5CA3-2620-8788-3B5D574542D6}"/>
              </a:ext>
            </a:extLst>
          </p:cNvPr>
          <p:cNvSpPr txBox="1"/>
          <p:nvPr/>
        </p:nvSpPr>
        <p:spPr>
          <a:xfrm>
            <a:off x="4514872" y="533237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4" name="TextBox 23">
            <a:extLst>
              <a:ext uri="{FF2B5EF4-FFF2-40B4-BE49-F238E27FC236}">
                <a16:creationId xmlns:a16="http://schemas.microsoft.com/office/drawing/2014/main" id="{CFE5E6D5-A5A8-C653-50C6-0284BF17E749}"/>
              </a:ext>
            </a:extLst>
          </p:cNvPr>
          <p:cNvSpPr txBox="1"/>
          <p:nvPr/>
        </p:nvSpPr>
        <p:spPr>
          <a:xfrm>
            <a:off x="2151048" y="5175867"/>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6" name="TextBox 25">
            <a:extLst>
              <a:ext uri="{FF2B5EF4-FFF2-40B4-BE49-F238E27FC236}">
                <a16:creationId xmlns:a16="http://schemas.microsoft.com/office/drawing/2014/main" id="{D50879D5-7CE9-DEA5-2232-B0BAD783117C}"/>
              </a:ext>
            </a:extLst>
          </p:cNvPr>
          <p:cNvSpPr txBox="1"/>
          <p:nvPr/>
        </p:nvSpPr>
        <p:spPr>
          <a:xfrm>
            <a:off x="11670457" y="533237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7" name="Footer Placeholder 1">
            <a:extLst>
              <a:ext uri="{FF2B5EF4-FFF2-40B4-BE49-F238E27FC236}">
                <a16:creationId xmlns:a16="http://schemas.microsoft.com/office/drawing/2014/main" id="{2132E96B-DD3D-0E1B-C5C0-3BAB863121CA}"/>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7263863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114</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Interventions: Format Preferences (3/5)</a:t>
            </a:r>
            <a:endParaRPr lang="en-US" sz="3200">
              <a:solidFill>
                <a:schemeClr val="bg1"/>
              </a:solidFill>
              <a:latin typeface="Arial Rounded MT Bold"/>
              <a:cs typeface="Arial Rounded MT Bold"/>
            </a:endParaRPr>
          </a:p>
        </p:txBody>
      </p:sp>
      <p:pic>
        <p:nvPicPr>
          <p:cNvPr id="4" name="Picture 2" descr="Who, What, Where, When, Why, How: What's Your Question Orientation?">
            <a:extLst>
              <a:ext uri="{FF2B5EF4-FFF2-40B4-BE49-F238E27FC236}">
                <a16:creationId xmlns:a16="http://schemas.microsoft.com/office/drawing/2014/main" id="{21F4F610-3E49-7960-F6C8-1128391710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72974" y="1707609"/>
            <a:ext cx="3128815" cy="20389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D90775A-2E0A-4ED1-8E35-81EAC43D4357}"/>
              </a:ext>
            </a:extLst>
          </p:cNvPr>
          <p:cNvSpPr txBox="1"/>
          <p:nvPr/>
        </p:nvSpPr>
        <p:spPr>
          <a:xfrm>
            <a:off x="271318" y="4303067"/>
            <a:ext cx="2254620" cy="1277273"/>
          </a:xfrm>
          <a:prstGeom prst="rect">
            <a:avLst/>
          </a:prstGeom>
          <a:noFill/>
        </p:spPr>
        <p:txBody>
          <a:bodyPr wrap="square">
            <a:spAutoFit/>
          </a:bodyPr>
          <a:lstStyle/>
          <a:p>
            <a:r>
              <a:rPr lang="en-GB" sz="1100" i="1" kern="1200" dirty="0">
                <a:effectLst/>
                <a:ea typeface="+mn-ea"/>
                <a:cs typeface="+mn-cs"/>
              </a:rPr>
              <a:t>Run by school I think because you'll have more like you'll feel more comfortable around the people that you know and you might get more out of it. </a:t>
            </a:r>
          </a:p>
          <a:p>
            <a:pPr algn="r"/>
            <a:r>
              <a:rPr lang="en-GB" sz="1100" i="1" kern="1200" dirty="0">
                <a:effectLst/>
                <a:ea typeface="+mn-ea"/>
                <a:cs typeface="+mn-cs"/>
              </a:rPr>
              <a:t>(Male, </a:t>
            </a:r>
            <a:r>
              <a:rPr lang="en-GB" sz="1100" i="1" dirty="0"/>
              <a:t>Y</a:t>
            </a:r>
            <a:r>
              <a:rPr lang="en-GB" sz="1100" i="1" kern="1200" dirty="0">
                <a:effectLst/>
                <a:ea typeface="+mn-ea"/>
                <a:cs typeface="+mn-cs"/>
              </a:rPr>
              <a:t>r 11, Carlisle &amp; Eden)</a:t>
            </a:r>
          </a:p>
          <a:p>
            <a:endParaRPr lang="en-GB" sz="1100" i="1" kern="1200" dirty="0">
              <a:effectLst/>
              <a:ea typeface="+mn-ea"/>
              <a:cs typeface="+mn-cs"/>
            </a:endParaRPr>
          </a:p>
        </p:txBody>
      </p:sp>
      <p:sp>
        <p:nvSpPr>
          <p:cNvPr id="8" name="TextBox 7">
            <a:extLst>
              <a:ext uri="{FF2B5EF4-FFF2-40B4-BE49-F238E27FC236}">
                <a16:creationId xmlns:a16="http://schemas.microsoft.com/office/drawing/2014/main" id="{E07D4903-C058-A993-BC7F-F1518BCA8E38}"/>
              </a:ext>
            </a:extLst>
          </p:cNvPr>
          <p:cNvSpPr txBox="1"/>
          <p:nvPr/>
        </p:nvSpPr>
        <p:spPr>
          <a:xfrm>
            <a:off x="2972663" y="4244301"/>
            <a:ext cx="2400300" cy="1277273"/>
          </a:xfrm>
          <a:prstGeom prst="rect">
            <a:avLst/>
          </a:prstGeom>
          <a:noFill/>
        </p:spPr>
        <p:txBody>
          <a:bodyPr wrap="square">
            <a:spAutoFit/>
          </a:bodyPr>
          <a:lstStyle/>
          <a:p>
            <a:r>
              <a:rPr lang="en-GB" sz="1100" i="1" kern="1200" dirty="0">
                <a:effectLst/>
                <a:ea typeface="+mn-ea"/>
                <a:cs typeface="+mn-cs"/>
              </a:rPr>
              <a:t>I do understand if you don’t like a teacher and it might be harder to learn, but I feel like if you know them it's like a lot easier to learn because you're less awkward, I guess. </a:t>
            </a:r>
          </a:p>
          <a:p>
            <a:endParaRPr lang="en-GB" sz="1100" i="1" kern="1200" dirty="0">
              <a:effectLst/>
              <a:ea typeface="+mn-ea"/>
              <a:cs typeface="+mn-cs"/>
            </a:endParaRPr>
          </a:p>
          <a:p>
            <a:pPr algn="r"/>
            <a:r>
              <a:rPr lang="en-GB" sz="1100" i="1" kern="1200" dirty="0">
                <a:effectLst/>
                <a:ea typeface="+mn-ea"/>
                <a:cs typeface="+mn-cs"/>
              </a:rPr>
              <a:t>(Female, Yr 9, West Cumbria)</a:t>
            </a:r>
          </a:p>
        </p:txBody>
      </p:sp>
      <p:sp>
        <p:nvSpPr>
          <p:cNvPr id="9" name="Rectangle 8">
            <a:extLst>
              <a:ext uri="{FF2B5EF4-FFF2-40B4-BE49-F238E27FC236}">
                <a16:creationId xmlns:a16="http://schemas.microsoft.com/office/drawing/2014/main" id="{301DF217-2814-DD76-B998-4B87D4E5C38B}"/>
              </a:ext>
            </a:extLst>
          </p:cNvPr>
          <p:cNvSpPr/>
          <p:nvPr/>
        </p:nvSpPr>
        <p:spPr>
          <a:xfrm>
            <a:off x="8771373" y="1891230"/>
            <a:ext cx="1351681" cy="7772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1A400890-BA38-D842-FA99-89472A89A210}"/>
              </a:ext>
            </a:extLst>
          </p:cNvPr>
          <p:cNvSpPr txBox="1"/>
          <p:nvPr/>
        </p:nvSpPr>
        <p:spPr>
          <a:xfrm>
            <a:off x="271318" y="1778918"/>
            <a:ext cx="7865918" cy="2339102"/>
          </a:xfrm>
          <a:prstGeom prst="rect">
            <a:avLst/>
          </a:prstGeom>
          <a:noFill/>
        </p:spPr>
        <p:txBody>
          <a:bodyPr wrap="square" rtlCol="0">
            <a:spAutoFit/>
          </a:bodyPr>
          <a:lstStyle/>
          <a:p>
            <a:r>
              <a:rPr lang="en-GB" sz="1400" b="1">
                <a:solidFill>
                  <a:schemeClr val="tx2"/>
                </a:solidFill>
              </a:rPr>
              <a:t>Openness to being run by internal staff or external people – assuming have relevant skillset/experience</a:t>
            </a:r>
          </a:p>
          <a:p>
            <a:endParaRPr lang="en-GB" sz="1200" b="1">
              <a:solidFill>
                <a:schemeClr val="tx2"/>
              </a:solidFill>
            </a:endParaRPr>
          </a:p>
          <a:p>
            <a:pPr marL="171450" indent="-171450">
              <a:buFont typeface="Arial" panose="020B0604020202020204" pitchFamily="34" charset="0"/>
              <a:buChar char="•"/>
            </a:pPr>
            <a:r>
              <a:rPr lang="en-GB" sz="1200"/>
              <a:t>Teaching staff feel like the most obvious choice for curriculum learning: they know the subject and the students.</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However, those students with poor teacher relationships welcome a change.</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External personnel are most obvious choice for raising aspirations /inspiring students (e.g. older students returning to the school) or if they have specialist knowledge of a subject.</a:t>
            </a:r>
          </a:p>
          <a:p>
            <a:pPr marL="171450"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a:t>Recognition that external personnel are useful to differentiate from ‘normal’ lessons – provide a ‘freshness’ which can lead to more engagement.</a:t>
            </a:r>
          </a:p>
          <a:p>
            <a:endParaRPr lang="en-GB" sz="1200"/>
          </a:p>
        </p:txBody>
      </p:sp>
      <p:sp>
        <p:nvSpPr>
          <p:cNvPr id="13" name="TextBox 12">
            <a:extLst>
              <a:ext uri="{FF2B5EF4-FFF2-40B4-BE49-F238E27FC236}">
                <a16:creationId xmlns:a16="http://schemas.microsoft.com/office/drawing/2014/main" id="{A3CE5E59-A619-0052-36F6-D7C40E22EAD6}"/>
              </a:ext>
            </a:extLst>
          </p:cNvPr>
          <p:cNvSpPr txBox="1"/>
          <p:nvPr/>
        </p:nvSpPr>
        <p:spPr>
          <a:xfrm>
            <a:off x="5623820" y="4210320"/>
            <a:ext cx="2730441" cy="2108269"/>
          </a:xfrm>
          <a:prstGeom prst="rect">
            <a:avLst/>
          </a:prstGeom>
          <a:noFill/>
        </p:spPr>
        <p:txBody>
          <a:bodyPr wrap="square">
            <a:spAutoFit/>
          </a:bodyPr>
          <a:lstStyle/>
          <a:p>
            <a:pPr marL="457200" indent="-457200" algn="just">
              <a:spcAft>
                <a:spcPts val="1200"/>
              </a:spcAft>
            </a:pPr>
            <a:r>
              <a:rPr lang="en-GB" sz="1100" i="1" dirty="0">
                <a:ea typeface="Times New Roman" panose="02020603050405020304" pitchFamily="18" charset="0"/>
                <a:cs typeface="Arial" panose="020B0604020202020204" pitchFamily="34" charset="0"/>
              </a:rPr>
              <a:t>	Could </a:t>
            </a:r>
            <a:r>
              <a:rPr lang="en-GB" sz="1100" i="1" dirty="0">
                <a:effectLst/>
                <a:ea typeface="Times New Roman" panose="02020603050405020304" pitchFamily="18" charset="0"/>
                <a:cs typeface="Arial" panose="020B0604020202020204" pitchFamily="34" charset="0"/>
              </a:rPr>
              <a:t>be like a teaching assistant kind of figure that that knows stuff about the subjects and can get the stuff from teachers, but you don’t really have a relationship with them yet and you can build on that because if you already have a relationship with a teacher that might sway if you want to do it or not.</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Yr 11, </a:t>
            </a:r>
            <a:r>
              <a:rPr lang="en-GB" sz="1100" i="1" dirty="0">
                <a:ea typeface="Times New Roman" panose="02020603050405020304" pitchFamily="18" charset="0"/>
                <a:cs typeface="Arial" panose="020B0604020202020204" pitchFamily="34" charset="0"/>
              </a:rPr>
              <a:t>Carlisle &amp; Eden</a:t>
            </a:r>
            <a:r>
              <a:rPr lang="en-GB" sz="1100" i="1" dirty="0">
                <a:effectLst/>
                <a:ea typeface="Times New Roman" panose="02020603050405020304" pitchFamily="18" charset="0"/>
                <a:cs typeface="Arial" panose="020B0604020202020204" pitchFamily="34" charset="0"/>
              </a:rPr>
              <a:t>)</a:t>
            </a:r>
            <a:endParaRPr lang="en-GB" sz="1100" i="1" dirty="0">
              <a:effectLst/>
              <a:ea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3C3DDC3-E6C8-08C7-0524-169ADE3CC4A4}"/>
              </a:ext>
            </a:extLst>
          </p:cNvPr>
          <p:cNvSpPr txBox="1"/>
          <p:nvPr/>
        </p:nvSpPr>
        <p:spPr>
          <a:xfrm>
            <a:off x="8594006" y="4160209"/>
            <a:ext cx="3058096" cy="1092607"/>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If it's like a teacher that you don’t really like doing it then you might just be completely put off doing it because they're the one doing it.  </a:t>
            </a:r>
          </a:p>
          <a:p>
            <a:pPr marL="457200" indent="-457200" algn="r">
              <a:spcAft>
                <a:spcPts val="1200"/>
              </a:spcAft>
            </a:pPr>
            <a:r>
              <a:rPr lang="en-GB" sz="1100" i="1" dirty="0">
                <a:ea typeface="Times New Roman" panose="02020603050405020304" pitchFamily="18" charset="0"/>
                <a:cs typeface="Arial" panose="020B0604020202020204" pitchFamily="34" charset="0"/>
              </a:rPr>
              <a:t>(Female, Yr 9, West Cumbria)</a:t>
            </a:r>
            <a:endParaRPr lang="en-GB" sz="1100" i="1" dirty="0">
              <a:effectLst/>
              <a:ea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0F0ACF4B-8CD3-3B05-C13D-A10BD75CCC83}"/>
              </a:ext>
            </a:extLst>
          </p:cNvPr>
          <p:cNvSpPr txBox="1"/>
          <p:nvPr/>
        </p:nvSpPr>
        <p:spPr>
          <a:xfrm>
            <a:off x="8605118" y="5327225"/>
            <a:ext cx="3114670" cy="1261884"/>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I’d say external because they’d know what they are doing – like they’d be a professional at it and that would be more help. The teachers might not know what they are doing as much.</a:t>
            </a:r>
          </a:p>
          <a:p>
            <a:pPr marL="457200" indent="-457200" algn="r">
              <a:spcAft>
                <a:spcPts val="1200"/>
              </a:spcAft>
            </a:pPr>
            <a:r>
              <a:rPr lang="en-GB" sz="1100" i="1" dirty="0">
                <a:ea typeface="Times New Roman" panose="02020603050405020304" pitchFamily="18" charset="0"/>
                <a:cs typeface="Arial" panose="020B0604020202020204" pitchFamily="34" charset="0"/>
              </a:rPr>
              <a:t>(Male, Yr 10, Carlisle &amp; Eden)</a:t>
            </a:r>
            <a:endParaRPr lang="en-GB" sz="1100" i="1" dirty="0">
              <a:effectLst/>
              <a:ea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8B22D126-8584-C931-089C-8411BCC2E09F}"/>
              </a:ext>
            </a:extLst>
          </p:cNvPr>
          <p:cNvSpPr/>
          <p:nvPr/>
        </p:nvSpPr>
        <p:spPr>
          <a:xfrm>
            <a:off x="5819688" y="4160209"/>
            <a:ext cx="363345" cy="729194"/>
          </a:xfrm>
          <a:prstGeom prst="rect">
            <a:avLst/>
          </a:prstGeom>
        </p:spPr>
        <p:txBody>
          <a:bodyPr wrap="square">
            <a:spAutoFit/>
          </a:bodyPr>
          <a:lstStyle/>
          <a:p>
            <a:r>
              <a:rPr lang="en-GB" sz="4000" b="1">
                <a:solidFill>
                  <a:srgbClr val="4F8B74"/>
                </a:solidFill>
              </a:rPr>
              <a:t>“</a:t>
            </a:r>
          </a:p>
        </p:txBody>
      </p:sp>
      <p:sp>
        <p:nvSpPr>
          <p:cNvPr id="7" name="Rectangle 6">
            <a:extLst>
              <a:ext uri="{FF2B5EF4-FFF2-40B4-BE49-F238E27FC236}">
                <a16:creationId xmlns:a16="http://schemas.microsoft.com/office/drawing/2014/main" id="{909B4074-B4CA-4B86-CA93-E70051C9A4EF}"/>
              </a:ext>
            </a:extLst>
          </p:cNvPr>
          <p:cNvSpPr/>
          <p:nvPr/>
        </p:nvSpPr>
        <p:spPr>
          <a:xfrm>
            <a:off x="8675691" y="4099192"/>
            <a:ext cx="356142" cy="707886"/>
          </a:xfrm>
          <a:prstGeom prst="rect">
            <a:avLst/>
          </a:prstGeom>
        </p:spPr>
        <p:txBody>
          <a:bodyPr wrap="square">
            <a:spAutoFit/>
          </a:bodyPr>
          <a:lstStyle/>
          <a:p>
            <a:r>
              <a:rPr lang="en-GB" sz="4000" b="1">
                <a:solidFill>
                  <a:srgbClr val="4F8B74"/>
                </a:solidFill>
              </a:rPr>
              <a:t>“</a:t>
            </a:r>
          </a:p>
        </p:txBody>
      </p:sp>
      <p:sp>
        <p:nvSpPr>
          <p:cNvPr id="12" name="Rectangle 11">
            <a:extLst>
              <a:ext uri="{FF2B5EF4-FFF2-40B4-BE49-F238E27FC236}">
                <a16:creationId xmlns:a16="http://schemas.microsoft.com/office/drawing/2014/main" id="{3937ED82-1CFD-8219-DC40-F5991815DE1D}"/>
              </a:ext>
            </a:extLst>
          </p:cNvPr>
          <p:cNvSpPr/>
          <p:nvPr/>
        </p:nvSpPr>
        <p:spPr>
          <a:xfrm>
            <a:off x="2713884" y="4177910"/>
            <a:ext cx="258779" cy="729194"/>
          </a:xfrm>
          <a:prstGeom prst="rect">
            <a:avLst/>
          </a:prstGeom>
        </p:spPr>
        <p:txBody>
          <a:bodyPr wrap="square">
            <a:spAutoFit/>
          </a:bodyPr>
          <a:lstStyle/>
          <a:p>
            <a:r>
              <a:rPr lang="en-GB" sz="4000" b="1">
                <a:solidFill>
                  <a:srgbClr val="4F8B74"/>
                </a:solidFill>
              </a:rPr>
              <a:t>“</a:t>
            </a:r>
          </a:p>
        </p:txBody>
      </p:sp>
      <p:sp>
        <p:nvSpPr>
          <p:cNvPr id="14" name="Rectangle 13">
            <a:extLst>
              <a:ext uri="{FF2B5EF4-FFF2-40B4-BE49-F238E27FC236}">
                <a16:creationId xmlns:a16="http://schemas.microsoft.com/office/drawing/2014/main" id="{3C26827B-3CB9-9F20-6EBA-0B78960F6A83}"/>
              </a:ext>
            </a:extLst>
          </p:cNvPr>
          <p:cNvSpPr/>
          <p:nvPr/>
        </p:nvSpPr>
        <p:spPr>
          <a:xfrm>
            <a:off x="42457" y="4226564"/>
            <a:ext cx="363345" cy="729194"/>
          </a:xfrm>
          <a:prstGeom prst="rect">
            <a:avLst/>
          </a:prstGeom>
        </p:spPr>
        <p:txBody>
          <a:bodyPr wrap="squar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144C7B5E-24E2-08B8-AA8C-CFE5C1A86348}"/>
              </a:ext>
            </a:extLst>
          </p:cNvPr>
          <p:cNvSpPr txBox="1"/>
          <p:nvPr/>
        </p:nvSpPr>
        <p:spPr>
          <a:xfrm>
            <a:off x="8227446" y="564790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TextBox 17">
            <a:extLst>
              <a:ext uri="{FF2B5EF4-FFF2-40B4-BE49-F238E27FC236}">
                <a16:creationId xmlns:a16="http://schemas.microsoft.com/office/drawing/2014/main" id="{05D54AC9-77DC-8907-383A-F429E88FFF7B}"/>
              </a:ext>
            </a:extLst>
          </p:cNvPr>
          <p:cNvSpPr txBox="1"/>
          <p:nvPr/>
        </p:nvSpPr>
        <p:spPr>
          <a:xfrm>
            <a:off x="11576189" y="5969807"/>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9" name="TextBox 18">
            <a:extLst>
              <a:ext uri="{FF2B5EF4-FFF2-40B4-BE49-F238E27FC236}">
                <a16:creationId xmlns:a16="http://schemas.microsoft.com/office/drawing/2014/main" id="{FE4868A7-A612-C427-EC05-FC4715BB2FBD}"/>
              </a:ext>
            </a:extLst>
          </p:cNvPr>
          <p:cNvSpPr txBox="1"/>
          <p:nvPr/>
        </p:nvSpPr>
        <p:spPr>
          <a:xfrm>
            <a:off x="4908466" y="489887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0" name="TextBox 19">
            <a:extLst>
              <a:ext uri="{FF2B5EF4-FFF2-40B4-BE49-F238E27FC236}">
                <a16:creationId xmlns:a16="http://schemas.microsoft.com/office/drawing/2014/main" id="{344598E6-59F2-E9BC-229A-CCDB07B2ACA9}"/>
              </a:ext>
            </a:extLst>
          </p:cNvPr>
          <p:cNvSpPr txBox="1"/>
          <p:nvPr/>
        </p:nvSpPr>
        <p:spPr>
          <a:xfrm>
            <a:off x="2225529" y="4860396"/>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1" name="Rectangle 20">
            <a:extLst>
              <a:ext uri="{FF2B5EF4-FFF2-40B4-BE49-F238E27FC236}">
                <a16:creationId xmlns:a16="http://schemas.microsoft.com/office/drawing/2014/main" id="{7BBEF016-5B02-CFAF-176A-B48629607BA7}"/>
              </a:ext>
            </a:extLst>
          </p:cNvPr>
          <p:cNvSpPr/>
          <p:nvPr/>
        </p:nvSpPr>
        <p:spPr>
          <a:xfrm>
            <a:off x="8771373" y="5250281"/>
            <a:ext cx="356142" cy="707886"/>
          </a:xfrm>
          <a:prstGeom prst="rect">
            <a:avLst/>
          </a:prstGeom>
        </p:spPr>
        <p:txBody>
          <a:bodyPr wrap="square">
            <a:spAutoFit/>
          </a:bodyPr>
          <a:lstStyle/>
          <a:p>
            <a:r>
              <a:rPr lang="en-GB" sz="4000" b="1">
                <a:solidFill>
                  <a:srgbClr val="4F8B74"/>
                </a:solidFill>
              </a:rPr>
              <a:t>“</a:t>
            </a:r>
          </a:p>
        </p:txBody>
      </p:sp>
      <p:sp>
        <p:nvSpPr>
          <p:cNvPr id="22" name="TextBox 21">
            <a:extLst>
              <a:ext uri="{FF2B5EF4-FFF2-40B4-BE49-F238E27FC236}">
                <a16:creationId xmlns:a16="http://schemas.microsoft.com/office/drawing/2014/main" id="{01F5663C-0655-FD13-AAC7-53E06C61F9D5}"/>
              </a:ext>
            </a:extLst>
          </p:cNvPr>
          <p:cNvSpPr txBox="1"/>
          <p:nvPr/>
        </p:nvSpPr>
        <p:spPr>
          <a:xfrm>
            <a:off x="11682356" y="470896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3" name="Footer Placeholder 1">
            <a:extLst>
              <a:ext uri="{FF2B5EF4-FFF2-40B4-BE49-F238E27FC236}">
                <a16:creationId xmlns:a16="http://schemas.microsoft.com/office/drawing/2014/main" id="{0448A473-4C03-1A6D-828C-22C557C8D055}"/>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426384650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115</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Interventions: Format Preferences (4/5)</a:t>
            </a:r>
            <a:endParaRPr lang="en-US" sz="3200">
              <a:solidFill>
                <a:schemeClr val="bg1"/>
              </a:solidFill>
              <a:latin typeface="Arial Rounded MT Bold"/>
              <a:cs typeface="Arial Rounded MT Bold"/>
            </a:endParaRPr>
          </a:p>
        </p:txBody>
      </p:sp>
      <p:pic>
        <p:nvPicPr>
          <p:cNvPr id="4" name="Picture 2" descr="Who, What, Where, When, Why, How: What's Your Question Orientation?">
            <a:extLst>
              <a:ext uri="{FF2B5EF4-FFF2-40B4-BE49-F238E27FC236}">
                <a16:creationId xmlns:a16="http://schemas.microsoft.com/office/drawing/2014/main" id="{21F4F610-3E49-7960-F6C8-1128391710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72974" y="1648968"/>
            <a:ext cx="3128815" cy="203899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01DF217-2814-DD76-B998-4B87D4E5C38B}"/>
              </a:ext>
            </a:extLst>
          </p:cNvPr>
          <p:cNvSpPr/>
          <p:nvPr/>
        </p:nvSpPr>
        <p:spPr>
          <a:xfrm>
            <a:off x="10842370" y="1869009"/>
            <a:ext cx="1213716" cy="7772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87CE26B-161F-A766-06FA-B897053B86C9}"/>
              </a:ext>
            </a:extLst>
          </p:cNvPr>
          <p:cNvSpPr txBox="1"/>
          <p:nvPr/>
        </p:nvSpPr>
        <p:spPr>
          <a:xfrm>
            <a:off x="412102" y="4810905"/>
            <a:ext cx="1836934" cy="1277273"/>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dirty="0"/>
              <a:t>O</a:t>
            </a:r>
            <a:r>
              <a:rPr lang="en-GB" sz="1100" i="1" kern="1200" dirty="0">
                <a:effectLst/>
                <a:ea typeface="+mn-ea"/>
                <a:cs typeface="+mn-cs"/>
              </a:rPr>
              <a:t>nline you could probably, you're more likely to get distracted whereas if you're face-to-face you have to be there and you're there doing it. </a:t>
            </a: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(Male, </a:t>
            </a:r>
            <a:r>
              <a:rPr lang="en-GB" sz="1100" i="1" dirty="0"/>
              <a:t>Yr 11, Carlisle &amp; Eden)</a:t>
            </a:r>
            <a:endParaRPr lang="en-GB" sz="1100" i="1" kern="1200" dirty="0">
              <a:effectLst/>
              <a:ea typeface="+mn-ea"/>
              <a:cs typeface="+mn-cs"/>
            </a:endParaRPr>
          </a:p>
        </p:txBody>
      </p:sp>
      <p:sp>
        <p:nvSpPr>
          <p:cNvPr id="11" name="TextBox 10">
            <a:extLst>
              <a:ext uri="{FF2B5EF4-FFF2-40B4-BE49-F238E27FC236}">
                <a16:creationId xmlns:a16="http://schemas.microsoft.com/office/drawing/2014/main" id="{0A121EFE-D28F-1D9D-DCEC-E11CAE0DE1E2}"/>
              </a:ext>
            </a:extLst>
          </p:cNvPr>
          <p:cNvSpPr txBox="1"/>
          <p:nvPr/>
        </p:nvSpPr>
        <p:spPr>
          <a:xfrm>
            <a:off x="3076723" y="4824311"/>
            <a:ext cx="1836934" cy="1107996"/>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People just won’t listen – they’ll just take the mick, and there will be technical difficulties.</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dirty="0"/>
              <a:t>(Male, Yr 11, Furness)</a:t>
            </a:r>
            <a:endParaRPr lang="en-GB" sz="1100" i="1" kern="1200" dirty="0">
              <a:effectLst/>
              <a:ea typeface="+mn-ea"/>
              <a:cs typeface="+mn-cs"/>
            </a:endParaRPr>
          </a:p>
        </p:txBody>
      </p:sp>
      <p:sp>
        <p:nvSpPr>
          <p:cNvPr id="12" name="TextBox 11">
            <a:extLst>
              <a:ext uri="{FF2B5EF4-FFF2-40B4-BE49-F238E27FC236}">
                <a16:creationId xmlns:a16="http://schemas.microsoft.com/office/drawing/2014/main" id="{65F33AE8-71CB-ABAE-A273-AFE0548ABA20}"/>
              </a:ext>
            </a:extLst>
          </p:cNvPr>
          <p:cNvSpPr txBox="1"/>
          <p:nvPr/>
        </p:nvSpPr>
        <p:spPr>
          <a:xfrm>
            <a:off x="271317" y="1772015"/>
            <a:ext cx="7625773" cy="2369880"/>
          </a:xfrm>
          <a:prstGeom prst="rect">
            <a:avLst/>
          </a:prstGeom>
          <a:noFill/>
        </p:spPr>
        <p:txBody>
          <a:bodyPr wrap="square" rtlCol="0">
            <a:spAutoFit/>
          </a:bodyPr>
          <a:lstStyle/>
          <a:p>
            <a:r>
              <a:rPr lang="en-GB" sz="1400" b="1" dirty="0">
                <a:solidFill>
                  <a:schemeClr val="tx2"/>
                </a:solidFill>
              </a:rPr>
              <a:t>Whilst online appeals for convenience, face to face is preferred and expected to be more effective. Perceptions are generally driven by online learning during Covid being less effective.</a:t>
            </a:r>
          </a:p>
          <a:p>
            <a:endParaRPr lang="en-GB" sz="1200" b="1" dirty="0">
              <a:solidFill>
                <a:schemeClr val="tx2"/>
              </a:solidFill>
            </a:endParaRPr>
          </a:p>
          <a:p>
            <a:pPr marL="171450" indent="-171450">
              <a:buFont typeface="Arial" panose="020B0604020202020204" pitchFamily="34" charset="0"/>
              <a:buChar char="•"/>
            </a:pPr>
            <a:r>
              <a:rPr lang="en-GB" sz="1200" b="1" dirty="0"/>
              <a:t>Online </a:t>
            </a:r>
            <a:r>
              <a:rPr lang="en-GB" sz="1200" dirty="0"/>
              <a:t>= distractions, technical problems, harder to ask questions, less enjoyable</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b="1" dirty="0"/>
              <a:t>Face to face </a:t>
            </a:r>
            <a:r>
              <a:rPr lang="en-GB" sz="1200" dirty="0"/>
              <a:t>= easier to concentrate, more efficient and enjoyable learning. More memorable. Easier to ask questions/ask for clarification. ‘Need extra help’ attainment level request F2F.</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b="1" dirty="0"/>
              <a:t>Location: </a:t>
            </a:r>
            <a:r>
              <a:rPr lang="en-GB" sz="1200" dirty="0"/>
              <a:t>ideally school based</a:t>
            </a:r>
          </a:p>
          <a:p>
            <a:endParaRPr lang="en-GB" sz="1200" dirty="0"/>
          </a:p>
          <a:p>
            <a:pPr marL="171450" indent="-171450">
              <a:buFont typeface="Arial" panose="020B0604020202020204" pitchFamily="34" charset="0"/>
              <a:buChar char="•"/>
            </a:pPr>
            <a:r>
              <a:rPr lang="en-GB" sz="1200" b="1" dirty="0"/>
              <a:t>When: </a:t>
            </a:r>
            <a:r>
              <a:rPr lang="en-GB" sz="1200" dirty="0"/>
              <a:t>within or straight after the school day. Potentially challenging to find a clear slot during school day – potentially pre-school or lunchtimes. Alternatively, straight after school. </a:t>
            </a:r>
          </a:p>
        </p:txBody>
      </p:sp>
      <p:sp>
        <p:nvSpPr>
          <p:cNvPr id="14" name="TextBox 13">
            <a:extLst>
              <a:ext uri="{FF2B5EF4-FFF2-40B4-BE49-F238E27FC236}">
                <a16:creationId xmlns:a16="http://schemas.microsoft.com/office/drawing/2014/main" id="{D469D907-3FAB-44A0-1B86-21D722EF197A}"/>
              </a:ext>
            </a:extLst>
          </p:cNvPr>
          <p:cNvSpPr txBox="1"/>
          <p:nvPr/>
        </p:nvSpPr>
        <p:spPr>
          <a:xfrm>
            <a:off x="10244408" y="4748988"/>
            <a:ext cx="1605847" cy="1615827"/>
          </a:xfrm>
          <a:prstGeom prst="rect">
            <a:avLst/>
          </a:prstGeom>
          <a:noFill/>
        </p:spPr>
        <p:txBody>
          <a:bodyPr wrap="square">
            <a:spAutoFit/>
          </a:bodyPr>
          <a:lstStyle/>
          <a:p>
            <a:r>
              <a:rPr lang="en-GB" sz="1100" i="1" dirty="0">
                <a:effectLst/>
                <a:ea typeface="Times New Roman" panose="02020603050405020304" pitchFamily="18" charset="0"/>
              </a:rPr>
              <a:t>Online because more people can access it and you don’t have to like go out of your way to do something, it's just really easy.</a:t>
            </a:r>
          </a:p>
          <a:p>
            <a:endParaRPr lang="en-GB" sz="1100" i="1" dirty="0">
              <a:effectLst/>
              <a:ea typeface="Times New Roman" panose="02020603050405020304" pitchFamily="18" charset="0"/>
            </a:endParaRPr>
          </a:p>
          <a:p>
            <a:pPr algn="r"/>
            <a:r>
              <a:rPr lang="en-GB" sz="1100" i="1" dirty="0">
                <a:effectLst/>
                <a:ea typeface="Times New Roman" panose="02020603050405020304" pitchFamily="18" charset="0"/>
              </a:rPr>
              <a:t>(Female, Yr 9, West Cumbria)</a:t>
            </a:r>
            <a:endParaRPr lang="en-GB" sz="1100" i="1" dirty="0"/>
          </a:p>
        </p:txBody>
      </p:sp>
      <p:sp>
        <p:nvSpPr>
          <p:cNvPr id="16" name="TextBox 15">
            <a:extLst>
              <a:ext uri="{FF2B5EF4-FFF2-40B4-BE49-F238E27FC236}">
                <a16:creationId xmlns:a16="http://schemas.microsoft.com/office/drawing/2014/main" id="{ECA40675-E323-63AE-4AC1-73F5C8869890}"/>
              </a:ext>
            </a:extLst>
          </p:cNvPr>
          <p:cNvSpPr txBox="1"/>
          <p:nvPr/>
        </p:nvSpPr>
        <p:spPr>
          <a:xfrm>
            <a:off x="7850187" y="4733610"/>
            <a:ext cx="1916871" cy="1277273"/>
          </a:xfrm>
          <a:prstGeom prst="rect">
            <a:avLst/>
          </a:prstGeom>
          <a:noFill/>
        </p:spPr>
        <p:txBody>
          <a:bodyPr wrap="square">
            <a:spAutoFit/>
          </a:bodyPr>
          <a:lstStyle/>
          <a:p>
            <a:r>
              <a:rPr lang="en-GB" sz="1100" i="1">
                <a:ea typeface="Times New Roman" panose="02020603050405020304" pitchFamily="18" charset="0"/>
              </a:rPr>
              <a:t>J</a:t>
            </a:r>
            <a:r>
              <a:rPr lang="en-GB" sz="1100" i="1">
                <a:effectLst/>
                <a:ea typeface="Times New Roman" panose="02020603050405020304" pitchFamily="18" charset="0"/>
              </a:rPr>
              <a:t>ust having it like at school for example like you don’t have to go out of your way because you can just stay behind after school to do it.</a:t>
            </a:r>
          </a:p>
          <a:p>
            <a:r>
              <a:rPr lang="en-GB" sz="1100" i="1">
                <a:effectLst/>
                <a:ea typeface="Times New Roman" panose="02020603050405020304" pitchFamily="18" charset="0"/>
              </a:rPr>
              <a:t> </a:t>
            </a:r>
          </a:p>
          <a:p>
            <a:pPr algn="r"/>
            <a:r>
              <a:rPr lang="en-GB" sz="1100" i="1">
                <a:effectLst/>
                <a:ea typeface="Times New Roman" panose="02020603050405020304" pitchFamily="18" charset="0"/>
              </a:rPr>
              <a:t>(</a:t>
            </a:r>
            <a:r>
              <a:rPr lang="it-IT" sz="1100" i="1">
                <a:effectLst/>
                <a:ea typeface="Times New Roman" panose="02020603050405020304" pitchFamily="18" charset="0"/>
              </a:rPr>
              <a:t>Male, Yr 9, Carlisle &amp; Eden</a:t>
            </a:r>
            <a:r>
              <a:rPr lang="en-GB" sz="1100" i="1">
                <a:effectLst/>
                <a:ea typeface="Times New Roman" panose="02020603050405020304" pitchFamily="18" charset="0"/>
              </a:rPr>
              <a:t>)</a:t>
            </a:r>
            <a:endParaRPr lang="en-GB" sz="1100" i="1"/>
          </a:p>
        </p:txBody>
      </p:sp>
      <p:sp>
        <p:nvSpPr>
          <p:cNvPr id="17" name="TextBox 16">
            <a:extLst>
              <a:ext uri="{FF2B5EF4-FFF2-40B4-BE49-F238E27FC236}">
                <a16:creationId xmlns:a16="http://schemas.microsoft.com/office/drawing/2014/main" id="{C0DE53F1-FE60-30BA-EC80-AC1A3FB12C37}"/>
              </a:ext>
            </a:extLst>
          </p:cNvPr>
          <p:cNvSpPr txBox="1"/>
          <p:nvPr/>
        </p:nvSpPr>
        <p:spPr>
          <a:xfrm>
            <a:off x="5584326" y="4780445"/>
            <a:ext cx="1836934" cy="1107996"/>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You get more out of it in person, it’s more concentrated, more focussed. </a:t>
            </a:r>
          </a:p>
          <a:p>
            <a:pPr marL="0" marR="0" lvl="0" indent="0" defTabSz="457200" rtl="0" eaLnBrk="1" fontAlgn="auto" latinLnBrk="0" hangingPunct="1">
              <a:lnSpc>
                <a:spcPct val="100000"/>
              </a:lnSpc>
              <a:spcBef>
                <a:spcPts val="0"/>
              </a:spcBef>
              <a:spcAft>
                <a:spcPts val="0"/>
              </a:spcAft>
              <a:buClrTx/>
              <a:buSzTx/>
              <a:buFontTx/>
              <a:buNone/>
              <a:tabLst/>
              <a:defRPr/>
            </a:pPr>
            <a:endParaRPr lang="en-GB" sz="1100" i="1" kern="1200" dirty="0">
              <a:effectLst/>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en-GB" sz="1100" i="1" kern="1200" dirty="0">
                <a:effectLst/>
                <a:ea typeface="+mn-ea"/>
                <a:cs typeface="+mn-cs"/>
              </a:rPr>
              <a:t>(Male, </a:t>
            </a:r>
            <a:r>
              <a:rPr lang="en-GB" sz="1100" i="1" dirty="0"/>
              <a:t>Y</a:t>
            </a:r>
            <a:r>
              <a:rPr lang="en-GB" sz="1100" i="1" kern="1200" dirty="0">
                <a:effectLst/>
                <a:ea typeface="+mn-ea"/>
                <a:cs typeface="+mn-cs"/>
              </a:rPr>
              <a:t>r 10, </a:t>
            </a:r>
            <a:r>
              <a:rPr lang="en-GB" sz="1100" i="1" dirty="0"/>
              <a:t>Carlisle &amp; Eden</a:t>
            </a:r>
            <a:r>
              <a:rPr lang="en-GB" sz="1100" i="1" kern="1200" dirty="0">
                <a:effectLst/>
                <a:ea typeface="+mn-ea"/>
                <a:cs typeface="+mn-cs"/>
              </a:rPr>
              <a:t>)</a:t>
            </a:r>
          </a:p>
        </p:txBody>
      </p:sp>
      <p:sp>
        <p:nvSpPr>
          <p:cNvPr id="18" name="Rectangle 17">
            <a:extLst>
              <a:ext uri="{FF2B5EF4-FFF2-40B4-BE49-F238E27FC236}">
                <a16:creationId xmlns:a16="http://schemas.microsoft.com/office/drawing/2014/main" id="{25054049-3218-2E32-EAF5-EA28CFD1A2D7}"/>
              </a:ext>
            </a:extLst>
          </p:cNvPr>
          <p:cNvSpPr/>
          <p:nvPr/>
        </p:nvSpPr>
        <p:spPr>
          <a:xfrm>
            <a:off x="9813961" y="2759899"/>
            <a:ext cx="1351681" cy="631111"/>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0977F28F-1B66-4F96-1AFF-787A73EC1BDC}"/>
              </a:ext>
            </a:extLst>
          </p:cNvPr>
          <p:cNvSpPr/>
          <p:nvPr/>
        </p:nvSpPr>
        <p:spPr>
          <a:xfrm>
            <a:off x="140193" y="4717235"/>
            <a:ext cx="356142" cy="707886"/>
          </a:xfrm>
          <a:prstGeom prst="rect">
            <a:avLst/>
          </a:prstGeom>
        </p:spPr>
        <p:txBody>
          <a:bodyPr wrap="square">
            <a:spAutoFit/>
          </a:bodyPr>
          <a:lstStyle/>
          <a:p>
            <a:r>
              <a:rPr lang="en-GB" sz="4000" b="1">
                <a:solidFill>
                  <a:srgbClr val="4F8B74"/>
                </a:solidFill>
              </a:rPr>
              <a:t>“</a:t>
            </a:r>
          </a:p>
        </p:txBody>
      </p:sp>
      <p:sp>
        <p:nvSpPr>
          <p:cNvPr id="6" name="TextBox 5">
            <a:extLst>
              <a:ext uri="{FF2B5EF4-FFF2-40B4-BE49-F238E27FC236}">
                <a16:creationId xmlns:a16="http://schemas.microsoft.com/office/drawing/2014/main" id="{D413D4BB-ADD4-AD6A-D43D-BEFBA616D917}"/>
              </a:ext>
            </a:extLst>
          </p:cNvPr>
          <p:cNvSpPr txBox="1"/>
          <p:nvPr/>
        </p:nvSpPr>
        <p:spPr>
          <a:xfrm>
            <a:off x="2103869" y="546679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8" name="Rectangle 7">
            <a:extLst>
              <a:ext uri="{FF2B5EF4-FFF2-40B4-BE49-F238E27FC236}">
                <a16:creationId xmlns:a16="http://schemas.microsoft.com/office/drawing/2014/main" id="{5E94CB02-5556-CEA3-6D11-82C91B391319}"/>
              </a:ext>
            </a:extLst>
          </p:cNvPr>
          <p:cNvSpPr/>
          <p:nvPr/>
        </p:nvSpPr>
        <p:spPr>
          <a:xfrm>
            <a:off x="2816015" y="4737537"/>
            <a:ext cx="356142" cy="707886"/>
          </a:xfrm>
          <a:prstGeom prst="rect">
            <a:avLst/>
          </a:prstGeom>
        </p:spPr>
        <p:txBody>
          <a:bodyPr wrap="square">
            <a:spAutoFit/>
          </a:bodyPr>
          <a:lstStyle/>
          <a:p>
            <a:r>
              <a:rPr lang="en-GB" sz="4000" b="1">
                <a:solidFill>
                  <a:srgbClr val="4F8B74"/>
                </a:solidFill>
              </a:rPr>
              <a:t>“</a:t>
            </a:r>
          </a:p>
        </p:txBody>
      </p:sp>
      <p:sp>
        <p:nvSpPr>
          <p:cNvPr id="13" name="TextBox 12">
            <a:extLst>
              <a:ext uri="{FF2B5EF4-FFF2-40B4-BE49-F238E27FC236}">
                <a16:creationId xmlns:a16="http://schemas.microsoft.com/office/drawing/2014/main" id="{98A261AA-952E-9022-B8C8-6214B6F1BD57}"/>
              </a:ext>
            </a:extLst>
          </p:cNvPr>
          <p:cNvSpPr txBox="1"/>
          <p:nvPr/>
        </p:nvSpPr>
        <p:spPr>
          <a:xfrm>
            <a:off x="4553972" y="5206645"/>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5" name="Rectangle 14">
            <a:extLst>
              <a:ext uri="{FF2B5EF4-FFF2-40B4-BE49-F238E27FC236}">
                <a16:creationId xmlns:a16="http://schemas.microsoft.com/office/drawing/2014/main" id="{AF0F4F87-A580-537D-B355-CBEF006C1922}"/>
              </a:ext>
            </a:extLst>
          </p:cNvPr>
          <p:cNvSpPr/>
          <p:nvPr/>
        </p:nvSpPr>
        <p:spPr>
          <a:xfrm>
            <a:off x="9981433" y="4671429"/>
            <a:ext cx="356142" cy="707886"/>
          </a:xfrm>
          <a:prstGeom prst="rect">
            <a:avLst/>
          </a:prstGeom>
        </p:spPr>
        <p:txBody>
          <a:bodyPr wrap="square">
            <a:spAutoFit/>
          </a:bodyPr>
          <a:lstStyle/>
          <a:p>
            <a:r>
              <a:rPr lang="en-GB" sz="4000" b="1">
                <a:solidFill>
                  <a:srgbClr val="4F8B74"/>
                </a:solidFill>
              </a:rPr>
              <a:t>“</a:t>
            </a:r>
          </a:p>
        </p:txBody>
      </p:sp>
      <p:sp>
        <p:nvSpPr>
          <p:cNvPr id="19" name="TextBox 18">
            <a:extLst>
              <a:ext uri="{FF2B5EF4-FFF2-40B4-BE49-F238E27FC236}">
                <a16:creationId xmlns:a16="http://schemas.microsoft.com/office/drawing/2014/main" id="{93DFE666-FB07-B4A4-7A22-152F597962AB}"/>
              </a:ext>
            </a:extLst>
          </p:cNvPr>
          <p:cNvSpPr txBox="1"/>
          <p:nvPr/>
        </p:nvSpPr>
        <p:spPr>
          <a:xfrm>
            <a:off x="11767038" y="545442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0" name="Rectangle 19">
            <a:extLst>
              <a:ext uri="{FF2B5EF4-FFF2-40B4-BE49-F238E27FC236}">
                <a16:creationId xmlns:a16="http://schemas.microsoft.com/office/drawing/2014/main" id="{DDCA4D9C-8E32-E7AB-6DC2-D8E34B9D753E}"/>
              </a:ext>
            </a:extLst>
          </p:cNvPr>
          <p:cNvSpPr/>
          <p:nvPr/>
        </p:nvSpPr>
        <p:spPr>
          <a:xfrm>
            <a:off x="5306280" y="4695863"/>
            <a:ext cx="356142" cy="707886"/>
          </a:xfrm>
          <a:prstGeom prst="rect">
            <a:avLst/>
          </a:prstGeom>
        </p:spPr>
        <p:txBody>
          <a:bodyPr wrap="square">
            <a:spAutoFit/>
          </a:bodyPr>
          <a:lstStyle/>
          <a:p>
            <a:r>
              <a:rPr lang="en-GB" sz="4000" b="1">
                <a:solidFill>
                  <a:srgbClr val="4F8B74"/>
                </a:solidFill>
              </a:rPr>
              <a:t>“</a:t>
            </a:r>
          </a:p>
        </p:txBody>
      </p:sp>
      <p:sp>
        <p:nvSpPr>
          <p:cNvPr id="21" name="TextBox 20">
            <a:extLst>
              <a:ext uri="{FF2B5EF4-FFF2-40B4-BE49-F238E27FC236}">
                <a16:creationId xmlns:a16="http://schemas.microsoft.com/office/drawing/2014/main" id="{0D0EFA88-7761-A2EB-AEAB-0038F4AB56C3}"/>
              </a:ext>
            </a:extLst>
          </p:cNvPr>
          <p:cNvSpPr txBox="1"/>
          <p:nvPr/>
        </p:nvSpPr>
        <p:spPr>
          <a:xfrm>
            <a:off x="6952764" y="529262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2" name="Rectangle 21">
            <a:extLst>
              <a:ext uri="{FF2B5EF4-FFF2-40B4-BE49-F238E27FC236}">
                <a16:creationId xmlns:a16="http://schemas.microsoft.com/office/drawing/2014/main" id="{6AEA9CDB-D47D-5702-AB4A-C94BE9EB427E}"/>
              </a:ext>
            </a:extLst>
          </p:cNvPr>
          <p:cNvSpPr/>
          <p:nvPr/>
        </p:nvSpPr>
        <p:spPr>
          <a:xfrm>
            <a:off x="7567722" y="4672358"/>
            <a:ext cx="356142" cy="707886"/>
          </a:xfrm>
          <a:prstGeom prst="rect">
            <a:avLst/>
          </a:prstGeom>
        </p:spPr>
        <p:txBody>
          <a:bodyPr wrap="square">
            <a:spAutoFit/>
          </a:bodyPr>
          <a:lstStyle/>
          <a:p>
            <a:r>
              <a:rPr lang="en-GB" sz="4000" b="1">
                <a:solidFill>
                  <a:srgbClr val="4F8B74"/>
                </a:solidFill>
              </a:rPr>
              <a:t>“</a:t>
            </a:r>
          </a:p>
        </p:txBody>
      </p:sp>
      <p:sp>
        <p:nvSpPr>
          <p:cNvPr id="23" name="TextBox 22">
            <a:extLst>
              <a:ext uri="{FF2B5EF4-FFF2-40B4-BE49-F238E27FC236}">
                <a16:creationId xmlns:a16="http://schemas.microsoft.com/office/drawing/2014/main" id="{3831F567-F725-9C26-579D-48409761F1B7}"/>
              </a:ext>
            </a:extLst>
          </p:cNvPr>
          <p:cNvSpPr txBox="1"/>
          <p:nvPr/>
        </p:nvSpPr>
        <p:spPr>
          <a:xfrm>
            <a:off x="9446494" y="5334443"/>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24" name="Footer Placeholder 1">
            <a:extLst>
              <a:ext uri="{FF2B5EF4-FFF2-40B4-BE49-F238E27FC236}">
                <a16:creationId xmlns:a16="http://schemas.microsoft.com/office/drawing/2014/main" id="{2C881CEA-31D9-4CD1-1316-D73CABA950EC}"/>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2518437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8C5F7B-5273-4C4A-BCB6-4F578193AEBB}"/>
              </a:ext>
            </a:extLst>
          </p:cNvPr>
          <p:cNvSpPr>
            <a:spLocks noGrp="1"/>
          </p:cNvSpPr>
          <p:nvPr>
            <p:ph type="sldNum" sz="quarter" idx="12"/>
          </p:nvPr>
        </p:nvSpPr>
        <p:spPr/>
        <p:txBody>
          <a:bodyPr/>
          <a:lstStyle/>
          <a:p>
            <a:fld id="{CB18B0BB-88F0-E844-836B-FE4C776B369C}" type="slidenum">
              <a:rPr lang="en-US" smtClean="0"/>
              <a:pPr/>
              <a:t>116</a:t>
            </a:fld>
            <a:endParaRPr lang="en-US"/>
          </a:p>
        </p:txBody>
      </p:sp>
      <p:sp>
        <p:nvSpPr>
          <p:cNvPr id="10" name="TextBox 9">
            <a:extLst>
              <a:ext uri="{FF2B5EF4-FFF2-40B4-BE49-F238E27FC236}">
                <a16:creationId xmlns:a16="http://schemas.microsoft.com/office/drawing/2014/main" id="{1E3AA5D9-EE8D-4228-977B-877F3FC8F31C}"/>
              </a:ext>
            </a:extLst>
          </p:cNvPr>
          <p:cNvSpPr txBox="1"/>
          <p:nvPr/>
        </p:nvSpPr>
        <p:spPr>
          <a:xfrm>
            <a:off x="271318" y="477856"/>
            <a:ext cx="8721762" cy="584775"/>
          </a:xfrm>
          <a:prstGeom prst="rect">
            <a:avLst/>
          </a:prstGeom>
          <a:noFill/>
        </p:spPr>
        <p:txBody>
          <a:bodyPr wrap="square" rtlCol="0" anchor="ctr">
            <a:spAutoFit/>
          </a:bodyPr>
          <a:lstStyle/>
          <a:p>
            <a:r>
              <a:rPr lang="en-US" sz="3200" b="1">
                <a:solidFill>
                  <a:schemeClr val="bg1"/>
                </a:solidFill>
                <a:latin typeface="Arial Rounded MT Bold"/>
                <a:cs typeface="Arial Rounded MT Bold"/>
              </a:rPr>
              <a:t>Interventions: Format Preferences (5/5)</a:t>
            </a:r>
            <a:endParaRPr lang="en-US" sz="3200">
              <a:solidFill>
                <a:schemeClr val="bg1"/>
              </a:solidFill>
              <a:latin typeface="Arial Rounded MT Bold"/>
              <a:cs typeface="Arial Rounded MT Bold"/>
            </a:endParaRPr>
          </a:p>
        </p:txBody>
      </p:sp>
      <p:pic>
        <p:nvPicPr>
          <p:cNvPr id="4" name="Picture 2" descr="Who, What, Where, When, Why, How: What's Your Question Orientation?">
            <a:extLst>
              <a:ext uri="{FF2B5EF4-FFF2-40B4-BE49-F238E27FC236}">
                <a16:creationId xmlns:a16="http://schemas.microsoft.com/office/drawing/2014/main" id="{21F4F610-3E49-7960-F6C8-1128391710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72974" y="1648968"/>
            <a:ext cx="3128815" cy="203899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01DF217-2814-DD76-B998-4B87D4E5C38B}"/>
              </a:ext>
            </a:extLst>
          </p:cNvPr>
          <p:cNvSpPr/>
          <p:nvPr/>
        </p:nvSpPr>
        <p:spPr>
          <a:xfrm>
            <a:off x="10757243" y="2668464"/>
            <a:ext cx="1351681" cy="7772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4C6F620D-99DF-54EF-D7FD-699BCAF200C7}"/>
              </a:ext>
            </a:extLst>
          </p:cNvPr>
          <p:cNvSpPr/>
          <p:nvPr/>
        </p:nvSpPr>
        <p:spPr>
          <a:xfrm>
            <a:off x="8765839" y="2690710"/>
            <a:ext cx="1351681" cy="7772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91A9A06-72B2-29B8-10AC-DF2CFE20E6BA}"/>
              </a:ext>
            </a:extLst>
          </p:cNvPr>
          <p:cNvSpPr txBox="1"/>
          <p:nvPr/>
        </p:nvSpPr>
        <p:spPr>
          <a:xfrm>
            <a:off x="271317" y="1772015"/>
            <a:ext cx="7625773" cy="3108543"/>
          </a:xfrm>
          <a:prstGeom prst="rect">
            <a:avLst/>
          </a:prstGeom>
          <a:noFill/>
        </p:spPr>
        <p:txBody>
          <a:bodyPr wrap="square" rtlCol="0">
            <a:spAutoFit/>
          </a:bodyPr>
          <a:lstStyle/>
          <a:p>
            <a:r>
              <a:rPr lang="en-GB" sz="1400" b="1">
                <a:solidFill>
                  <a:schemeClr val="tx2"/>
                </a:solidFill>
              </a:rPr>
              <a:t>HOW and WHY are linked. Sessions will be most useful if tied to future performance, and this is the motivation to attend.</a:t>
            </a:r>
          </a:p>
          <a:p>
            <a:endParaRPr lang="en-GB" sz="1200">
              <a:solidFill>
                <a:schemeClr val="tx2"/>
              </a:solidFill>
            </a:endParaRPr>
          </a:p>
          <a:p>
            <a:pPr marL="171450" indent="-171450">
              <a:buFont typeface="Arial" panose="020B0604020202020204" pitchFamily="34" charset="0"/>
              <a:buChar char="•"/>
            </a:pPr>
            <a:r>
              <a:rPr lang="en-GB" sz="1200" b="1"/>
              <a:t>HOW</a:t>
            </a:r>
            <a:r>
              <a:rPr lang="en-GB" sz="1200"/>
              <a:t> to make sessions useful: </a:t>
            </a:r>
            <a:r>
              <a:rPr lang="en-GB" sz="1200" b="1"/>
              <a:t>a clear link to future performance /prospects</a:t>
            </a:r>
          </a:p>
          <a:p>
            <a:pPr marL="171450" indent="-171450">
              <a:buFont typeface="Arial" panose="020B0604020202020204" pitchFamily="34" charset="0"/>
              <a:buChar char="•"/>
            </a:pPr>
            <a:r>
              <a:rPr lang="en-GB" sz="1200"/>
              <a:t>Either via </a:t>
            </a:r>
          </a:p>
          <a:p>
            <a:pPr marL="628650" lvl="1" indent="-171450">
              <a:buFont typeface="Arial" panose="020B0604020202020204" pitchFamily="34" charset="0"/>
              <a:buChar char="•"/>
            </a:pPr>
            <a:r>
              <a:rPr lang="en-GB" sz="1200"/>
              <a:t>subject specific work (e.g. recapping, filling in Covid gaps)  or skills-based work (e.g. revision techniques) – areas which will directly help with grades/exam performance</a:t>
            </a:r>
          </a:p>
          <a:p>
            <a:pPr marL="171450" indent="-171450">
              <a:buFont typeface="Arial" panose="020B0604020202020204" pitchFamily="34" charset="0"/>
              <a:buChar char="•"/>
            </a:pPr>
            <a:r>
              <a:rPr lang="en-GB" sz="1200"/>
              <a:t>OR via</a:t>
            </a:r>
          </a:p>
          <a:p>
            <a:pPr marL="628650" lvl="1" indent="-171450">
              <a:buFont typeface="Arial" panose="020B0604020202020204" pitchFamily="34" charset="0"/>
              <a:buChar char="•"/>
            </a:pPr>
            <a:r>
              <a:rPr lang="en-GB" sz="1200"/>
              <a:t>Guidance about future choices – informative / inspirational</a:t>
            </a:r>
          </a:p>
          <a:p>
            <a:pPr marL="628650" lvl="1" indent="-171450">
              <a:buFont typeface="Arial" panose="020B0604020202020204" pitchFamily="34" charset="0"/>
              <a:buChar char="•"/>
            </a:pPr>
            <a:endParaRPr lang="en-GB" sz="1200"/>
          </a:p>
          <a:p>
            <a:pPr marL="628650" lvl="1" indent="-171450">
              <a:buFont typeface="Arial" panose="020B0604020202020204" pitchFamily="34" charset="0"/>
              <a:buChar char="•"/>
            </a:pPr>
            <a:endParaRPr lang="en-GB" sz="1200"/>
          </a:p>
          <a:p>
            <a:pPr marL="171450" indent="-171450">
              <a:buFont typeface="Arial" panose="020B0604020202020204" pitchFamily="34" charset="0"/>
              <a:buChar char="•"/>
            </a:pPr>
            <a:r>
              <a:rPr lang="en-GB" sz="1200" b="1"/>
              <a:t>WHY</a:t>
            </a:r>
            <a:r>
              <a:rPr lang="en-GB" sz="1200"/>
              <a:t> students will attend</a:t>
            </a:r>
          </a:p>
          <a:p>
            <a:pPr marL="628650" lvl="1" indent="-171450">
              <a:buFont typeface="Arial" panose="020B0604020202020204" pitchFamily="34" charset="0"/>
              <a:buChar char="•"/>
            </a:pPr>
            <a:r>
              <a:rPr lang="en-GB" sz="1200" b="1"/>
              <a:t>A way to improve grades and performance</a:t>
            </a:r>
          </a:p>
          <a:p>
            <a:pPr marL="628650" lvl="1" indent="-171450">
              <a:buFont typeface="Arial" panose="020B0604020202020204" pitchFamily="34" charset="0"/>
              <a:buChar char="•"/>
            </a:pPr>
            <a:r>
              <a:rPr lang="en-GB" sz="1200"/>
              <a:t>Plus</a:t>
            </a:r>
          </a:p>
          <a:p>
            <a:pPr marL="1085850" lvl="2" indent="-171450">
              <a:buFont typeface="Arial" panose="020B0604020202020204" pitchFamily="34" charset="0"/>
              <a:buChar char="•"/>
            </a:pPr>
            <a:r>
              <a:rPr lang="en-GB" sz="1200"/>
              <a:t>An expectation it could be an enjoyable way to learn</a:t>
            </a:r>
          </a:p>
          <a:p>
            <a:pPr marL="1085850" lvl="2" indent="-171450">
              <a:buFont typeface="Arial" panose="020B0604020202020204" pitchFamily="34" charset="0"/>
              <a:buChar char="•"/>
            </a:pPr>
            <a:r>
              <a:rPr lang="en-GB" sz="1200"/>
              <a:t>Gives a break/change from classroom learning</a:t>
            </a:r>
          </a:p>
        </p:txBody>
      </p:sp>
      <p:sp>
        <p:nvSpPr>
          <p:cNvPr id="8" name="TextBox 7">
            <a:extLst>
              <a:ext uri="{FF2B5EF4-FFF2-40B4-BE49-F238E27FC236}">
                <a16:creationId xmlns:a16="http://schemas.microsoft.com/office/drawing/2014/main" id="{5ECAE17D-D47E-6EEC-9F6D-70472E12C1D4}"/>
              </a:ext>
            </a:extLst>
          </p:cNvPr>
          <p:cNvSpPr txBox="1"/>
          <p:nvPr/>
        </p:nvSpPr>
        <p:spPr>
          <a:xfrm>
            <a:off x="4364510" y="5320598"/>
            <a:ext cx="2464404" cy="1415772"/>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If you heard from people who had done it before, that it was good that would encourage you. </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(Male, Yr 9, West Cumbria)</a:t>
            </a:r>
          </a:p>
          <a:p>
            <a:pPr marL="457200" indent="-457200" algn="just">
              <a:spcAft>
                <a:spcPts val="1200"/>
              </a:spcAft>
            </a:pPr>
            <a:endParaRPr lang="en-GB" sz="1100" i="1" dirty="0">
              <a:effectLst/>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F8242D5-BAD6-578D-3F07-E7107A93E328}"/>
              </a:ext>
            </a:extLst>
          </p:cNvPr>
          <p:cNvSpPr txBox="1"/>
          <p:nvPr/>
        </p:nvSpPr>
        <p:spPr>
          <a:xfrm>
            <a:off x="945842" y="5302811"/>
            <a:ext cx="2138563" cy="923330"/>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a:t>
            </a:r>
            <a:r>
              <a:rPr lang="en-GB" sz="1100" i="1" dirty="0">
                <a:ea typeface="Times New Roman" panose="02020603050405020304" pitchFamily="18" charset="0"/>
                <a:cs typeface="Arial" panose="020B0604020202020204" pitchFamily="34" charset="0"/>
              </a:rPr>
              <a:t>Y</a:t>
            </a:r>
            <a:r>
              <a:rPr lang="en-GB" sz="1100" i="1" dirty="0">
                <a:effectLst/>
                <a:ea typeface="Times New Roman" panose="02020603050405020304" pitchFamily="18" charset="0"/>
                <a:cs typeface="Arial" panose="020B0604020202020204" pitchFamily="34" charset="0"/>
              </a:rPr>
              <a:t>ou’d go for the academic benefits – the improved results.</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(Male, Yr 11, Carlisle &amp; Eden)</a:t>
            </a:r>
            <a:endParaRPr lang="en-GB" sz="1100" i="1" dirty="0">
              <a:effectLst/>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4B7FD402-77CC-2F03-8683-57F281B815FC}"/>
              </a:ext>
            </a:extLst>
          </p:cNvPr>
          <p:cNvSpPr txBox="1"/>
          <p:nvPr/>
        </p:nvSpPr>
        <p:spPr>
          <a:xfrm>
            <a:off x="8109019" y="5320598"/>
            <a:ext cx="2339714" cy="923330"/>
          </a:xfrm>
          <a:prstGeom prst="rect">
            <a:avLst/>
          </a:prstGeom>
          <a:noFill/>
        </p:spPr>
        <p:txBody>
          <a:bodyPr wrap="square">
            <a:spAutoFit/>
          </a:bodyPr>
          <a:lstStyle/>
          <a:p>
            <a:pPr marL="457200" indent="-457200" algn="just">
              <a:spcAft>
                <a:spcPts val="1200"/>
              </a:spcAft>
            </a:pPr>
            <a:r>
              <a:rPr lang="en-GB" sz="1100" i="1" dirty="0">
                <a:effectLst/>
                <a:ea typeface="Times New Roman" panose="02020603050405020304" pitchFamily="18" charset="0"/>
                <a:cs typeface="Arial" panose="020B0604020202020204" pitchFamily="34" charset="0"/>
              </a:rPr>
              <a:t>	I’d be more likely to go if my friends did and because you could improve academically.</a:t>
            </a:r>
          </a:p>
          <a:p>
            <a:pPr marL="457200" indent="-457200" algn="r">
              <a:spcAft>
                <a:spcPts val="1200"/>
              </a:spcAft>
            </a:pPr>
            <a:r>
              <a:rPr lang="en-GB" sz="1100" i="1" dirty="0">
                <a:effectLst/>
                <a:ea typeface="Times New Roman" panose="02020603050405020304" pitchFamily="18" charset="0"/>
                <a:cs typeface="Arial" panose="020B0604020202020204" pitchFamily="34" charset="0"/>
              </a:rPr>
              <a:t>(Female, Yr 9, Carlisle &amp; Eden)</a:t>
            </a:r>
            <a:endParaRPr lang="en-GB" sz="1100" i="1" dirty="0">
              <a:effectLst/>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24929A4F-9EBF-B3C8-C35C-EE6B5702EBCD}"/>
              </a:ext>
            </a:extLst>
          </p:cNvPr>
          <p:cNvSpPr/>
          <p:nvPr/>
        </p:nvSpPr>
        <p:spPr>
          <a:xfrm>
            <a:off x="1120729" y="5206072"/>
            <a:ext cx="356142" cy="707886"/>
          </a:xfrm>
          <a:prstGeom prst="rect">
            <a:avLst/>
          </a:prstGeom>
        </p:spPr>
        <p:txBody>
          <a:bodyPr wrap="square">
            <a:spAutoFit/>
          </a:bodyPr>
          <a:lstStyle/>
          <a:p>
            <a:r>
              <a:rPr lang="en-GB" sz="4000" b="1">
                <a:solidFill>
                  <a:srgbClr val="4F8B74"/>
                </a:solidFill>
              </a:rPr>
              <a:t>“</a:t>
            </a:r>
          </a:p>
        </p:txBody>
      </p:sp>
      <p:sp>
        <p:nvSpPr>
          <p:cNvPr id="13" name="TextBox 12">
            <a:extLst>
              <a:ext uri="{FF2B5EF4-FFF2-40B4-BE49-F238E27FC236}">
                <a16:creationId xmlns:a16="http://schemas.microsoft.com/office/drawing/2014/main" id="{1BF63C21-CC8B-4B01-9D2D-8F4309EF12B3}"/>
              </a:ext>
            </a:extLst>
          </p:cNvPr>
          <p:cNvSpPr txBox="1"/>
          <p:nvPr/>
        </p:nvSpPr>
        <p:spPr>
          <a:xfrm>
            <a:off x="2908567" y="5601689"/>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4" name="Rectangle 13">
            <a:extLst>
              <a:ext uri="{FF2B5EF4-FFF2-40B4-BE49-F238E27FC236}">
                <a16:creationId xmlns:a16="http://schemas.microsoft.com/office/drawing/2014/main" id="{1918B6D5-E7B0-647F-9E2B-EA59AC320586}"/>
              </a:ext>
            </a:extLst>
          </p:cNvPr>
          <p:cNvSpPr/>
          <p:nvPr/>
        </p:nvSpPr>
        <p:spPr>
          <a:xfrm>
            <a:off x="4516101" y="5207216"/>
            <a:ext cx="356142" cy="707886"/>
          </a:xfrm>
          <a:prstGeom prst="rect">
            <a:avLst/>
          </a:prstGeom>
        </p:spPr>
        <p:txBody>
          <a:bodyPr wrap="square">
            <a:spAutoFit/>
          </a:bodyPr>
          <a:lstStyle/>
          <a:p>
            <a:r>
              <a:rPr lang="en-GB" sz="4000" b="1">
                <a:solidFill>
                  <a:srgbClr val="4F8B74"/>
                </a:solidFill>
              </a:rPr>
              <a:t>“</a:t>
            </a:r>
          </a:p>
        </p:txBody>
      </p:sp>
      <p:sp>
        <p:nvSpPr>
          <p:cNvPr id="15" name="TextBox 14">
            <a:extLst>
              <a:ext uri="{FF2B5EF4-FFF2-40B4-BE49-F238E27FC236}">
                <a16:creationId xmlns:a16="http://schemas.microsoft.com/office/drawing/2014/main" id="{EFFD4E5B-05F3-3665-0816-27BDB27441A8}"/>
              </a:ext>
            </a:extLst>
          </p:cNvPr>
          <p:cNvSpPr txBox="1"/>
          <p:nvPr/>
        </p:nvSpPr>
        <p:spPr>
          <a:xfrm>
            <a:off x="6693235" y="5651497"/>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6" name="Rectangle 15">
            <a:extLst>
              <a:ext uri="{FF2B5EF4-FFF2-40B4-BE49-F238E27FC236}">
                <a16:creationId xmlns:a16="http://schemas.microsoft.com/office/drawing/2014/main" id="{3F52DD51-D76D-ECE3-E319-000B5EEA8002}"/>
              </a:ext>
            </a:extLst>
          </p:cNvPr>
          <p:cNvSpPr/>
          <p:nvPr/>
        </p:nvSpPr>
        <p:spPr>
          <a:xfrm>
            <a:off x="8260610" y="5204326"/>
            <a:ext cx="356142" cy="707886"/>
          </a:xfrm>
          <a:prstGeom prst="rect">
            <a:avLst/>
          </a:prstGeom>
        </p:spPr>
        <p:txBody>
          <a:bodyPr wrap="square">
            <a:spAutoFit/>
          </a:bodyPr>
          <a:lstStyle/>
          <a:p>
            <a:r>
              <a:rPr lang="en-GB" sz="4000" b="1">
                <a:solidFill>
                  <a:srgbClr val="4F8B74"/>
                </a:solidFill>
              </a:rPr>
              <a:t>“</a:t>
            </a:r>
          </a:p>
        </p:txBody>
      </p:sp>
      <p:sp>
        <p:nvSpPr>
          <p:cNvPr id="17" name="TextBox 16">
            <a:extLst>
              <a:ext uri="{FF2B5EF4-FFF2-40B4-BE49-F238E27FC236}">
                <a16:creationId xmlns:a16="http://schemas.microsoft.com/office/drawing/2014/main" id="{8B1BE1D6-A5D1-12C0-A029-0A400D2A7B01}"/>
              </a:ext>
            </a:extLst>
          </p:cNvPr>
          <p:cNvSpPr txBox="1"/>
          <p:nvPr/>
        </p:nvSpPr>
        <p:spPr>
          <a:xfrm>
            <a:off x="10225815" y="5615378"/>
            <a:ext cx="543927" cy="707886"/>
          </a:xfrm>
          <a:prstGeom prst="rect">
            <a:avLst/>
          </a:prstGeom>
        </p:spPr>
        <p:txBody>
          <a:bodyPr wrap="square">
            <a:spAutoFit/>
          </a:bodyPr>
          <a:lstStyle>
            <a:defPPr>
              <a:defRPr lang="en-US"/>
            </a:defPPr>
            <a:lvl1pPr>
              <a:defRPr sz="6000" b="1">
                <a:solidFill>
                  <a:srgbClr val="17ADBB"/>
                </a:solidFill>
              </a:defRPr>
            </a:lvl1pPr>
          </a:lstStyle>
          <a:p>
            <a:r>
              <a:rPr lang="en-GB" sz="4000">
                <a:solidFill>
                  <a:srgbClr val="4F8B74"/>
                </a:solidFill>
              </a:rPr>
              <a:t>”</a:t>
            </a:r>
          </a:p>
        </p:txBody>
      </p:sp>
      <p:sp>
        <p:nvSpPr>
          <p:cNvPr id="18" name="Footer Placeholder 1">
            <a:extLst>
              <a:ext uri="{FF2B5EF4-FFF2-40B4-BE49-F238E27FC236}">
                <a16:creationId xmlns:a16="http://schemas.microsoft.com/office/drawing/2014/main" id="{1B9FC68D-5D6F-5DA5-8FD8-91103F06B62D}"/>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63813902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117</a:t>
            </a:fld>
            <a:endParaRPr lang="en-US"/>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231633"/>
            <a:ext cx="8579719" cy="1077218"/>
          </a:xfrm>
          <a:prstGeom prst="rect">
            <a:avLst/>
          </a:prstGeom>
          <a:noFill/>
        </p:spPr>
        <p:txBody>
          <a:bodyPr wrap="square" rtlCol="0" anchor="ctr">
            <a:spAutoFit/>
          </a:bodyPr>
          <a:lstStyle/>
          <a:p>
            <a:r>
              <a:rPr lang="en-US" sz="3200" b="1">
                <a:solidFill>
                  <a:schemeClr val="bg1"/>
                </a:solidFill>
                <a:latin typeface="Arial Rounded MT Bold"/>
                <a:cs typeface="Arial Rounded MT Bold"/>
              </a:rPr>
              <a:t>Delivering Attainment-Raising Interventions</a:t>
            </a:r>
            <a:endParaRPr lang="en-US" sz="3200">
              <a:solidFill>
                <a:schemeClr val="bg1"/>
              </a:solidFill>
              <a:latin typeface="Arial Rounded MT Bold"/>
              <a:cs typeface="Arial Rounded MT Bold"/>
            </a:endParaRPr>
          </a:p>
        </p:txBody>
      </p:sp>
      <p:sp>
        <p:nvSpPr>
          <p:cNvPr id="13" name="TextBox 12">
            <a:extLst>
              <a:ext uri="{FF2B5EF4-FFF2-40B4-BE49-F238E27FC236}">
                <a16:creationId xmlns:a16="http://schemas.microsoft.com/office/drawing/2014/main" id="{00281B86-BCBF-4136-90D3-D9D3C94CD7AC}"/>
              </a:ext>
            </a:extLst>
          </p:cNvPr>
          <p:cNvSpPr txBox="1"/>
          <p:nvPr/>
        </p:nvSpPr>
        <p:spPr>
          <a:xfrm>
            <a:off x="271318" y="1738599"/>
            <a:ext cx="5676720" cy="307777"/>
          </a:xfrm>
          <a:prstGeom prst="rect">
            <a:avLst/>
          </a:prstGeom>
          <a:noFill/>
        </p:spPr>
        <p:txBody>
          <a:bodyPr wrap="square" rtlCol="0">
            <a:spAutoFit/>
          </a:bodyPr>
          <a:lstStyle/>
          <a:p>
            <a:r>
              <a:rPr lang="en-GB" sz="1400" b="1">
                <a:solidFill>
                  <a:srgbClr val="76B19A"/>
                </a:solidFill>
              </a:rPr>
              <a:t>Summary of Ideals /Expectations</a:t>
            </a:r>
          </a:p>
        </p:txBody>
      </p:sp>
      <p:pic>
        <p:nvPicPr>
          <p:cNvPr id="10" name="Picture Placeholder 9">
            <a:extLst>
              <a:ext uri="{FF2B5EF4-FFF2-40B4-BE49-F238E27FC236}">
                <a16:creationId xmlns:a16="http://schemas.microsoft.com/office/drawing/2014/main" id="{B11BDFAA-3C92-4FB1-BCCE-90A570B92D94}"/>
              </a:ext>
            </a:extLst>
          </p:cNvPr>
          <p:cNvPicPr>
            <a:picLocks noGrp="1" noChangeAspect="1"/>
          </p:cNvPicPr>
          <p:nvPr>
            <p:ph type="pic" sz="quarter" idx="13"/>
          </p:nvPr>
        </p:nvPicPr>
        <p:blipFill>
          <a:blip r:embed="rId2" cstate="screen">
            <a:alphaModFix amt="78000"/>
            <a:extLst>
              <a:ext uri="{28A0092B-C50C-407E-A947-70E740481C1C}">
                <a14:useLocalDpi xmlns:a14="http://schemas.microsoft.com/office/drawing/2010/main"/>
              </a:ext>
            </a:extLst>
          </a:blip>
          <a:srcRect/>
          <a:stretch/>
        </p:blipFill>
        <p:spPr>
          <a:xfrm>
            <a:off x="6094412" y="1553592"/>
            <a:ext cx="6094413" cy="5066425"/>
          </a:xfrm>
        </p:spPr>
      </p:pic>
      <p:sp>
        <p:nvSpPr>
          <p:cNvPr id="3" name="TextBox 2">
            <a:extLst>
              <a:ext uri="{FF2B5EF4-FFF2-40B4-BE49-F238E27FC236}">
                <a16:creationId xmlns:a16="http://schemas.microsoft.com/office/drawing/2014/main" id="{65F5B586-0BB8-54C5-33E0-1BB2B408BE11}"/>
              </a:ext>
            </a:extLst>
          </p:cNvPr>
          <p:cNvSpPr txBox="1"/>
          <p:nvPr/>
        </p:nvSpPr>
        <p:spPr>
          <a:xfrm>
            <a:off x="271318" y="2217770"/>
            <a:ext cx="5676720" cy="36646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1200"/>
              <a:t>Teachers, parents and students are all open to external personnel delivering interventions if they are adequately trained, have a good knowledge of the subject, and have appropriate authority</a:t>
            </a:r>
          </a:p>
          <a:p>
            <a:pPr marL="285750" indent="-285750">
              <a:lnSpc>
                <a:spcPct val="150000"/>
              </a:lnSpc>
              <a:buFont typeface="Arial" panose="020B0604020202020204" pitchFamily="34" charset="0"/>
              <a:buChar char="•"/>
            </a:pPr>
            <a:r>
              <a:rPr lang="en-GB" sz="1200"/>
              <a:t>There is a desire for a mixture of subject-specific sessions, skills-based sessions and provision of information regarding future pathway options.</a:t>
            </a:r>
          </a:p>
          <a:p>
            <a:pPr marL="285750" indent="-285750">
              <a:lnSpc>
                <a:spcPct val="150000"/>
              </a:lnSpc>
              <a:buFont typeface="Arial" panose="020B0604020202020204" pitchFamily="34" charset="0"/>
              <a:buChar char="•"/>
            </a:pPr>
            <a:r>
              <a:rPr lang="en-GB" sz="1200"/>
              <a:t>Students and Parents suggest that no additional preparation pre-session should be required.</a:t>
            </a:r>
          </a:p>
          <a:p>
            <a:pPr marL="285750" indent="-285750">
              <a:lnSpc>
                <a:spcPct val="150000"/>
              </a:lnSpc>
              <a:buFont typeface="Arial" panose="020B0604020202020204" pitchFamily="34" charset="0"/>
              <a:buChar char="•"/>
            </a:pPr>
            <a:r>
              <a:rPr lang="en-GB" sz="1200"/>
              <a:t>30-60min sessions are the ideal, either solo or as a group</a:t>
            </a:r>
          </a:p>
          <a:p>
            <a:pPr marL="285750" indent="-285750">
              <a:lnSpc>
                <a:spcPct val="150000"/>
              </a:lnSpc>
              <a:buFont typeface="Arial" panose="020B0604020202020204" pitchFamily="34" charset="0"/>
              <a:buChar char="•"/>
            </a:pPr>
            <a:r>
              <a:rPr lang="en-GB" sz="1200"/>
              <a:t>Opt-in (by students) is important – securing their buy-in to the process</a:t>
            </a:r>
          </a:p>
          <a:p>
            <a:pPr marL="285750" indent="-285750">
              <a:lnSpc>
                <a:spcPct val="150000"/>
              </a:lnSpc>
              <a:buFont typeface="Arial" panose="020B0604020202020204" pitchFamily="34" charset="0"/>
              <a:buChar char="•"/>
            </a:pPr>
            <a:r>
              <a:rPr lang="en-GB" sz="1200"/>
              <a:t>The sessions should have a different tone to ‘normal’ lessons</a:t>
            </a:r>
          </a:p>
          <a:p>
            <a:pPr marL="285750" indent="-285750">
              <a:lnSpc>
                <a:spcPct val="150000"/>
              </a:lnSpc>
              <a:buFont typeface="Arial" panose="020B0604020202020204" pitchFamily="34" charset="0"/>
              <a:buChar char="•"/>
            </a:pPr>
            <a:r>
              <a:rPr lang="en-GB" sz="1200"/>
              <a:t>Ideally these sessions would be delivered in-person, at school, tied to school day</a:t>
            </a:r>
          </a:p>
          <a:p>
            <a:pPr marL="285750" indent="-285750">
              <a:lnSpc>
                <a:spcPct val="150000"/>
              </a:lnSpc>
              <a:buFont typeface="Arial" panose="020B0604020202020204" pitchFamily="34" charset="0"/>
              <a:buChar char="•"/>
            </a:pPr>
            <a:r>
              <a:rPr lang="en-GB" sz="1200"/>
              <a:t>Reasons to attend are most motivating when focussed on improved future prospects and grades.</a:t>
            </a:r>
          </a:p>
        </p:txBody>
      </p:sp>
      <p:sp>
        <p:nvSpPr>
          <p:cNvPr id="4" name="Footer Placeholder 1">
            <a:extLst>
              <a:ext uri="{FF2B5EF4-FFF2-40B4-BE49-F238E27FC236}">
                <a16:creationId xmlns:a16="http://schemas.microsoft.com/office/drawing/2014/main" id="{9FB8A49D-825F-9DCC-E03E-C0421B8BCC21}"/>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8044994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2A5160"/>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CF162E9C-3332-417B-9759-FE5FED59DB88}"/>
              </a:ext>
            </a:extLst>
          </p:cNvPr>
          <p:cNvSpPr/>
          <p:nvPr/>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extBox 3"/>
          <p:cNvSpPr txBox="1"/>
          <p:nvPr/>
        </p:nvSpPr>
        <p:spPr>
          <a:xfrm>
            <a:off x="2646444" y="2767280"/>
            <a:ext cx="3931123" cy="1323439"/>
          </a:xfrm>
          <a:prstGeom prst="rect">
            <a:avLst/>
          </a:prstGeom>
          <a:noFill/>
        </p:spPr>
        <p:txBody>
          <a:bodyPr wrap="square" rtlCol="0" anchor="ctr">
            <a:spAutoFit/>
          </a:bodyPr>
          <a:lstStyle>
            <a:defPPr>
              <a:defRPr lang="en-US"/>
            </a:defPPr>
            <a:lvl1pPr algn="ctr">
              <a:defRPr sz="4000" cap="all">
                <a:solidFill>
                  <a:schemeClr val="bg1"/>
                </a:solidFill>
                <a:latin typeface="Arial Rounded MT Bold"/>
                <a:cs typeface="Arial Rounded MT Bold"/>
              </a:defRPr>
            </a:lvl1pPr>
          </a:lstStyle>
          <a:p>
            <a:r>
              <a:rPr lang="en-US" dirty="0"/>
              <a:t>About cosmos</a:t>
            </a:r>
          </a:p>
        </p:txBody>
      </p:sp>
    </p:spTree>
    <p:extLst>
      <p:ext uri="{BB962C8B-B14F-4D97-AF65-F5344CB8AC3E}">
        <p14:creationId xmlns:p14="http://schemas.microsoft.com/office/powerpoint/2010/main" val="6596635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5CFCBA-7970-4BC0-A2DC-AC458863C794}"/>
              </a:ext>
            </a:extLst>
          </p:cNvPr>
          <p:cNvSpPr>
            <a:spLocks noGrp="1"/>
          </p:cNvSpPr>
          <p:nvPr>
            <p:ph type="sldNum" sz="quarter" idx="12"/>
          </p:nvPr>
        </p:nvSpPr>
        <p:spPr/>
        <p:txBody>
          <a:bodyPr/>
          <a:lstStyle/>
          <a:p>
            <a:fld id="{CB18B0BB-88F0-E844-836B-FE4C776B369C}" type="slidenum">
              <a:rPr lang="en-US" smtClean="0"/>
              <a:pPr/>
              <a:t>119</a:t>
            </a:fld>
            <a:endParaRPr lang="en-US"/>
          </a:p>
        </p:txBody>
      </p:sp>
      <p:sp>
        <p:nvSpPr>
          <p:cNvPr id="5" name="TextBox 4">
            <a:extLst>
              <a:ext uri="{FF2B5EF4-FFF2-40B4-BE49-F238E27FC236}">
                <a16:creationId xmlns:a16="http://schemas.microsoft.com/office/drawing/2014/main" id="{4BA23265-4AC6-40B3-963F-37D6960E5E38}"/>
              </a:ext>
            </a:extLst>
          </p:cNvPr>
          <p:cNvSpPr txBox="1"/>
          <p:nvPr/>
        </p:nvSpPr>
        <p:spPr>
          <a:xfrm>
            <a:off x="271318" y="400912"/>
            <a:ext cx="9036390" cy="738664"/>
          </a:xfrm>
          <a:prstGeom prst="rect">
            <a:avLst/>
          </a:prstGeom>
          <a:noFill/>
        </p:spPr>
        <p:txBody>
          <a:bodyPr wrap="square" rtlCol="0" anchor="ctr">
            <a:spAutoFit/>
          </a:bodyPr>
          <a:lstStyle/>
          <a:p>
            <a:r>
              <a:rPr lang="en-US" sz="4200" b="1">
                <a:solidFill>
                  <a:prstClr val="white"/>
                </a:solidFill>
                <a:latin typeface="Arial Rounded MT Bold"/>
              </a:rPr>
              <a:t>Our project team</a:t>
            </a:r>
          </a:p>
        </p:txBody>
      </p:sp>
      <p:grpSp>
        <p:nvGrpSpPr>
          <p:cNvPr id="16" name="Group 15">
            <a:extLst>
              <a:ext uri="{FF2B5EF4-FFF2-40B4-BE49-F238E27FC236}">
                <a16:creationId xmlns:a16="http://schemas.microsoft.com/office/drawing/2014/main" id="{B4072065-E6CE-404A-8DE0-FA130EAC8839}"/>
              </a:ext>
            </a:extLst>
          </p:cNvPr>
          <p:cNvGrpSpPr/>
          <p:nvPr/>
        </p:nvGrpSpPr>
        <p:grpSpPr>
          <a:xfrm>
            <a:off x="447247" y="1710740"/>
            <a:ext cx="3748533" cy="4391259"/>
            <a:chOff x="205451" y="1710740"/>
            <a:chExt cx="3748533" cy="4391259"/>
          </a:xfrm>
        </p:grpSpPr>
        <p:sp>
          <p:nvSpPr>
            <p:cNvPr id="7" name="TextBox 6">
              <a:extLst>
                <a:ext uri="{FF2B5EF4-FFF2-40B4-BE49-F238E27FC236}">
                  <a16:creationId xmlns:a16="http://schemas.microsoft.com/office/drawing/2014/main" id="{4959BF83-9A79-46FA-87DD-90EDA27B25D4}"/>
                </a:ext>
              </a:extLst>
            </p:cNvPr>
            <p:cNvSpPr txBox="1"/>
            <p:nvPr/>
          </p:nvSpPr>
          <p:spPr>
            <a:xfrm>
              <a:off x="205451" y="3055011"/>
              <a:ext cx="3748533" cy="3046988"/>
            </a:xfrm>
            <a:prstGeom prst="rect">
              <a:avLst/>
            </a:prstGeom>
            <a:noFill/>
          </p:spPr>
          <p:txBody>
            <a:bodyPr wrap="square" lIns="0" rIns="0" rtlCol="0">
              <a:noAutofit/>
            </a:bodyPr>
            <a:lstStyle/>
            <a:p>
              <a:pPr marL="171450" indent="-171450" defTabSz="536589">
                <a:buFont typeface="Wingdings" panose="05000000000000000000" pitchFamily="2" charset="2"/>
                <a:buChar char="§"/>
              </a:pPr>
              <a:r>
                <a:rPr lang="en-GB" sz="1200" b="1" dirty="0">
                  <a:solidFill>
                    <a:srgbClr val="373545"/>
                  </a:solidFill>
                  <a:latin typeface="+mj-lt"/>
                  <a:cs typeface="Calibri" panose="020F0502020204030204" pitchFamily="34" charset="0"/>
                </a:rPr>
                <a:t>Trained researcher </a:t>
              </a:r>
              <a:r>
                <a:rPr lang="mr-IN" sz="1200" dirty="0">
                  <a:solidFill>
                    <a:srgbClr val="373545"/>
                  </a:solidFill>
                  <a:latin typeface="+mj-lt"/>
                  <a:cs typeface="Mangal" panose="02040503050203030202" pitchFamily="18" charset="0"/>
                </a:rPr>
                <a:t>–</a:t>
              </a:r>
              <a:r>
                <a:rPr lang="en-GB" sz="1200" dirty="0">
                  <a:solidFill>
                    <a:srgbClr val="373545"/>
                  </a:solidFill>
                  <a:latin typeface="+mj-lt"/>
                  <a:cs typeface="Calibri" panose="020F0502020204030204" pitchFamily="34" charset="0"/>
                </a:rPr>
                <a:t> Masters in Research Methodology at University of Leeds</a:t>
              </a:r>
            </a:p>
            <a:p>
              <a:pPr marL="171450" indent="-171450" defTabSz="536589">
                <a:buFont typeface="Wingdings" panose="05000000000000000000" pitchFamily="2" charset="2"/>
                <a:buChar char="§"/>
              </a:pPr>
              <a:endParaRPr lang="en-GB" sz="1200" dirty="0">
                <a:solidFill>
                  <a:srgbClr val="373545"/>
                </a:solidFill>
                <a:latin typeface="+mj-lt"/>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mj-lt"/>
                  <a:cs typeface="Calibri" panose="020F0502020204030204" pitchFamily="34" charset="0"/>
                </a:rPr>
                <a:t>Experienced in delivering </a:t>
              </a:r>
              <a:r>
                <a:rPr lang="en-GB" sz="1200" b="1" dirty="0">
                  <a:solidFill>
                    <a:srgbClr val="373545"/>
                  </a:solidFill>
                  <a:latin typeface="+mj-lt"/>
                  <a:cs typeface="Calibri" panose="020F0502020204030204" pitchFamily="34" charset="0"/>
                </a:rPr>
                <a:t>multi-method research programmes </a:t>
              </a:r>
              <a:r>
                <a:rPr lang="en-GB" sz="1200" dirty="0">
                  <a:solidFill>
                    <a:srgbClr val="373545"/>
                  </a:solidFill>
                  <a:latin typeface="+mj-lt"/>
                  <a:cs typeface="Calibri" panose="020F0502020204030204" pitchFamily="34" charset="0"/>
                </a:rPr>
                <a:t>across both qualitative &amp; quantitative research methods</a:t>
              </a:r>
            </a:p>
            <a:p>
              <a:pPr marL="171450" indent="-171450" defTabSz="536589">
                <a:buFont typeface="Wingdings" panose="05000000000000000000" pitchFamily="2" charset="2"/>
                <a:buChar char="§"/>
              </a:pPr>
              <a:endParaRPr lang="en-GB" sz="1200" dirty="0">
                <a:solidFill>
                  <a:srgbClr val="373545"/>
                </a:solidFill>
                <a:latin typeface="+mj-lt"/>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mj-lt"/>
                  <a:cs typeface="Calibri" panose="020F0502020204030204" pitchFamily="34" charset="0"/>
                </a:rPr>
                <a:t>Led on </a:t>
              </a:r>
              <a:r>
                <a:rPr lang="en-GB" sz="1200" b="1" dirty="0">
                  <a:solidFill>
                    <a:srgbClr val="373545"/>
                  </a:solidFill>
                  <a:latin typeface="+mj-lt"/>
                  <a:cs typeface="Calibri" panose="020F0502020204030204" pitchFamily="34" charset="0"/>
                </a:rPr>
                <a:t>evaluation &amp; Impact programme </a:t>
              </a:r>
              <a:r>
                <a:rPr lang="en-GB" sz="1200" dirty="0">
                  <a:solidFill>
                    <a:srgbClr val="373545"/>
                  </a:solidFill>
                  <a:latin typeface="+mj-lt"/>
                  <a:cs typeface="Calibri" panose="020F0502020204030204" pitchFamily="34" charset="0"/>
                </a:rPr>
                <a:t>for Uni Connect consortiums and access/outreach initiatives</a:t>
              </a:r>
            </a:p>
            <a:p>
              <a:pPr marL="171450" indent="-171450" defTabSz="536589">
                <a:buFont typeface="Wingdings" panose="05000000000000000000" pitchFamily="2" charset="2"/>
                <a:buChar char="§"/>
              </a:pPr>
              <a:endParaRPr lang="en-GB" sz="1200" dirty="0">
                <a:solidFill>
                  <a:srgbClr val="373545"/>
                </a:solidFill>
                <a:latin typeface="+mj-lt"/>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mj-lt"/>
                  <a:cs typeface="Calibri" panose="020F0502020204030204" pitchFamily="34" charset="0"/>
                </a:rPr>
                <a:t>Delivered research &amp; evaluation services in the </a:t>
              </a:r>
              <a:r>
                <a:rPr lang="en-GB" sz="1200" b="1" dirty="0">
                  <a:solidFill>
                    <a:srgbClr val="373545"/>
                  </a:solidFill>
                  <a:latin typeface="+mj-lt"/>
                  <a:cs typeface="Calibri" panose="020F0502020204030204" pitchFamily="34" charset="0"/>
                </a:rPr>
                <a:t>education, HEI and public sectors</a:t>
              </a:r>
            </a:p>
            <a:p>
              <a:pPr marL="171450" indent="-171450" defTabSz="536589">
                <a:buFont typeface="Wingdings" panose="05000000000000000000" pitchFamily="2" charset="2"/>
                <a:buChar char="§"/>
              </a:pPr>
              <a:endParaRPr lang="en-GB" sz="1200" b="1" dirty="0">
                <a:solidFill>
                  <a:srgbClr val="373545"/>
                </a:solidFill>
                <a:latin typeface="+mj-lt"/>
                <a:cs typeface="Calibri" panose="020F0502020204030204" pitchFamily="34" charset="0"/>
              </a:endParaRPr>
            </a:p>
            <a:p>
              <a:pPr marL="171450" indent="-171450" defTabSz="536589">
                <a:buFont typeface="Wingdings" panose="05000000000000000000" pitchFamily="2" charset="2"/>
                <a:buChar char="§"/>
              </a:pPr>
              <a:r>
                <a:rPr lang="en-GB" sz="1200" b="1" dirty="0">
                  <a:solidFill>
                    <a:srgbClr val="373545"/>
                  </a:solidFill>
                  <a:latin typeface="+mj-lt"/>
                  <a:cs typeface="Calibri" panose="020F0502020204030204" pitchFamily="34" charset="0"/>
                </a:rPr>
                <a:t>Developed Access &amp; Participation Plans </a:t>
              </a:r>
              <a:r>
                <a:rPr lang="mr-IN" sz="1200" dirty="0">
                  <a:solidFill>
                    <a:srgbClr val="373545"/>
                  </a:solidFill>
                  <a:latin typeface="+mj-lt"/>
                  <a:cs typeface="Mangal" panose="02040503050203030202" pitchFamily="18" charset="0"/>
                </a:rPr>
                <a:t>–</a:t>
              </a:r>
              <a:r>
                <a:rPr lang="en-GB" sz="1200" dirty="0">
                  <a:solidFill>
                    <a:srgbClr val="373545"/>
                  </a:solidFill>
                  <a:latin typeface="+mj-lt"/>
                  <a:cs typeface="Calibri" panose="020F0502020204030204" pitchFamily="34" charset="0"/>
                </a:rPr>
                <a:t> deep understanding of the wider access and outreach context</a:t>
              </a:r>
            </a:p>
            <a:p>
              <a:pPr marL="171450" indent="-171450" defTabSz="536589">
                <a:buFont typeface="Wingdings" panose="05000000000000000000" pitchFamily="2" charset="2"/>
                <a:buChar char="§"/>
              </a:pPr>
              <a:endParaRPr lang="en-GB" sz="1200" dirty="0">
                <a:solidFill>
                  <a:srgbClr val="373545"/>
                </a:solidFill>
                <a:latin typeface="+mj-lt"/>
                <a:cs typeface="Calibri" panose="020F0502020204030204" pitchFamily="34" charset="0"/>
              </a:endParaRPr>
            </a:p>
            <a:p>
              <a:pPr marL="171450" indent="-171450" defTabSz="536589">
                <a:buFont typeface="Wingdings" panose="05000000000000000000" pitchFamily="2" charset="2"/>
                <a:buChar char="§"/>
              </a:pPr>
              <a:r>
                <a:rPr lang="en-GB" sz="1200" b="1" dirty="0">
                  <a:solidFill>
                    <a:srgbClr val="373545"/>
                  </a:solidFill>
                  <a:latin typeface="+mj-lt"/>
                  <a:cs typeface="Calibri" panose="020F0502020204030204" pitchFamily="34" charset="0"/>
                </a:rPr>
                <a:t>Knowledge &amp; understanding of the HEI sector </a:t>
              </a:r>
              <a:r>
                <a:rPr lang="mr-IN" sz="1200" dirty="0">
                  <a:solidFill>
                    <a:srgbClr val="373545"/>
                  </a:solidFill>
                  <a:latin typeface="+mj-lt"/>
                  <a:cs typeface="Mangal" panose="02040503050203030202" pitchFamily="18" charset="0"/>
                </a:rPr>
                <a:t>–</a:t>
              </a:r>
              <a:r>
                <a:rPr lang="en-GB" sz="1200" dirty="0">
                  <a:solidFill>
                    <a:srgbClr val="373545"/>
                  </a:solidFill>
                  <a:latin typeface="+mj-lt"/>
                  <a:cs typeface="Calibri" panose="020F0502020204030204" pitchFamily="34" charset="0"/>
                </a:rPr>
                <a:t> led the research &amp; Intelligence Team for 5 years at a large HEI</a:t>
              </a:r>
            </a:p>
          </p:txBody>
        </p:sp>
        <p:pic>
          <p:nvPicPr>
            <p:cNvPr id="8" name="Picture 7">
              <a:extLst>
                <a:ext uri="{FF2B5EF4-FFF2-40B4-BE49-F238E27FC236}">
                  <a16:creationId xmlns:a16="http://schemas.microsoft.com/office/drawing/2014/main" id="{CAF5F4E4-12AD-452F-AEF2-B3743109C57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324496" y="1710740"/>
              <a:ext cx="1274014" cy="1219058"/>
            </a:xfrm>
            <a:prstGeom prst="rect">
              <a:avLst/>
            </a:prstGeom>
          </p:spPr>
        </p:pic>
        <p:sp>
          <p:nvSpPr>
            <p:cNvPr id="6" name="TextBox 5">
              <a:extLst>
                <a:ext uri="{FF2B5EF4-FFF2-40B4-BE49-F238E27FC236}">
                  <a16:creationId xmlns:a16="http://schemas.microsoft.com/office/drawing/2014/main" id="{B9F7BEF4-E90D-4BA3-B0F9-4F0340EAAEE7}"/>
                </a:ext>
              </a:extLst>
            </p:cNvPr>
            <p:cNvSpPr txBox="1"/>
            <p:nvPr/>
          </p:nvSpPr>
          <p:spPr>
            <a:xfrm>
              <a:off x="1598510" y="1722097"/>
              <a:ext cx="2180882" cy="1207701"/>
            </a:xfrm>
            <a:prstGeom prst="rect">
              <a:avLst/>
            </a:prstGeom>
            <a:solidFill>
              <a:srgbClr val="14AEBD"/>
            </a:solidFill>
          </p:spPr>
          <p:txBody>
            <a:bodyPr wrap="square" rtlCol="0" anchor="b">
              <a:noAutofit/>
            </a:bodyPr>
            <a:lstStyle/>
            <a:p>
              <a:pPr defTabSz="536589"/>
              <a:r>
                <a:rPr lang="en-GB" sz="2400" dirty="0">
                  <a:solidFill>
                    <a:prstClr val="white"/>
                  </a:solidFill>
                  <a:latin typeface="+mj-lt"/>
                </a:rPr>
                <a:t>Sarah </a:t>
              </a:r>
              <a:r>
                <a:rPr lang="en-GB" sz="2400" dirty="0" err="1">
                  <a:solidFill>
                    <a:prstClr val="white"/>
                  </a:solidFill>
                  <a:latin typeface="+mj-lt"/>
                </a:rPr>
                <a:t>Dirrane</a:t>
              </a:r>
              <a:endParaRPr lang="en-GB" sz="2400" dirty="0">
                <a:solidFill>
                  <a:prstClr val="white"/>
                </a:solidFill>
                <a:latin typeface="+mj-lt"/>
              </a:endParaRPr>
            </a:p>
            <a:p>
              <a:pPr defTabSz="536589"/>
              <a:r>
                <a:rPr lang="en-GB" sz="1100" dirty="0">
                  <a:solidFill>
                    <a:prstClr val="white"/>
                  </a:solidFill>
                  <a:latin typeface="+mj-lt"/>
                </a:rPr>
                <a:t>Director, Research &amp; Strategy</a:t>
              </a:r>
            </a:p>
          </p:txBody>
        </p:sp>
      </p:grpSp>
      <p:sp>
        <p:nvSpPr>
          <p:cNvPr id="13" name="TextBox 12">
            <a:extLst>
              <a:ext uri="{FF2B5EF4-FFF2-40B4-BE49-F238E27FC236}">
                <a16:creationId xmlns:a16="http://schemas.microsoft.com/office/drawing/2014/main" id="{8886101C-83B3-4647-A4AE-DEFE54F50B95}"/>
              </a:ext>
            </a:extLst>
          </p:cNvPr>
          <p:cNvSpPr txBox="1"/>
          <p:nvPr/>
        </p:nvSpPr>
        <p:spPr>
          <a:xfrm>
            <a:off x="9566084" y="1723253"/>
            <a:ext cx="2259047" cy="1207701"/>
          </a:xfrm>
          <a:prstGeom prst="rect">
            <a:avLst/>
          </a:prstGeom>
          <a:solidFill>
            <a:srgbClr val="8064A2"/>
          </a:solidFill>
        </p:spPr>
        <p:txBody>
          <a:bodyPr wrap="square" rtlCol="0" anchor="b">
            <a:noAutofit/>
          </a:bodyPr>
          <a:lstStyle/>
          <a:p>
            <a:pPr defTabSz="536589"/>
            <a:r>
              <a:rPr lang="en-GB" sz="2400" dirty="0">
                <a:solidFill>
                  <a:prstClr val="white"/>
                </a:solidFill>
                <a:latin typeface="+mj-lt"/>
              </a:rPr>
              <a:t>Fiona Smalley</a:t>
            </a:r>
            <a:endParaRPr lang="en-GB" sz="1100" dirty="0">
              <a:solidFill>
                <a:prstClr val="white"/>
              </a:solidFill>
              <a:latin typeface="+mj-lt"/>
            </a:endParaRPr>
          </a:p>
          <a:p>
            <a:pPr defTabSz="536589"/>
            <a:r>
              <a:rPr lang="en-GB" sz="1100" dirty="0">
                <a:solidFill>
                  <a:prstClr val="white"/>
                </a:solidFill>
                <a:latin typeface="+mj-lt"/>
              </a:rPr>
              <a:t>Senior Research Associate</a:t>
            </a:r>
          </a:p>
        </p:txBody>
      </p:sp>
      <p:grpSp>
        <p:nvGrpSpPr>
          <p:cNvPr id="17" name="Group 16">
            <a:extLst>
              <a:ext uri="{FF2B5EF4-FFF2-40B4-BE49-F238E27FC236}">
                <a16:creationId xmlns:a16="http://schemas.microsoft.com/office/drawing/2014/main" id="{16FA0779-5161-4C55-9E76-7A733F8794DF}"/>
              </a:ext>
            </a:extLst>
          </p:cNvPr>
          <p:cNvGrpSpPr/>
          <p:nvPr/>
        </p:nvGrpSpPr>
        <p:grpSpPr>
          <a:xfrm>
            <a:off x="4584017" y="1710740"/>
            <a:ext cx="3454896" cy="4652869"/>
            <a:chOff x="4079379" y="1722097"/>
            <a:chExt cx="3454896" cy="4652869"/>
          </a:xfrm>
        </p:grpSpPr>
        <p:sp>
          <p:nvSpPr>
            <p:cNvPr id="18" name="TextBox 17">
              <a:extLst>
                <a:ext uri="{FF2B5EF4-FFF2-40B4-BE49-F238E27FC236}">
                  <a16:creationId xmlns:a16="http://schemas.microsoft.com/office/drawing/2014/main" id="{1EC2C0FD-C06B-4E0D-808C-AA7EAFDB6135}"/>
                </a:ext>
              </a:extLst>
            </p:cNvPr>
            <p:cNvSpPr txBox="1"/>
            <p:nvPr/>
          </p:nvSpPr>
          <p:spPr>
            <a:xfrm>
              <a:off x="4079379" y="3066368"/>
              <a:ext cx="3454896" cy="3308598"/>
            </a:xfrm>
            <a:prstGeom prst="rect">
              <a:avLst/>
            </a:prstGeom>
            <a:noFill/>
          </p:spPr>
          <p:txBody>
            <a:bodyPr wrap="square" lIns="0" rIns="0" rtlCol="0">
              <a:noAutofit/>
            </a:bodyPr>
            <a:lstStyle/>
            <a:p>
              <a:pPr marL="171450" indent="-171450" defTabSz="536589">
                <a:buFont typeface="Wingdings" panose="05000000000000000000" pitchFamily="2" charset="2"/>
                <a:buChar char="§"/>
              </a:pPr>
              <a:r>
                <a:rPr lang="en-GB" sz="1200" dirty="0">
                  <a:solidFill>
                    <a:srgbClr val="373545"/>
                  </a:solidFill>
                  <a:latin typeface="Calibri" panose="020F0502020204030204" pitchFamily="34" charset="0"/>
                  <a:cs typeface="Calibri" panose="020F0502020204030204" pitchFamily="34" charset="0"/>
                </a:rPr>
                <a:t>Over 25 years </a:t>
              </a:r>
              <a:r>
                <a:rPr lang="en-GB" sz="1200" b="1" dirty="0">
                  <a:solidFill>
                    <a:srgbClr val="373545"/>
                  </a:solidFill>
                  <a:latin typeface="Calibri" panose="020F0502020204030204" pitchFamily="34" charset="0"/>
                  <a:cs typeface="Calibri" panose="020F0502020204030204" pitchFamily="34" charset="0"/>
                </a:rPr>
                <a:t>qualitative research experience</a:t>
              </a:r>
            </a:p>
            <a:p>
              <a:pPr marL="171450" indent="-171450" defTabSz="536589">
                <a:buFont typeface="Wingdings" panose="05000000000000000000"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Calibri" panose="020F0502020204030204" pitchFamily="34" charset="0"/>
                  <a:cs typeface="Calibri" panose="020F0502020204030204" pitchFamily="34" charset="0"/>
                </a:rPr>
                <a:t>Degree in </a:t>
              </a:r>
              <a:r>
                <a:rPr lang="en-GB" sz="1200" b="1" dirty="0">
                  <a:solidFill>
                    <a:srgbClr val="373545"/>
                  </a:solidFill>
                  <a:latin typeface="Calibri" panose="020F0502020204030204" pitchFamily="34" charset="0"/>
                  <a:cs typeface="Calibri" panose="020F0502020204030204" pitchFamily="34" charset="0"/>
                </a:rPr>
                <a:t>Psychology &amp; Sociology</a:t>
              </a:r>
            </a:p>
            <a:p>
              <a:pPr marL="171450" indent="-171450" defTabSz="536589">
                <a:buFont typeface="Wingdings" panose="05000000000000000000" pitchFamily="2" charset="2"/>
                <a:buChar char="§"/>
              </a:pPr>
              <a:endParaRPr lang="en-GB" sz="1200" b="1" dirty="0">
                <a:solidFill>
                  <a:srgbClr val="373545"/>
                </a:solidFill>
                <a:latin typeface="Calibri" panose="020F0502020204030204" pitchFamily="34" charset="0"/>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Calibri" panose="020F0502020204030204" pitchFamily="34" charset="0"/>
                  <a:cs typeface="Calibri" panose="020F0502020204030204" pitchFamily="34" charset="0"/>
                </a:rPr>
                <a:t>Former </a:t>
              </a:r>
              <a:r>
                <a:rPr lang="en-GB" sz="1200" b="1" dirty="0">
                  <a:solidFill>
                    <a:srgbClr val="373545"/>
                  </a:solidFill>
                  <a:latin typeface="Calibri" panose="020F0502020204030204" pitchFamily="34" charset="0"/>
                  <a:cs typeface="Calibri" panose="020F0502020204030204" pitchFamily="34" charset="0"/>
                </a:rPr>
                <a:t>Head of Qualitative Research </a:t>
              </a:r>
              <a:r>
                <a:rPr lang="en-GB" sz="1200" dirty="0">
                  <a:solidFill>
                    <a:srgbClr val="373545"/>
                  </a:solidFill>
                  <a:latin typeface="Calibri" panose="020F0502020204030204" pitchFamily="34" charset="0"/>
                  <a:cs typeface="Calibri" panose="020F0502020204030204" pitchFamily="34" charset="0"/>
                </a:rPr>
                <a:t>at a leading Research Agency</a:t>
              </a:r>
            </a:p>
            <a:p>
              <a:pPr marL="171450" indent="-171450" defTabSz="536589">
                <a:buFont typeface="Wingdings" panose="05000000000000000000" pitchFamily="2" charset="2"/>
                <a:buChar char="§"/>
              </a:pPr>
              <a:endParaRPr lang="en-GB" sz="1200" b="1" dirty="0">
                <a:solidFill>
                  <a:srgbClr val="373545"/>
                </a:solidFill>
                <a:latin typeface="Calibri" panose="020F0502020204030204" pitchFamily="34" charset="0"/>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Calibri" panose="020F0502020204030204" pitchFamily="34" charset="0"/>
                  <a:cs typeface="Calibri" panose="020F0502020204030204" pitchFamily="34" charset="0"/>
                </a:rPr>
                <a:t>Much </a:t>
              </a:r>
              <a:r>
                <a:rPr lang="en-GB" sz="1200" b="1" dirty="0">
                  <a:solidFill>
                    <a:srgbClr val="373545"/>
                  </a:solidFill>
                  <a:latin typeface="Calibri" panose="020F0502020204030204" pitchFamily="34" charset="0"/>
                  <a:cs typeface="Calibri" panose="020F0502020204030204" pitchFamily="34" charset="0"/>
                </a:rPr>
                <a:t>experience of working with the education sector,</a:t>
              </a:r>
              <a:r>
                <a:rPr lang="en-GB" sz="1200" dirty="0">
                  <a:solidFill>
                    <a:srgbClr val="373545"/>
                  </a:solidFill>
                  <a:latin typeface="Calibri" panose="020F0502020204030204" pitchFamily="34" charset="0"/>
                  <a:cs typeface="Calibri" panose="020F0502020204030204" pitchFamily="34" charset="0"/>
                </a:rPr>
                <a:t> interviewing young people, teachers and those working in the Higher Education sector  in areas such as BAME, Inclusion, Access &amp; Participation and Evaluation &amp; Impact.</a:t>
              </a:r>
            </a:p>
            <a:p>
              <a:pPr marL="171450" indent="-171450" defTabSz="536589">
                <a:buFont typeface="Wingdings" panose="05000000000000000000"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536589">
                <a:buFont typeface="Wingdings" panose="05000000000000000000" pitchFamily="2" charset="2"/>
                <a:buChar char="§"/>
              </a:pPr>
              <a:r>
                <a:rPr lang="en-GB" sz="1200" dirty="0">
                  <a:solidFill>
                    <a:srgbClr val="373545"/>
                  </a:solidFill>
                  <a:latin typeface="Calibri" panose="020F0502020204030204" pitchFamily="34" charset="0"/>
                  <a:cs typeface="Calibri" panose="020F0502020204030204" pitchFamily="34" charset="0"/>
                </a:rPr>
                <a:t>Former</a:t>
              </a:r>
              <a:r>
                <a:rPr lang="en-GB" sz="1200" b="1" dirty="0">
                  <a:solidFill>
                    <a:srgbClr val="373545"/>
                  </a:solidFill>
                  <a:latin typeface="Calibri" panose="020F0502020204030204" pitchFamily="34" charset="0"/>
                  <a:cs typeface="Calibri" panose="020F0502020204030204" pitchFamily="34" charset="0"/>
                </a:rPr>
                <a:t> School Governor </a:t>
              </a:r>
              <a:r>
                <a:rPr lang="en-GB" sz="1200" dirty="0">
                  <a:solidFill>
                    <a:srgbClr val="373545"/>
                  </a:solidFill>
                  <a:latin typeface="Calibri" panose="020F0502020204030204" pitchFamily="34" charset="0"/>
                  <a:cs typeface="Calibri" panose="020F0502020204030204" pitchFamily="34" charset="0"/>
                </a:rPr>
                <a:t>with a remit for working with teachers to improve Teaching &amp; Learning in a school with high levels of deprivation and Pupil Premium</a:t>
              </a:r>
            </a:p>
            <a:p>
              <a:pPr marL="171450" indent="-171450" defTabSz="536589">
                <a:buFont typeface="Wingdings" panose="05000000000000000000"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536589">
                <a:buFont typeface="Wingdings" panose="05000000000000000000" pitchFamily="2" charset="2"/>
                <a:buChar char="§"/>
              </a:pPr>
              <a:endParaRPr lang="en-GB" sz="1200" dirty="0">
                <a:solidFill>
                  <a:srgbClr val="373545"/>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FA3BEB55-55A8-4A83-97E0-22DFBA6707FA}"/>
                </a:ext>
              </a:extLst>
            </p:cNvPr>
            <p:cNvSpPr txBox="1"/>
            <p:nvPr/>
          </p:nvSpPr>
          <p:spPr>
            <a:xfrm>
              <a:off x="5275229" y="1722097"/>
              <a:ext cx="2259046" cy="1207701"/>
            </a:xfrm>
            <a:prstGeom prst="rect">
              <a:avLst/>
            </a:prstGeom>
            <a:solidFill>
              <a:srgbClr val="F58220"/>
            </a:solidFill>
          </p:spPr>
          <p:txBody>
            <a:bodyPr wrap="square" rtlCol="0" anchor="b">
              <a:noAutofit/>
            </a:bodyPr>
            <a:lstStyle/>
            <a:p>
              <a:pPr defTabSz="536589"/>
              <a:r>
                <a:rPr lang="en-GB" sz="2400" dirty="0">
                  <a:solidFill>
                    <a:prstClr val="white"/>
                  </a:solidFill>
                  <a:latin typeface="+mj-lt"/>
                </a:rPr>
                <a:t>Kate Wood</a:t>
              </a:r>
            </a:p>
            <a:p>
              <a:pPr defTabSz="536589"/>
              <a:r>
                <a:rPr lang="en-GB" sz="1100" dirty="0">
                  <a:solidFill>
                    <a:prstClr val="white"/>
                  </a:solidFill>
                  <a:latin typeface="+mj-lt"/>
                </a:rPr>
                <a:t>Senior Research Associate</a:t>
              </a:r>
            </a:p>
          </p:txBody>
        </p:sp>
      </p:grpSp>
      <p:sp>
        <p:nvSpPr>
          <p:cNvPr id="4" name="TextBox 3">
            <a:extLst>
              <a:ext uri="{FF2B5EF4-FFF2-40B4-BE49-F238E27FC236}">
                <a16:creationId xmlns:a16="http://schemas.microsoft.com/office/drawing/2014/main" id="{EDF45311-E7D5-028A-8D70-08545B5F72F6}"/>
              </a:ext>
            </a:extLst>
          </p:cNvPr>
          <p:cNvSpPr txBox="1"/>
          <p:nvPr/>
        </p:nvSpPr>
        <p:spPr>
          <a:xfrm>
            <a:off x="8441438" y="3055011"/>
            <a:ext cx="3397981" cy="3308598"/>
          </a:xfrm>
          <a:prstGeom prst="rect">
            <a:avLst/>
          </a:prstGeom>
          <a:noFill/>
        </p:spPr>
        <p:txBody>
          <a:bodyPr wrap="square" lIns="0" rIns="0" rtlCol="0">
            <a:noAutofit/>
          </a:bodyPr>
          <a:lstStyle/>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Over 20yrs </a:t>
            </a:r>
            <a:r>
              <a:rPr lang="en-GB" sz="1200" b="1" dirty="0">
                <a:solidFill>
                  <a:srgbClr val="373545"/>
                </a:solidFill>
                <a:latin typeface="Calibri" panose="020F0502020204030204" pitchFamily="34" charset="0"/>
                <a:cs typeface="Calibri" panose="020F0502020204030204" pitchFamily="34" charset="0"/>
              </a:rPr>
              <a:t>qualitative research experience.</a:t>
            </a:r>
          </a:p>
          <a:p>
            <a:pPr marL="171450" indent="-171450" defTabSz="660417">
              <a:buFont typeface="Wingdings"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Degree in </a:t>
            </a:r>
            <a:r>
              <a:rPr lang="en-GB" sz="1200" b="1" dirty="0">
                <a:solidFill>
                  <a:srgbClr val="373545"/>
                </a:solidFill>
                <a:latin typeface="Calibri" panose="020F0502020204030204" pitchFamily="34" charset="0"/>
                <a:cs typeface="Calibri" panose="020F0502020204030204" pitchFamily="34" charset="0"/>
              </a:rPr>
              <a:t>English Literature and Sociology.</a:t>
            </a:r>
          </a:p>
          <a:p>
            <a:pPr marL="171450" indent="-171450" defTabSz="660417">
              <a:buFont typeface="Wingdings"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Director/founder of two Qualitative Research Agencies.</a:t>
            </a:r>
          </a:p>
          <a:p>
            <a:pPr marL="171450" indent="-171450" defTabSz="660417">
              <a:buFont typeface="Wingdings"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Experience of the </a:t>
            </a:r>
            <a:r>
              <a:rPr lang="en-GB" sz="1200" b="1" dirty="0">
                <a:solidFill>
                  <a:srgbClr val="373545"/>
                </a:solidFill>
                <a:latin typeface="Calibri" panose="020F0502020204030204" pitchFamily="34" charset="0"/>
                <a:cs typeface="Calibri" panose="020F0502020204030204" pitchFamily="34" charset="0"/>
              </a:rPr>
              <a:t>education sector via work for Sheffield Hallam and Hull University.</a:t>
            </a:r>
          </a:p>
          <a:p>
            <a:pPr marL="171450" indent="-171450" defTabSz="660417">
              <a:buFont typeface="Wingdings"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Experience of researching </a:t>
            </a:r>
            <a:r>
              <a:rPr lang="en-GB" sz="1200" b="1" dirty="0">
                <a:solidFill>
                  <a:srgbClr val="373545"/>
                </a:solidFill>
                <a:latin typeface="Calibri" panose="020F0502020204030204" pitchFamily="34" charset="0"/>
                <a:cs typeface="Calibri" panose="020F0502020204030204" pitchFamily="34" charset="0"/>
              </a:rPr>
              <a:t>school intervention programmes run by commercial brands </a:t>
            </a:r>
            <a:r>
              <a:rPr lang="en-GB" sz="1200" dirty="0">
                <a:solidFill>
                  <a:srgbClr val="373545"/>
                </a:solidFill>
                <a:latin typeface="Calibri" panose="020F0502020204030204" pitchFamily="34" charset="0"/>
                <a:cs typeface="Calibri" panose="020F0502020204030204" pitchFamily="34" charset="0"/>
              </a:rPr>
              <a:t>(Nike, Buxton Water) </a:t>
            </a:r>
          </a:p>
          <a:p>
            <a:pPr marL="171450" indent="-171450" defTabSz="660417">
              <a:buFont typeface="Wingdings" pitchFamily="2" charset="2"/>
              <a:buChar char="§"/>
            </a:pPr>
            <a:endParaRPr lang="en-GB" sz="1200" dirty="0">
              <a:solidFill>
                <a:srgbClr val="373545"/>
              </a:solidFill>
              <a:latin typeface="Calibri" panose="020F0502020204030204" pitchFamily="34" charset="0"/>
              <a:cs typeface="Calibri" panose="020F0502020204030204" pitchFamily="34" charset="0"/>
            </a:endParaRPr>
          </a:p>
          <a:p>
            <a:pPr marL="171450" indent="-171450" defTabSz="660417">
              <a:buFont typeface="Wingdings" pitchFamily="2" charset="2"/>
              <a:buChar char="§"/>
            </a:pPr>
            <a:r>
              <a:rPr lang="en-GB" sz="1200" dirty="0">
                <a:solidFill>
                  <a:srgbClr val="373545"/>
                </a:solidFill>
                <a:latin typeface="Calibri" panose="020F0502020204030204" pitchFamily="34" charset="0"/>
                <a:cs typeface="Calibri" panose="020F0502020204030204" pitchFamily="34" charset="0"/>
              </a:rPr>
              <a:t>Experience of researching impact of </a:t>
            </a:r>
            <a:r>
              <a:rPr lang="en-GB" sz="1200" b="1" dirty="0">
                <a:solidFill>
                  <a:srgbClr val="373545"/>
                </a:solidFill>
                <a:latin typeface="Calibri" panose="020F0502020204030204" pitchFamily="34" charset="0"/>
                <a:cs typeface="Calibri" panose="020F0502020204030204" pitchFamily="34" charset="0"/>
              </a:rPr>
              <a:t>school related sports programmes</a:t>
            </a:r>
            <a:r>
              <a:rPr lang="en-GB" sz="1200" dirty="0">
                <a:solidFill>
                  <a:srgbClr val="373545"/>
                </a:solidFill>
                <a:latin typeface="Calibri" panose="020F0502020204030204" pitchFamily="34" charset="0"/>
                <a:cs typeface="Calibri" panose="020F0502020204030204" pitchFamily="34" charset="0"/>
              </a:rPr>
              <a:t> on integration and inclusion within multi-ethnic communities.</a:t>
            </a:r>
            <a:endParaRPr lang="en-GB" sz="1200" dirty="0">
              <a:solidFill>
                <a:srgbClr val="373545"/>
              </a:solidFill>
              <a:latin typeface="+mj-lt"/>
              <a:cs typeface="Calibri" panose="020F0502020204030204" pitchFamily="34" charset="0"/>
            </a:endParaRPr>
          </a:p>
        </p:txBody>
      </p:sp>
      <p:pic>
        <p:nvPicPr>
          <p:cNvPr id="10" name="Picture 9" descr="A person smiling for the camera&#10;&#10;Description automatically generated with low confidence">
            <a:extLst>
              <a:ext uri="{FF2B5EF4-FFF2-40B4-BE49-F238E27FC236}">
                <a16:creationId xmlns:a16="http://schemas.microsoft.com/office/drawing/2014/main" id="{370BDAF2-75D1-5BA4-FC81-B9103E9BCCDD}"/>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10858" b="10858"/>
          <a:stretch/>
        </p:blipFill>
        <p:spPr>
          <a:xfrm>
            <a:off x="4622540" y="1722097"/>
            <a:ext cx="1157327" cy="1207701"/>
          </a:xfrm>
          <a:prstGeom prst="rect">
            <a:avLst/>
          </a:prstGeom>
        </p:spPr>
      </p:pic>
      <p:pic>
        <p:nvPicPr>
          <p:cNvPr id="2" name="Picture 1" descr="A person smiling for the camera&#10;&#10;Description automatically generated with medium confidence">
            <a:extLst>
              <a:ext uri="{FF2B5EF4-FFF2-40B4-BE49-F238E27FC236}">
                <a16:creationId xmlns:a16="http://schemas.microsoft.com/office/drawing/2014/main" id="{BD84FEEB-242D-9D88-6F32-9EAFEE89D1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7150" y="1723253"/>
            <a:ext cx="1138934" cy="1194930"/>
          </a:xfrm>
          <a:prstGeom prst="rect">
            <a:avLst/>
          </a:prstGeom>
        </p:spPr>
      </p:pic>
      <p:sp>
        <p:nvSpPr>
          <p:cNvPr id="9" name="Footer Placeholder 1">
            <a:extLst>
              <a:ext uri="{FF2B5EF4-FFF2-40B4-BE49-F238E27FC236}">
                <a16:creationId xmlns:a16="http://schemas.microsoft.com/office/drawing/2014/main" id="{F47F6F36-F498-6AAA-5120-F06583467E98}"/>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29087650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A23265-4AC6-40B3-963F-37D6960E5E38}"/>
              </a:ext>
            </a:extLst>
          </p:cNvPr>
          <p:cNvSpPr txBox="1"/>
          <p:nvPr/>
        </p:nvSpPr>
        <p:spPr>
          <a:xfrm>
            <a:off x="271318" y="400912"/>
            <a:ext cx="9036390" cy="738664"/>
          </a:xfrm>
          <a:prstGeom prst="rect">
            <a:avLst/>
          </a:prstGeom>
          <a:noFill/>
        </p:spPr>
        <p:txBody>
          <a:bodyPr wrap="square" rtlCol="0" anchor="ctr">
            <a:spAutoFit/>
          </a:bodyPr>
          <a:lstStyle/>
          <a:p>
            <a:r>
              <a:rPr lang="en-US" sz="4200" b="1">
                <a:solidFill>
                  <a:prstClr val="white"/>
                </a:solidFill>
                <a:latin typeface="Arial Rounded MT Bold"/>
              </a:rPr>
              <a:t>Our experience</a:t>
            </a:r>
          </a:p>
        </p:txBody>
      </p:sp>
      <p:sp>
        <p:nvSpPr>
          <p:cNvPr id="6" name="Rectangle 5">
            <a:extLst>
              <a:ext uri="{FF2B5EF4-FFF2-40B4-BE49-F238E27FC236}">
                <a16:creationId xmlns:a16="http://schemas.microsoft.com/office/drawing/2014/main" id="{623EB7F6-F85D-7179-52FC-5EEB2EC8041B}"/>
              </a:ext>
            </a:extLst>
          </p:cNvPr>
          <p:cNvSpPr/>
          <p:nvPr/>
        </p:nvSpPr>
        <p:spPr>
          <a:xfrm>
            <a:off x="391666" y="1797857"/>
            <a:ext cx="5992314" cy="1569660"/>
          </a:xfrm>
          <a:prstGeom prst="rect">
            <a:avLst/>
          </a:prstGeom>
        </p:spPr>
        <p:txBody>
          <a:bodyPr wrap="square">
            <a:spAutoFit/>
          </a:bodyPr>
          <a:lstStyle/>
          <a:p>
            <a:r>
              <a:rPr lang="en-GB" sz="1200">
                <a:latin typeface="Calibri Light" panose="020F0302020204030204" pitchFamily="34" charset="0"/>
                <a:ea typeface="Calibri" panose="020F0502020204030204" pitchFamily="34" charset="0"/>
                <a:cs typeface="Calibri Light" panose="020F0302020204030204" pitchFamily="34" charset="0"/>
              </a:rPr>
              <a:t>Cosmos has extensive experience working in the education and impact evaluation sector, having worked with a large number of HE clients. Cosmos specialises in delivering HE research programmes across a wide range of disciplines and methods  - this includes quantitative, qualitative, empirical &amp; secondary research. Cosmos has d</a:t>
            </a:r>
            <a:r>
              <a:rPr lang="en-GB" sz="1200">
                <a:latin typeface="Calibri Light" panose="020F0302020204030204" pitchFamily="34" charset="0"/>
                <a:cs typeface="Calibri Light" panose="020F0302020204030204" pitchFamily="34" charset="0"/>
              </a:rPr>
              <a:t>elivered innovative research programmes that have been recognised by the Office for Students as ‘exemplary’. Cosmos has also supported delivery of a ‘sector leading’ impact research programme with a partner institution. Further to this, a recent Cosmos report has been recognised by and presented to the House of Lords, in order to inform and aid development of new policies.</a:t>
            </a:r>
          </a:p>
        </p:txBody>
      </p:sp>
      <p:sp>
        <p:nvSpPr>
          <p:cNvPr id="8" name="Rectangle 7">
            <a:extLst>
              <a:ext uri="{FF2B5EF4-FFF2-40B4-BE49-F238E27FC236}">
                <a16:creationId xmlns:a16="http://schemas.microsoft.com/office/drawing/2014/main" id="{A0FCB2DD-71CE-570F-3070-89B07B3ABC20}"/>
              </a:ext>
            </a:extLst>
          </p:cNvPr>
          <p:cNvSpPr/>
          <p:nvPr/>
        </p:nvSpPr>
        <p:spPr>
          <a:xfrm>
            <a:off x="-1" y="3473510"/>
            <a:ext cx="6858001" cy="1237942"/>
          </a:xfrm>
          <a:prstGeom prst="rect">
            <a:avLst/>
          </a:prstGeom>
          <a:solidFill>
            <a:srgbClr val="3494BA">
              <a:lumMod val="75000"/>
            </a:srgbClr>
          </a:solidFill>
          <a:ln w="2222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Gill Sans MT" panose="020B0502020104020203"/>
                <a:ea typeface="+mn-ea"/>
                <a:cs typeface="Calibri" panose="020F0502020204030204" pitchFamily="34" charset="0"/>
              </a:rPr>
              <a:t>“Really delighted with the data analysis work Cosmos have undertaken for us. Many thanks for your attention to detail, clear communication, and quality reporting within agreed timescales – great service.”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 b="1" i="0" u="none" strike="noStrike" kern="0" cap="none" spc="0" normalizeH="0" baseline="0" noProof="0">
              <a:ln>
                <a:noFill/>
              </a:ln>
              <a:solidFill>
                <a:prstClr val="white"/>
              </a:solidFill>
              <a:effectLst/>
              <a:uLnTx/>
              <a:uFillTx/>
              <a:latin typeface="Gill Sans MT" panose="020B0502020104020203"/>
              <a:ea typeface="+mn-ea"/>
              <a:cs typeface="+mn-cs"/>
            </a:endParaRPr>
          </a:p>
          <a:p>
            <a:pPr marL="171450" marR="0" lvl="0" indent="-171450" algn="ctr" defTabSz="914400" eaLnBrk="1" fontAlgn="auto" latinLnBrk="0" hangingPunct="1">
              <a:lnSpc>
                <a:spcPct val="100000"/>
              </a:lnSpc>
              <a:spcBef>
                <a:spcPts val="0"/>
              </a:spcBef>
              <a:spcAft>
                <a:spcPts val="0"/>
              </a:spcAft>
              <a:buClrTx/>
              <a:buSzTx/>
              <a:buFontTx/>
              <a:buChar char="-"/>
              <a:tabLst/>
              <a:defRPr/>
            </a:pPr>
            <a:r>
              <a:rPr kumimoji="0" lang="en-GB" sz="1150" b="0" i="1" u="none" strike="noStrike" kern="0" cap="none" spc="0" normalizeH="0" baseline="0" noProof="0">
                <a:ln>
                  <a:noFill/>
                </a:ln>
                <a:solidFill>
                  <a:prstClr val="white"/>
                </a:solidFill>
                <a:effectLst/>
                <a:uLnTx/>
                <a:uFillTx/>
                <a:latin typeface="Gill Sans MT" panose="020B0502020104020203"/>
                <a:ea typeface="+mn-ea"/>
                <a:cs typeface="+mn-cs"/>
              </a:rPr>
              <a:t>Anna </a:t>
            </a:r>
            <a:r>
              <a:rPr kumimoji="0" lang="en-GB" sz="1150" b="0" i="1" u="none" strike="noStrike" kern="0" cap="none" spc="0" normalizeH="0" baseline="0" noProof="0" err="1">
                <a:ln>
                  <a:noFill/>
                </a:ln>
                <a:solidFill>
                  <a:prstClr val="white"/>
                </a:solidFill>
                <a:effectLst/>
                <a:uLnTx/>
                <a:uFillTx/>
                <a:latin typeface="Gill Sans MT" panose="020B0502020104020203"/>
                <a:ea typeface="+mn-ea"/>
                <a:cs typeface="+mn-cs"/>
              </a:rPr>
              <a:t>Woodhosue</a:t>
            </a:r>
            <a:r>
              <a:rPr kumimoji="0" lang="en-GB" sz="1150" b="0" i="1" u="none" strike="noStrike" kern="0" cap="none" spc="0" normalizeH="0" baseline="0" noProof="0">
                <a:ln>
                  <a:noFill/>
                </a:ln>
                <a:solidFill>
                  <a:prstClr val="white"/>
                </a:solidFill>
                <a:effectLst/>
                <a:uLnTx/>
                <a:uFillTx/>
                <a:latin typeface="Gill Sans MT" panose="020B0502020104020203"/>
                <a:ea typeface="+mn-ea"/>
                <a:cs typeface="+mn-cs"/>
              </a:rPr>
              <a:t>, Uni Connect Research &amp; Evaluation Manager: University of Leeds</a:t>
            </a:r>
            <a:endParaRPr kumimoji="0" lang="en-US" sz="1150" b="0" i="1" u="none" strike="noStrike" kern="0" cap="none" spc="0" normalizeH="0" baseline="0" noProof="0">
              <a:ln>
                <a:noFill/>
              </a:ln>
              <a:solidFill>
                <a:prstClr val="white"/>
              </a:solidFill>
              <a:effectLst/>
              <a:uLnTx/>
              <a:uFillTx/>
              <a:latin typeface="Gill Sans MT" panose="020B0502020104020203"/>
              <a:ea typeface="+mn-ea"/>
              <a:cs typeface="+mn-cs"/>
            </a:endParaRPr>
          </a:p>
        </p:txBody>
      </p:sp>
      <p:sp>
        <p:nvSpPr>
          <p:cNvPr id="9" name="Rectangle 8">
            <a:extLst>
              <a:ext uri="{FF2B5EF4-FFF2-40B4-BE49-F238E27FC236}">
                <a16:creationId xmlns:a16="http://schemas.microsoft.com/office/drawing/2014/main" id="{270BF543-A9F1-D726-DF64-C864F56FED7E}"/>
              </a:ext>
            </a:extLst>
          </p:cNvPr>
          <p:cNvSpPr/>
          <p:nvPr/>
        </p:nvSpPr>
        <p:spPr>
          <a:xfrm>
            <a:off x="247207" y="4812794"/>
            <a:ext cx="6499185" cy="1938992"/>
          </a:xfrm>
          <a:prstGeom prst="rect">
            <a:avLst/>
          </a:prstGeom>
        </p:spPr>
        <p:txBody>
          <a:bodyPr wrap="square">
            <a:spAutoFit/>
          </a:bodyPr>
          <a:lstStyle/>
          <a:p>
            <a:r>
              <a:rPr lang="en-GB" sz="1200" b="1">
                <a:latin typeface="Calibri" panose="020F0502020204030204" pitchFamily="34" charset="0"/>
                <a:ea typeface="Calibri" panose="020F0502020204030204" pitchFamily="34" charset="0"/>
                <a:cs typeface="Calibri" panose="020F0502020204030204" pitchFamily="34" charset="0"/>
              </a:rPr>
              <a:t>Experienced in qualitative student segmentation</a:t>
            </a:r>
            <a:r>
              <a:rPr lang="en-GB" sz="1200">
                <a:latin typeface="Calibri Light" panose="020F0302020204030204" pitchFamily="34" charset="0"/>
                <a:ea typeface="Calibri" panose="020F0502020204030204" pitchFamily="34" charset="0"/>
                <a:cs typeface="Calibri Light" panose="020F0302020204030204" pitchFamily="34" charset="0"/>
              </a:rPr>
              <a:t>:</a:t>
            </a:r>
          </a:p>
          <a:p>
            <a:r>
              <a:rPr lang="en-GB" sz="1200">
                <a:solidFill>
                  <a:prstClr val="black"/>
                </a:solidFill>
                <a:latin typeface="Calibri Light" panose="020F0302020204030204" pitchFamily="34" charset="0"/>
                <a:ea typeface="Calibri" panose="020F0502020204030204" pitchFamily="34" charset="0"/>
                <a:cs typeface="Times New Roman" panose="02020603050405020304" pitchFamily="18" charset="0"/>
              </a:rPr>
              <a:t>Cosmos has led on a large qualitative student segmentation project for a northern HEI, identifying key potential customer segments for the university. This involved a mixed-methods approach that triangulated both qualitative and quantitative data. The segments included both UG and PG audiences and were brought to life by multi-media. Given the multi-cultural composition of the university, there was also a focus on including BAME communities within the sample. Cosmos then also helped to embed the segments within the marketing departments and wider university departments to ensure that the relevant messages were being tailored for each target segment, which led to increased engagement and conversion by potential students during their student journey.</a:t>
            </a:r>
          </a:p>
          <a:p>
            <a:endParaRPr lang="en-GB" sz="1200">
              <a:latin typeface="Calibri Light" panose="020F0302020204030204" pitchFamily="34" charset="0"/>
              <a:ea typeface="Calibri" panose="020F0502020204030204" pitchFamily="34" charset="0"/>
              <a:cs typeface="Calibri Light" panose="020F0302020204030204" pitchFamily="34" charset="0"/>
            </a:endParaRPr>
          </a:p>
        </p:txBody>
      </p:sp>
      <p:sp>
        <p:nvSpPr>
          <p:cNvPr id="15" name="Rectangle 14">
            <a:extLst>
              <a:ext uri="{FF2B5EF4-FFF2-40B4-BE49-F238E27FC236}">
                <a16:creationId xmlns:a16="http://schemas.microsoft.com/office/drawing/2014/main" id="{14471E4C-805C-4EB0-881D-4741BD2856E5}"/>
              </a:ext>
            </a:extLst>
          </p:cNvPr>
          <p:cNvSpPr/>
          <p:nvPr/>
        </p:nvSpPr>
        <p:spPr>
          <a:xfrm>
            <a:off x="7034834" y="1631751"/>
            <a:ext cx="5153991" cy="2077800"/>
          </a:xfrm>
          <a:prstGeom prst="rect">
            <a:avLst/>
          </a:prstGeom>
          <a:solidFill>
            <a:srgbClr val="3494BA">
              <a:lumMod val="75000"/>
            </a:srgbClr>
          </a:solidFill>
          <a:ln w="22225" cap="rnd"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Gill Sans MT" panose="020B0502020104020203"/>
                <a:ea typeface="+mn-ea"/>
                <a:cs typeface="Calibri" panose="020F0502020204030204" pitchFamily="34" charset="0"/>
              </a:rPr>
              <a:t>“Cosmos Engagement Ltd. have proven themselves to be a highly skilled professional company who work with dedication and enthusiasm towards meeting their client’s brief. They were able to provide advanced analytical skills that produced valuable insights into the attitudes and needs of our students. The report that was produced was on brief, detailed, well evidenced and engaging in style …. provided excellent customer care, keeping us updated on progress and meeting the changing needs of the project with good grace. Thank you to everyone involved for all of their hard work”</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1" i="0" u="none" strike="noStrike" kern="0" cap="none" spc="0" normalizeH="0" baseline="0" noProof="0">
              <a:ln>
                <a:noFill/>
              </a:ln>
              <a:solidFill>
                <a:prstClr val="white"/>
              </a:solidFill>
              <a:effectLst/>
              <a:uLnTx/>
              <a:uFillTx/>
              <a:latin typeface="Gill Sans MT" panose="020B0502020104020203"/>
              <a:ea typeface="+mn-ea"/>
              <a:cs typeface="+mn-cs"/>
            </a:endParaRPr>
          </a:p>
          <a:p>
            <a:pPr marL="171450" marR="0" lvl="0" indent="-171450" algn="ctr" defTabSz="914400" eaLnBrk="1" fontAlgn="auto" latinLnBrk="0" hangingPunct="1">
              <a:lnSpc>
                <a:spcPct val="100000"/>
              </a:lnSpc>
              <a:spcBef>
                <a:spcPts val="0"/>
              </a:spcBef>
              <a:spcAft>
                <a:spcPts val="0"/>
              </a:spcAft>
              <a:buClrTx/>
              <a:buSzTx/>
              <a:buFontTx/>
              <a:buChar char="-"/>
              <a:tabLst/>
              <a:defRPr/>
            </a:pPr>
            <a:r>
              <a:rPr kumimoji="0" lang="en-GB" sz="1100" b="0" i="1" u="none" strike="noStrike" kern="0" cap="none" spc="0" normalizeH="0" baseline="0" noProof="0">
                <a:ln>
                  <a:noFill/>
                </a:ln>
                <a:solidFill>
                  <a:prstClr val="white"/>
                </a:solidFill>
                <a:effectLst/>
                <a:uLnTx/>
                <a:uFillTx/>
                <a:latin typeface="Gill Sans MT" panose="020B0502020104020203"/>
                <a:ea typeface="+mn-ea"/>
                <a:cs typeface="+mn-cs"/>
              </a:rPr>
              <a:t>Emily Rozier, Head of Funding, Graduation &amp; Awards : University of Birmingham</a:t>
            </a:r>
            <a:endParaRPr kumimoji="0" lang="en-US" sz="1100" b="0" i="1" u="none" strike="noStrike" kern="0" cap="none" spc="0" normalizeH="0" baseline="0" noProof="0">
              <a:ln>
                <a:noFill/>
              </a:ln>
              <a:solidFill>
                <a:prstClr val="white"/>
              </a:solidFill>
              <a:effectLst/>
              <a:uLnTx/>
              <a:uFillTx/>
              <a:latin typeface="Gill Sans MT" panose="020B0502020104020203"/>
              <a:ea typeface="+mn-ea"/>
              <a:cs typeface="+mn-cs"/>
            </a:endParaRPr>
          </a:p>
        </p:txBody>
      </p:sp>
      <p:sp>
        <p:nvSpPr>
          <p:cNvPr id="17" name="Rectangle 16">
            <a:extLst>
              <a:ext uri="{FF2B5EF4-FFF2-40B4-BE49-F238E27FC236}">
                <a16:creationId xmlns:a16="http://schemas.microsoft.com/office/drawing/2014/main" id="{3E9ED89A-66AC-DEEC-5193-DEEB0055E875}"/>
              </a:ext>
            </a:extLst>
          </p:cNvPr>
          <p:cNvSpPr/>
          <p:nvPr/>
        </p:nvSpPr>
        <p:spPr>
          <a:xfrm>
            <a:off x="7034834" y="3860561"/>
            <a:ext cx="5001591" cy="2596528"/>
          </a:xfrm>
          <a:prstGeom prst="rect">
            <a:avLst/>
          </a:prstGeom>
          <a:solidFill>
            <a:srgbClr val="E4E8E8">
              <a:alpha val="5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2080" tIns="66042" rIns="132080" bIns="66042" numCol="1" spcCol="0" rtlCol="0" fromWordArt="0" anchor="ctr" anchorCtr="0" forceAA="0" compatLnSpc="1">
            <a:prstTxWarp prst="textNoShape">
              <a:avLst/>
            </a:prstTxWarp>
            <a:noAutofit/>
          </a:bodyPr>
          <a:lstStyle/>
          <a:p>
            <a:pPr algn="ctr"/>
            <a:endParaRPr lang="en-US" sz="2602"/>
          </a:p>
        </p:txBody>
      </p:sp>
      <p:sp>
        <p:nvSpPr>
          <p:cNvPr id="19" name="Rectangle 18">
            <a:extLst>
              <a:ext uri="{FF2B5EF4-FFF2-40B4-BE49-F238E27FC236}">
                <a16:creationId xmlns:a16="http://schemas.microsoft.com/office/drawing/2014/main" id="{5DE76BFF-2897-6A1E-E212-053241434792}"/>
              </a:ext>
            </a:extLst>
          </p:cNvPr>
          <p:cNvSpPr/>
          <p:nvPr/>
        </p:nvSpPr>
        <p:spPr>
          <a:xfrm>
            <a:off x="7152091" y="4162581"/>
            <a:ext cx="918591" cy="670672"/>
          </a:xfrm>
          <a:prstGeom prst="rect">
            <a:avLst/>
          </a:prstGeom>
          <a:solidFill>
            <a:srgbClr val="E06B0A"/>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100" b="1">
                <a:latin typeface="+mj-lt"/>
              </a:rPr>
              <a:t>CASE STUDY</a:t>
            </a:r>
            <a:endParaRPr lang="en-GB" sz="1100">
              <a:latin typeface="+mj-lt"/>
            </a:endParaRPr>
          </a:p>
        </p:txBody>
      </p:sp>
      <p:pic>
        <p:nvPicPr>
          <p:cNvPr id="21" name="Picture 2" descr="Image result for case study icon png">
            <a:extLst>
              <a:ext uri="{FF2B5EF4-FFF2-40B4-BE49-F238E27FC236}">
                <a16:creationId xmlns:a16="http://schemas.microsoft.com/office/drawing/2014/main" id="{7CFBEBFF-6548-D213-0558-A51F7EC906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5590" y="5118220"/>
            <a:ext cx="601603" cy="60160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6B4953EC-6803-0FEF-2A85-1D7A815C0412}"/>
              </a:ext>
            </a:extLst>
          </p:cNvPr>
          <p:cNvSpPr/>
          <p:nvPr/>
        </p:nvSpPr>
        <p:spPr>
          <a:xfrm>
            <a:off x="8112282" y="3951861"/>
            <a:ext cx="3829336" cy="2392963"/>
          </a:xfrm>
          <a:prstGeom prst="rect">
            <a:avLst/>
          </a:prstGeom>
        </p:spPr>
        <p:txBody>
          <a:bodyPr wrap="square">
            <a:spAutoFit/>
          </a:bodyPr>
          <a:lstStyle/>
          <a:p>
            <a:r>
              <a:rPr lang="en-GB" sz="1150">
                <a:latin typeface="Calibri Light" panose="020F0302020204030204" pitchFamily="34" charset="0"/>
                <a:ea typeface="Calibri" panose="020F0502020204030204" pitchFamily="34" charset="0"/>
                <a:cs typeface="Calibri Light" panose="020F0302020204030204" pitchFamily="34" charset="0"/>
              </a:rPr>
              <a:t>Cosmos was commissioned to carry out advanced statistical analysis of a survey that had been commissioned by the university.</a:t>
            </a:r>
          </a:p>
          <a:p>
            <a:endParaRPr lang="en-GB" sz="1150">
              <a:latin typeface="Calibri Light" panose="020F0302020204030204" pitchFamily="34" charset="0"/>
              <a:ea typeface="Calibri" panose="020F0502020204030204" pitchFamily="34" charset="0"/>
              <a:cs typeface="Calibri Light" panose="020F0302020204030204" pitchFamily="34" charset="0"/>
            </a:endParaRPr>
          </a:p>
          <a:p>
            <a:r>
              <a:rPr lang="en-GB" sz="1150" err="1">
                <a:latin typeface="Calibri Light" panose="020F0302020204030204" pitchFamily="34" charset="0"/>
                <a:ea typeface="Calibri" panose="020F0502020204030204" pitchFamily="34" charset="0"/>
                <a:cs typeface="Calibri Light" panose="020F0302020204030204" pitchFamily="34" charset="0"/>
              </a:rPr>
              <a:t>Comsos</a:t>
            </a:r>
            <a:r>
              <a:rPr lang="en-GB" sz="1150">
                <a:latin typeface="Calibri Light" panose="020F0302020204030204" pitchFamily="34" charset="0"/>
                <a:ea typeface="Calibri" panose="020F0502020204030204" pitchFamily="34" charset="0"/>
                <a:cs typeface="Calibri Light" panose="020F0302020204030204" pitchFamily="34" charset="0"/>
              </a:rPr>
              <a:t> was required to analyse 6,500+ survey responses across a number of pre-determined variables.</a:t>
            </a:r>
          </a:p>
          <a:p>
            <a:endParaRPr lang="en-GB" sz="1150">
              <a:latin typeface="Calibri Light" panose="020F0302020204030204" pitchFamily="34" charset="0"/>
              <a:ea typeface="Calibri" panose="020F0502020204030204" pitchFamily="34" charset="0"/>
              <a:cs typeface="Calibri Light" panose="020F0302020204030204" pitchFamily="34" charset="0"/>
            </a:endParaRPr>
          </a:p>
          <a:p>
            <a:r>
              <a:rPr lang="en-GB" sz="1150">
                <a:latin typeface="Calibri Light" panose="020F0302020204030204" pitchFamily="34" charset="0"/>
                <a:ea typeface="Calibri" panose="020F0502020204030204" pitchFamily="34" charset="0"/>
                <a:cs typeface="Calibri Light" panose="020F0302020204030204" pitchFamily="34" charset="0"/>
              </a:rPr>
              <a:t>One of the key stakeholders for the project was the institution's partner schools and colleges, hence one of the project outputs involved developing individual reports for each school / college – in an accessible format. The individual reports formed a key part of the university’s strategic partner plans and provision allocation.</a:t>
            </a:r>
          </a:p>
        </p:txBody>
      </p:sp>
      <p:sp>
        <p:nvSpPr>
          <p:cNvPr id="3" name="Footer Placeholder 1">
            <a:extLst>
              <a:ext uri="{FF2B5EF4-FFF2-40B4-BE49-F238E27FC236}">
                <a16:creationId xmlns:a16="http://schemas.microsoft.com/office/drawing/2014/main" id="{AD218AC5-1E55-FBA6-A0DB-E1772BEF5379}"/>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8975613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5CFCBA-7970-4BC0-A2DC-AC458863C794}"/>
              </a:ext>
            </a:extLst>
          </p:cNvPr>
          <p:cNvSpPr>
            <a:spLocks noGrp="1"/>
          </p:cNvSpPr>
          <p:nvPr>
            <p:ph type="sldNum" sz="quarter" idx="12"/>
          </p:nvPr>
        </p:nvSpPr>
        <p:spPr/>
        <p:txBody>
          <a:bodyPr/>
          <a:lstStyle/>
          <a:p>
            <a:fld id="{CB18B0BB-88F0-E844-836B-FE4C776B369C}" type="slidenum">
              <a:rPr lang="en-US" smtClean="0"/>
              <a:pPr/>
              <a:t>121</a:t>
            </a:fld>
            <a:endParaRPr lang="en-US"/>
          </a:p>
        </p:txBody>
      </p:sp>
      <p:sp>
        <p:nvSpPr>
          <p:cNvPr id="5" name="TextBox 4">
            <a:extLst>
              <a:ext uri="{FF2B5EF4-FFF2-40B4-BE49-F238E27FC236}">
                <a16:creationId xmlns:a16="http://schemas.microsoft.com/office/drawing/2014/main" id="{4BA23265-4AC6-40B3-963F-37D6960E5E38}"/>
              </a:ext>
            </a:extLst>
          </p:cNvPr>
          <p:cNvSpPr txBox="1"/>
          <p:nvPr/>
        </p:nvSpPr>
        <p:spPr>
          <a:xfrm>
            <a:off x="271318" y="400912"/>
            <a:ext cx="9036390" cy="738664"/>
          </a:xfrm>
          <a:prstGeom prst="rect">
            <a:avLst/>
          </a:prstGeom>
          <a:noFill/>
        </p:spPr>
        <p:txBody>
          <a:bodyPr wrap="square" rtlCol="0" anchor="ctr">
            <a:spAutoFit/>
          </a:bodyPr>
          <a:lstStyle/>
          <a:p>
            <a:r>
              <a:rPr lang="en-US" sz="4200" b="1">
                <a:solidFill>
                  <a:prstClr val="white"/>
                </a:solidFill>
                <a:latin typeface="Arial Rounded MT Bold"/>
              </a:rPr>
              <a:t>Our experience </a:t>
            </a:r>
          </a:p>
        </p:txBody>
      </p:sp>
      <p:sp>
        <p:nvSpPr>
          <p:cNvPr id="10" name="Rectangle 9">
            <a:extLst>
              <a:ext uri="{FF2B5EF4-FFF2-40B4-BE49-F238E27FC236}">
                <a16:creationId xmlns:a16="http://schemas.microsoft.com/office/drawing/2014/main" id="{2259E1E3-A933-2E2C-F3F9-AB1059138E3E}"/>
              </a:ext>
            </a:extLst>
          </p:cNvPr>
          <p:cNvSpPr/>
          <p:nvPr/>
        </p:nvSpPr>
        <p:spPr>
          <a:xfrm>
            <a:off x="271318" y="1952779"/>
            <a:ext cx="6822538" cy="4162678"/>
          </a:xfrm>
          <a:prstGeom prst="rect">
            <a:avLst/>
          </a:prstGeom>
          <a:solidFill>
            <a:srgbClr val="E4E8E8">
              <a:alpha val="5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2080" tIns="66042" rIns="132080" bIns="66042" numCol="1" spcCol="0" rtlCol="0" fromWordArt="0" anchor="ctr" anchorCtr="0" forceAA="0" compatLnSpc="1">
            <a:prstTxWarp prst="textNoShape">
              <a:avLst/>
            </a:prstTxWarp>
            <a:noAutofit/>
          </a:bodyPr>
          <a:lstStyle/>
          <a:p>
            <a:pPr algn="ctr"/>
            <a:endParaRPr lang="en-US" sz="2602"/>
          </a:p>
        </p:txBody>
      </p:sp>
      <p:sp>
        <p:nvSpPr>
          <p:cNvPr id="11" name="Rectangle 10">
            <a:extLst>
              <a:ext uri="{FF2B5EF4-FFF2-40B4-BE49-F238E27FC236}">
                <a16:creationId xmlns:a16="http://schemas.microsoft.com/office/drawing/2014/main" id="{C4470068-8725-9FB6-8E5E-9D25FCEC55DC}"/>
              </a:ext>
            </a:extLst>
          </p:cNvPr>
          <p:cNvSpPr/>
          <p:nvPr/>
        </p:nvSpPr>
        <p:spPr>
          <a:xfrm>
            <a:off x="500795" y="2315545"/>
            <a:ext cx="1078369" cy="826411"/>
          </a:xfrm>
          <a:prstGeom prst="rect">
            <a:avLst/>
          </a:prstGeom>
          <a:solidFill>
            <a:srgbClr val="E06B0A"/>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400" b="1">
                <a:latin typeface="+mj-lt"/>
              </a:rPr>
              <a:t>CASE STUDY</a:t>
            </a:r>
            <a:endParaRPr lang="en-GB" sz="1400">
              <a:latin typeface="+mj-lt"/>
            </a:endParaRPr>
          </a:p>
        </p:txBody>
      </p:sp>
      <p:sp>
        <p:nvSpPr>
          <p:cNvPr id="12" name="Rectangle 11">
            <a:extLst>
              <a:ext uri="{FF2B5EF4-FFF2-40B4-BE49-F238E27FC236}">
                <a16:creationId xmlns:a16="http://schemas.microsoft.com/office/drawing/2014/main" id="{2110C29A-CBDD-20A7-A77D-FE858FD85F2D}"/>
              </a:ext>
            </a:extLst>
          </p:cNvPr>
          <p:cNvSpPr/>
          <p:nvPr/>
        </p:nvSpPr>
        <p:spPr>
          <a:xfrm>
            <a:off x="1911812" y="2086641"/>
            <a:ext cx="4849396" cy="4162678"/>
          </a:xfrm>
          <a:prstGeom prst="rect">
            <a:avLst/>
          </a:prstGeom>
        </p:spPr>
        <p:txBody>
          <a:bodyPr wrap="square">
            <a:spAutoFit/>
          </a:bodyPr>
          <a:lstStyle/>
          <a:p>
            <a:pPr lvl="0">
              <a:spcAft>
                <a:spcPts val="0"/>
              </a:spcAft>
            </a:pPr>
            <a:r>
              <a:rPr lang="en-GB" sz="1150">
                <a:latin typeface="Calibri Light" panose="020F0302020204030204" pitchFamily="34" charset="0"/>
                <a:ea typeface="Calibri" panose="020F0502020204030204" pitchFamily="34" charset="0"/>
                <a:cs typeface="Calibri Light" panose="020F0302020204030204" pitchFamily="34" charset="0"/>
              </a:rPr>
              <a:t>Cosmos was commissioned to undertake a research project to help the university understand the impact and experiences of those who have received one their bursary awards</a:t>
            </a:r>
          </a:p>
          <a:p>
            <a:pPr lvl="0">
              <a:spcAft>
                <a:spcPts val="0"/>
              </a:spcAft>
            </a:pPr>
            <a:r>
              <a:rPr lang="en-GB" sz="1150">
                <a:latin typeface="Calibri Light" panose="020F0302020204030204" pitchFamily="34" charset="0"/>
                <a:ea typeface="Calibri" panose="020F0502020204030204" pitchFamily="34" charset="0"/>
                <a:cs typeface="Calibri Light" panose="020F0302020204030204" pitchFamily="34" charset="0"/>
              </a:rPr>
              <a:t> </a:t>
            </a:r>
          </a:p>
          <a:p>
            <a:pPr lvl="0">
              <a:spcAft>
                <a:spcPts val="0"/>
              </a:spcAft>
            </a:pPr>
            <a:r>
              <a:rPr lang="en-GB" sz="1150">
                <a:latin typeface="Calibri Light" panose="020F0302020204030204" pitchFamily="34" charset="0"/>
                <a:ea typeface="Calibri" panose="020F0502020204030204" pitchFamily="34" charset="0"/>
                <a:cs typeface="Calibri Light" panose="020F0302020204030204" pitchFamily="34" charset="0"/>
              </a:rPr>
              <a:t>The project was part of a wider multi-method research programme involving: </a:t>
            </a:r>
          </a:p>
          <a:p>
            <a:pPr marL="171450" lvl="0" indent="-171450">
              <a:spcAft>
                <a:spcPts val="0"/>
              </a:spcAft>
              <a:buFont typeface="Wingdings" pitchFamily="2" charset="2"/>
              <a:buChar char="ü"/>
            </a:pPr>
            <a:r>
              <a:rPr lang="en-GB" sz="1150">
                <a:latin typeface="Calibri Light" panose="020F0302020204030204" pitchFamily="34" charset="0"/>
                <a:ea typeface="Calibri" panose="020F0502020204030204" pitchFamily="34" charset="0"/>
                <a:cs typeface="Calibri Light" panose="020F0302020204030204" pitchFamily="34" charset="0"/>
              </a:rPr>
              <a:t>Running an online survey  - managing the responses and sending / managing email invitations &amp; reminders. Response of nearly 2,000 students. Response rate was 50% higher than the target of 1,000 responses</a:t>
            </a:r>
          </a:p>
          <a:p>
            <a:pPr marL="171450" lvl="0" indent="-171450">
              <a:spcAft>
                <a:spcPts val="0"/>
              </a:spcAft>
              <a:buFont typeface="Wingdings" pitchFamily="2" charset="2"/>
              <a:buChar char="ü"/>
            </a:pPr>
            <a:r>
              <a:rPr lang="en-GB" sz="1150">
                <a:latin typeface="Calibri Light" panose="020F0302020204030204" pitchFamily="34" charset="0"/>
                <a:ea typeface="Calibri" panose="020F0502020204030204" pitchFamily="34" charset="0"/>
                <a:cs typeface="Calibri Light" panose="020F0302020204030204" pitchFamily="34" charset="0"/>
              </a:rPr>
              <a:t>Qualitative F2F interviews – recruited from the online survey</a:t>
            </a:r>
          </a:p>
          <a:p>
            <a:pPr marL="171450" lvl="0" indent="-171450">
              <a:spcAft>
                <a:spcPts val="0"/>
              </a:spcAft>
              <a:buFont typeface="Wingdings" pitchFamily="2" charset="2"/>
              <a:buChar char="ü"/>
            </a:pPr>
            <a:r>
              <a:rPr lang="en-GB" sz="1150">
                <a:latin typeface="Calibri Light" panose="020F0302020204030204" pitchFamily="34" charset="0"/>
                <a:ea typeface="Calibri" panose="020F0502020204030204" pitchFamily="34" charset="0"/>
                <a:cs typeface="Calibri Light" panose="020F0302020204030204" pitchFamily="34" charset="0"/>
              </a:rPr>
              <a:t>Secondary analysis of multiple datasets with 100,000+ data points, in order to create a logic model. </a:t>
            </a:r>
          </a:p>
          <a:p>
            <a:pPr lvl="0">
              <a:spcAft>
                <a:spcPts val="0"/>
              </a:spcAft>
            </a:pPr>
            <a:endParaRPr lang="en-GB" sz="1150">
              <a:latin typeface="Calibri Light" panose="020F0302020204030204" pitchFamily="34" charset="0"/>
              <a:ea typeface="Calibri" panose="020F0502020204030204" pitchFamily="34" charset="0"/>
              <a:cs typeface="Calibri Light" panose="020F0302020204030204" pitchFamily="34" charset="0"/>
            </a:endParaRPr>
          </a:p>
          <a:p>
            <a:pPr lvl="0">
              <a:spcAft>
                <a:spcPts val="0"/>
              </a:spcAft>
            </a:pPr>
            <a:r>
              <a:rPr lang="en-GB" sz="1150">
                <a:latin typeface="Calibri Light" panose="020F0302020204030204" pitchFamily="34" charset="0"/>
                <a:cs typeface="Calibri Light" panose="020F0302020204030204" pitchFamily="34" charset="0"/>
              </a:rPr>
              <a:t>The survey was developed with guidance and approval from the university and scripted using an online survey design platform, in an engaging and easy to use format. It was also optimised via. omni-channel options to ensure a smooth user experience. </a:t>
            </a:r>
          </a:p>
          <a:p>
            <a:pPr lvl="0">
              <a:spcAft>
                <a:spcPts val="0"/>
              </a:spcAft>
            </a:pPr>
            <a:endParaRPr lang="en-GB" sz="1150">
              <a:latin typeface="Calibri Light" panose="020F0302020204030204" pitchFamily="34" charset="0"/>
              <a:cs typeface="Calibri Light" panose="020F0302020204030204" pitchFamily="34" charset="0"/>
            </a:endParaRPr>
          </a:p>
          <a:p>
            <a:pPr lvl="0">
              <a:spcAft>
                <a:spcPts val="0"/>
              </a:spcAft>
            </a:pPr>
            <a:r>
              <a:rPr lang="en-GB" sz="1150">
                <a:latin typeface="Calibri Light" panose="020F0302020204030204" pitchFamily="34" charset="0"/>
                <a:cs typeface="Calibri Light" panose="020F0302020204030204" pitchFamily="34" charset="0"/>
              </a:rPr>
              <a:t>The university has used the results as a basis for their strategic review of the full awards package. The findings have ensured that students who have benefitted the most from the awards package were included in the revised award offer.</a:t>
            </a:r>
          </a:p>
          <a:p>
            <a:pPr marL="171450" lvl="0" indent="-171450">
              <a:spcAft>
                <a:spcPts val="0"/>
              </a:spcAft>
              <a:buFont typeface="Wingdings" pitchFamily="2" charset="2"/>
              <a:buChar char="ü"/>
            </a:pPr>
            <a:endParaRPr lang="en-GB" sz="1150" i="1">
              <a:latin typeface="Calibri Light" panose="020F0302020204030204" pitchFamily="34" charset="0"/>
              <a:ea typeface="Calibri" panose="020F0502020204030204" pitchFamily="34" charset="0"/>
              <a:cs typeface="Calibri Light" panose="020F0302020204030204" pitchFamily="34" charset="0"/>
            </a:endParaRPr>
          </a:p>
          <a:p>
            <a:pPr marL="171450" lvl="0" indent="-171450">
              <a:spcAft>
                <a:spcPts val="0"/>
              </a:spcAft>
              <a:buFont typeface="Wingdings" pitchFamily="2" charset="2"/>
              <a:buChar char="ü"/>
            </a:pPr>
            <a:endParaRPr lang="en-GB" sz="1150" i="1">
              <a:latin typeface="Calibri Light" panose="020F0302020204030204" pitchFamily="34" charset="0"/>
              <a:ea typeface="Calibri" panose="020F0502020204030204" pitchFamily="34" charset="0"/>
              <a:cs typeface="Calibri Light" panose="020F0302020204030204" pitchFamily="34" charset="0"/>
            </a:endParaRPr>
          </a:p>
        </p:txBody>
      </p:sp>
      <p:pic>
        <p:nvPicPr>
          <p:cNvPr id="13" name="Picture 2" descr="Image result for case study icon png">
            <a:extLst>
              <a:ext uri="{FF2B5EF4-FFF2-40B4-BE49-F238E27FC236}">
                <a16:creationId xmlns:a16="http://schemas.microsoft.com/office/drawing/2014/main" id="{147799B0-DF92-F9FF-3649-4777A24EE1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773" y="3445297"/>
            <a:ext cx="826411" cy="826411"/>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ACCEC4FE-ECBC-AF3D-26CF-55D2A7A29C65}"/>
              </a:ext>
            </a:extLst>
          </p:cNvPr>
          <p:cNvSpPr/>
          <p:nvPr/>
        </p:nvSpPr>
        <p:spPr>
          <a:xfrm>
            <a:off x="7593208" y="1972875"/>
            <a:ext cx="3429000" cy="261610"/>
          </a:xfrm>
          <a:prstGeom prst="rect">
            <a:avLst/>
          </a:prstGeom>
        </p:spPr>
        <p:txBody>
          <a:bodyPr>
            <a:spAutoFit/>
          </a:bodyPr>
          <a:lstStyle/>
          <a:p>
            <a:pPr lvl="0">
              <a:spcAft>
                <a:spcPts val="0"/>
              </a:spcAft>
            </a:pPr>
            <a:r>
              <a:rPr lang="en-GB" sz="1100" b="1">
                <a:latin typeface="Calibri Light" panose="020F0302020204030204" pitchFamily="34" charset="0"/>
                <a:ea typeface="Calibri" panose="020F0502020204030204" pitchFamily="34" charset="0"/>
                <a:cs typeface="Calibri Light" panose="020F0302020204030204" pitchFamily="34" charset="0"/>
              </a:rPr>
              <a:t>A selection of our HE clients:</a:t>
            </a:r>
          </a:p>
        </p:txBody>
      </p:sp>
      <p:pic>
        <p:nvPicPr>
          <p:cNvPr id="3074" name="Picture 2" descr="The logo : Communications and Engagement">
            <a:extLst>
              <a:ext uri="{FF2B5EF4-FFF2-40B4-BE49-F238E27FC236}">
                <a16:creationId xmlns:a16="http://schemas.microsoft.com/office/drawing/2014/main" id="{1EB16DF7-17C4-4C1F-66A9-AC03450A488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211797" y="5484385"/>
            <a:ext cx="2390258" cy="77081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iversity logo guidelines">
            <a:extLst>
              <a:ext uri="{FF2B5EF4-FFF2-40B4-BE49-F238E27FC236}">
                <a16:creationId xmlns:a16="http://schemas.microsoft.com/office/drawing/2014/main" id="{A7EFFFBC-97A1-49AC-E769-1BC6C33DB3D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93415" y="3658347"/>
            <a:ext cx="2677982" cy="10515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roject Echoes : Project Echoes">
            <a:extLst>
              <a:ext uri="{FF2B5EF4-FFF2-40B4-BE49-F238E27FC236}">
                <a16:creationId xmlns:a16="http://schemas.microsoft.com/office/drawing/2014/main" id="{ECD780BE-06F0-BFBC-D16B-57B8907BFCF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95408" y="2633516"/>
            <a:ext cx="1734062" cy="103698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B52ADA90-03B7-1EAB-6F79-5B9B61F191E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835084" y="5411726"/>
            <a:ext cx="1941698" cy="42940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niversity of Portsmouth receives backlash over costs of its rebrand">
            <a:extLst>
              <a:ext uri="{FF2B5EF4-FFF2-40B4-BE49-F238E27FC236}">
                <a16:creationId xmlns:a16="http://schemas.microsoft.com/office/drawing/2014/main" id="{2C6FDC44-3CD6-CCCE-FC11-0473A2591550}"/>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04612" y="4309663"/>
            <a:ext cx="2452165" cy="111092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University of Cumbria - Wikiwand">
            <a:extLst>
              <a:ext uri="{FF2B5EF4-FFF2-40B4-BE49-F238E27FC236}">
                <a16:creationId xmlns:a16="http://schemas.microsoft.com/office/drawing/2014/main" id="{6106A7AC-92D8-0776-96FD-C7E68B73799F}"/>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449311" y="3485803"/>
            <a:ext cx="1941698" cy="582509"/>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Bishop Grosseteste University – City of Lincoln Council">
            <a:extLst>
              <a:ext uri="{FF2B5EF4-FFF2-40B4-BE49-F238E27FC236}">
                <a16:creationId xmlns:a16="http://schemas.microsoft.com/office/drawing/2014/main" id="{48DE51A3-F2FB-BC04-4E1C-F3F89AEF4E0D}"/>
              </a:ext>
            </a:extLst>
          </p:cNvPr>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96897" y="2410583"/>
            <a:ext cx="1858946" cy="654916"/>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University of Bristol – Logos Download">
            <a:extLst>
              <a:ext uri="{FF2B5EF4-FFF2-40B4-BE49-F238E27FC236}">
                <a16:creationId xmlns:a16="http://schemas.microsoft.com/office/drawing/2014/main" id="{C71AE55E-0139-3A44-330F-454105A048C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9776782" y="1836925"/>
            <a:ext cx="1911248" cy="57725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1">
            <a:extLst>
              <a:ext uri="{FF2B5EF4-FFF2-40B4-BE49-F238E27FC236}">
                <a16:creationId xmlns:a16="http://schemas.microsoft.com/office/drawing/2014/main" id="{56CEF2B8-4828-3122-F832-F4261C276F8E}"/>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10157193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5CFCBA-7970-4BC0-A2DC-AC458863C794}"/>
              </a:ext>
            </a:extLst>
          </p:cNvPr>
          <p:cNvSpPr>
            <a:spLocks noGrp="1"/>
          </p:cNvSpPr>
          <p:nvPr>
            <p:ph type="sldNum" sz="quarter" idx="12"/>
          </p:nvPr>
        </p:nvSpPr>
        <p:spPr/>
        <p:txBody>
          <a:bodyPr/>
          <a:lstStyle/>
          <a:p>
            <a:fld id="{CB18B0BB-88F0-E844-836B-FE4C776B369C}" type="slidenum">
              <a:rPr lang="en-US" smtClean="0"/>
              <a:pPr/>
              <a:t>122</a:t>
            </a:fld>
            <a:endParaRPr lang="en-US"/>
          </a:p>
        </p:txBody>
      </p:sp>
      <p:sp>
        <p:nvSpPr>
          <p:cNvPr id="5" name="TextBox 4">
            <a:extLst>
              <a:ext uri="{FF2B5EF4-FFF2-40B4-BE49-F238E27FC236}">
                <a16:creationId xmlns:a16="http://schemas.microsoft.com/office/drawing/2014/main" id="{4BA23265-4AC6-40B3-963F-37D6960E5E38}"/>
              </a:ext>
            </a:extLst>
          </p:cNvPr>
          <p:cNvSpPr txBox="1"/>
          <p:nvPr/>
        </p:nvSpPr>
        <p:spPr>
          <a:xfrm>
            <a:off x="271318" y="400912"/>
            <a:ext cx="9036390" cy="738664"/>
          </a:xfrm>
          <a:prstGeom prst="rect">
            <a:avLst/>
          </a:prstGeom>
          <a:noFill/>
        </p:spPr>
        <p:txBody>
          <a:bodyPr wrap="square" rtlCol="0" anchor="ctr">
            <a:spAutoFit/>
          </a:bodyPr>
          <a:lstStyle/>
          <a:p>
            <a:r>
              <a:rPr lang="en-US" sz="4200" b="1">
                <a:solidFill>
                  <a:prstClr val="white"/>
                </a:solidFill>
                <a:latin typeface="Arial Rounded MT Bold"/>
              </a:rPr>
              <a:t>Our clients</a:t>
            </a:r>
          </a:p>
        </p:txBody>
      </p:sp>
      <p:sp>
        <p:nvSpPr>
          <p:cNvPr id="23" name="Rectangle 22">
            <a:extLst>
              <a:ext uri="{FF2B5EF4-FFF2-40B4-BE49-F238E27FC236}">
                <a16:creationId xmlns:a16="http://schemas.microsoft.com/office/drawing/2014/main" id="{F9B45123-1109-4BF2-97B3-A1F65963172B}"/>
              </a:ext>
            </a:extLst>
          </p:cNvPr>
          <p:cNvSpPr/>
          <p:nvPr/>
        </p:nvSpPr>
        <p:spPr>
          <a:xfrm>
            <a:off x="351779" y="1762822"/>
            <a:ext cx="6915796" cy="329487"/>
          </a:xfrm>
          <a:prstGeom prst="rect">
            <a:avLst/>
          </a:prstGeom>
          <a:solidFill>
            <a:srgbClr val="14AEBD"/>
          </a:solidFill>
          <a:ln w="22225" cap="rnd" cmpd="sng" algn="ctr">
            <a:noFill/>
            <a:prstDash val="solid"/>
          </a:ln>
          <a:effectLst/>
        </p:spPr>
        <p:txBody>
          <a:bodyPr rtlCol="0" anchor="ctr"/>
          <a:lstStyle/>
          <a:p>
            <a:pPr defTabSz="536589">
              <a:defRPr/>
            </a:pPr>
            <a:r>
              <a:rPr lang="en-GB" sz="1400" kern="0">
                <a:solidFill>
                  <a:prstClr val="white"/>
                </a:solidFill>
                <a:latin typeface="+mj-lt"/>
              </a:rPr>
              <a:t>We also have extensive experience working in the Uni Connect space. Our clients include…</a:t>
            </a:r>
          </a:p>
        </p:txBody>
      </p:sp>
      <p:grpSp>
        <p:nvGrpSpPr>
          <p:cNvPr id="4" name="Group 3">
            <a:extLst>
              <a:ext uri="{FF2B5EF4-FFF2-40B4-BE49-F238E27FC236}">
                <a16:creationId xmlns:a16="http://schemas.microsoft.com/office/drawing/2014/main" id="{5086FD34-6369-4347-94FF-64B46ACDCAD6}"/>
              </a:ext>
            </a:extLst>
          </p:cNvPr>
          <p:cNvGrpSpPr/>
          <p:nvPr/>
        </p:nvGrpSpPr>
        <p:grpSpPr>
          <a:xfrm>
            <a:off x="2535256" y="2395525"/>
            <a:ext cx="7317473" cy="3812400"/>
            <a:chOff x="1026427" y="2395526"/>
            <a:chExt cx="7317473" cy="3811053"/>
          </a:xfrm>
        </p:grpSpPr>
        <p:pic>
          <p:nvPicPr>
            <p:cNvPr id="20" name="Picture 19" descr="A picture containing drawing&#10;&#10;Description automatically generated">
              <a:extLst>
                <a:ext uri="{FF2B5EF4-FFF2-40B4-BE49-F238E27FC236}">
                  <a16:creationId xmlns:a16="http://schemas.microsoft.com/office/drawing/2014/main" id="{5A91380B-9552-4381-A495-E572FE93445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8542" y="3749704"/>
              <a:ext cx="1855358" cy="1077663"/>
            </a:xfrm>
            <a:prstGeom prst="rect">
              <a:avLst/>
            </a:prstGeom>
          </p:spPr>
        </p:pic>
        <p:pic>
          <p:nvPicPr>
            <p:cNvPr id="26" name="Picture 25">
              <a:extLst>
                <a:ext uri="{FF2B5EF4-FFF2-40B4-BE49-F238E27FC236}">
                  <a16:creationId xmlns:a16="http://schemas.microsoft.com/office/drawing/2014/main" id="{CE214C8C-C567-4727-B776-B8D6732A356E}"/>
                </a:ext>
              </a:extLst>
            </p:cNvPr>
            <p:cNvPicPr>
              <a:picLocks noChangeAspect="1"/>
            </p:cNvPicPr>
            <p:nvPr/>
          </p:nvPicPr>
          <p:blipFill>
            <a:blip r:embed="rId3"/>
            <a:stretch>
              <a:fillRect/>
            </a:stretch>
          </p:blipFill>
          <p:spPr>
            <a:xfrm>
              <a:off x="6488542" y="2395526"/>
              <a:ext cx="1855358" cy="1134418"/>
            </a:xfrm>
            <a:prstGeom prst="rect">
              <a:avLst/>
            </a:prstGeom>
          </p:spPr>
        </p:pic>
        <p:pic>
          <p:nvPicPr>
            <p:cNvPr id="28" name="Picture 27">
              <a:extLst>
                <a:ext uri="{FF2B5EF4-FFF2-40B4-BE49-F238E27FC236}">
                  <a16:creationId xmlns:a16="http://schemas.microsoft.com/office/drawing/2014/main" id="{AA6DE2FE-27A9-4640-A1D6-572EB778EC05}"/>
                </a:ext>
              </a:extLst>
            </p:cNvPr>
            <p:cNvPicPr>
              <a:picLocks noChangeAspect="1"/>
            </p:cNvPicPr>
            <p:nvPr/>
          </p:nvPicPr>
          <p:blipFill>
            <a:blip r:embed="rId4"/>
            <a:stretch>
              <a:fillRect/>
            </a:stretch>
          </p:blipFill>
          <p:spPr>
            <a:xfrm>
              <a:off x="6569420" y="4935926"/>
              <a:ext cx="1694206" cy="1270653"/>
            </a:xfrm>
            <a:prstGeom prst="rect">
              <a:avLst/>
            </a:prstGeom>
          </p:spPr>
        </p:pic>
        <p:pic>
          <p:nvPicPr>
            <p:cNvPr id="29" name="Picture 28">
              <a:extLst>
                <a:ext uri="{FF2B5EF4-FFF2-40B4-BE49-F238E27FC236}">
                  <a16:creationId xmlns:a16="http://schemas.microsoft.com/office/drawing/2014/main" id="{293247EA-12EA-4C18-94AE-ADBCA327AAA3}"/>
                </a:ext>
              </a:extLst>
            </p:cNvPr>
            <p:cNvPicPr>
              <a:picLocks noChangeAspect="1"/>
            </p:cNvPicPr>
            <p:nvPr/>
          </p:nvPicPr>
          <p:blipFill>
            <a:blip r:embed="rId5"/>
            <a:stretch>
              <a:fillRect/>
            </a:stretch>
          </p:blipFill>
          <p:spPr>
            <a:xfrm>
              <a:off x="1026427" y="4047333"/>
              <a:ext cx="1920315" cy="583131"/>
            </a:xfrm>
            <a:prstGeom prst="rect">
              <a:avLst/>
            </a:prstGeom>
          </p:spPr>
        </p:pic>
        <p:pic>
          <p:nvPicPr>
            <p:cNvPr id="30" name="Picture 29">
              <a:extLst>
                <a:ext uri="{FF2B5EF4-FFF2-40B4-BE49-F238E27FC236}">
                  <a16:creationId xmlns:a16="http://schemas.microsoft.com/office/drawing/2014/main" id="{3EBAD7D7-0F73-45D4-87F4-78B2F860C041}"/>
                </a:ext>
              </a:extLst>
            </p:cNvPr>
            <p:cNvPicPr>
              <a:picLocks noChangeAspect="1"/>
            </p:cNvPicPr>
            <p:nvPr/>
          </p:nvPicPr>
          <p:blipFill>
            <a:blip r:embed="rId6"/>
            <a:stretch>
              <a:fillRect/>
            </a:stretch>
          </p:blipFill>
          <p:spPr>
            <a:xfrm>
              <a:off x="3450277" y="3861570"/>
              <a:ext cx="2413006" cy="882535"/>
            </a:xfrm>
            <a:prstGeom prst="rect">
              <a:avLst/>
            </a:prstGeom>
          </p:spPr>
        </p:pic>
        <p:pic>
          <p:nvPicPr>
            <p:cNvPr id="32" name="Picture 31">
              <a:extLst>
                <a:ext uri="{FF2B5EF4-FFF2-40B4-BE49-F238E27FC236}">
                  <a16:creationId xmlns:a16="http://schemas.microsoft.com/office/drawing/2014/main" id="{D0238458-B349-41EF-BF91-D23215DF81D1}"/>
                </a:ext>
              </a:extLst>
            </p:cNvPr>
            <p:cNvPicPr>
              <a:picLocks noChangeAspect="1"/>
            </p:cNvPicPr>
            <p:nvPr/>
          </p:nvPicPr>
          <p:blipFill>
            <a:blip r:embed="rId7"/>
            <a:stretch>
              <a:fillRect/>
            </a:stretch>
          </p:blipFill>
          <p:spPr>
            <a:xfrm>
              <a:off x="1026427" y="5571253"/>
              <a:ext cx="1920315" cy="566950"/>
            </a:xfrm>
            <a:prstGeom prst="rect">
              <a:avLst/>
            </a:prstGeom>
          </p:spPr>
        </p:pic>
      </p:grpSp>
      <p:pic>
        <p:nvPicPr>
          <p:cNvPr id="2050" name="Picture 2" descr="Hello Future - Supporting young people across Cumbria to progress to higher  education">
            <a:extLst>
              <a:ext uri="{FF2B5EF4-FFF2-40B4-BE49-F238E27FC236}">
                <a16:creationId xmlns:a16="http://schemas.microsoft.com/office/drawing/2014/main" id="{10FADBCE-1ABF-856B-EEFF-12E033FBB0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8506" y="5186598"/>
            <a:ext cx="1694206" cy="10199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mber Outreach Programme ⋆ North Lindsey College">
            <a:extLst>
              <a:ext uri="{FF2B5EF4-FFF2-40B4-BE49-F238E27FC236}">
                <a16:creationId xmlns:a16="http://schemas.microsoft.com/office/drawing/2014/main" id="{AF171848-FA92-9825-DF31-F8D6DEAA7A1E}"/>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025330" y="2484387"/>
            <a:ext cx="2091914" cy="104595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York and North Yorkshire (Inspiring Choices) Uni Connect Programme | SCiP  Alliance">
            <a:extLst>
              <a:ext uri="{FF2B5EF4-FFF2-40B4-BE49-F238E27FC236}">
                <a16:creationId xmlns:a16="http://schemas.microsoft.com/office/drawing/2014/main" id="{69285759-E5C9-C7FF-62F4-DA8886B00481}"/>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535256" y="2599767"/>
            <a:ext cx="2254655" cy="882847"/>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1">
            <a:extLst>
              <a:ext uri="{FF2B5EF4-FFF2-40B4-BE49-F238E27FC236}">
                <a16:creationId xmlns:a16="http://schemas.microsoft.com/office/drawing/2014/main" id="{5830492C-4D8E-8CDF-8607-66CD590E528F}"/>
              </a:ext>
            </a:extLst>
          </p:cNvPr>
          <p:cNvSpPr>
            <a:spLocks noGrp="1"/>
          </p:cNvSpPr>
          <p:nvPr>
            <p:ph type="ftr" sz="quarter" idx="11"/>
          </p:nvPr>
        </p:nvSpPr>
        <p:spPr>
          <a:xfrm>
            <a:off x="0" y="6663518"/>
            <a:ext cx="3860800" cy="151999"/>
          </a:xfrm>
        </p:spPr>
        <p:txBody>
          <a:bodyPr/>
          <a:lstStyle/>
          <a:p>
            <a:r>
              <a:rPr lang="en-US"/>
              <a:t>Cosmos| Hello Future Co-Creation| December 2022</a:t>
            </a:r>
          </a:p>
        </p:txBody>
      </p:sp>
    </p:spTree>
    <p:extLst>
      <p:ext uri="{BB962C8B-B14F-4D97-AF65-F5344CB8AC3E}">
        <p14:creationId xmlns:p14="http://schemas.microsoft.com/office/powerpoint/2010/main" val="309727958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93477" y="2136338"/>
            <a:ext cx="4516232" cy="258532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all" spc="0" normalizeH="0" baseline="0" noProof="0">
                <a:ln>
                  <a:noFill/>
                </a:ln>
                <a:solidFill>
                  <a:prstClr val="white"/>
                </a:solidFill>
                <a:effectLst/>
                <a:uLnTx/>
                <a:uFillTx/>
                <a:latin typeface="Arial Rounded MT Bold"/>
                <a:ea typeface="+mn-ea"/>
                <a:cs typeface="Arial Rounded MT Bold"/>
              </a:rPr>
              <a:t>Cosmos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rPr>
              <a:t>Nexus, University of Leeds, Discovery Way, Leeds LS2 3AA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rPr>
              <a:t>T | </a:t>
            </a:r>
            <a:r>
              <a:rPr kumimoji="0" lang="en-US" sz="1800" b="0" i="0" u="none" strike="noStrike" kern="1200" cap="none" spc="0" normalizeH="0" baseline="0" noProof="0">
                <a:ln>
                  <a:noFill/>
                </a:ln>
                <a:solidFill>
                  <a:srgbClr val="FF8E28"/>
                </a:solidFill>
                <a:effectLst/>
                <a:uLnTx/>
                <a:uFillTx/>
                <a:latin typeface="Calibri" panose="020F0502020204030204" pitchFamily="34" charset="0"/>
                <a:ea typeface="+mn-ea"/>
                <a:cs typeface="+mn-cs"/>
              </a:rPr>
              <a:t> </a:t>
            </a:r>
            <a:r>
              <a:rPr kumimoji="0" lang="en-US" sz="2000" b="0" i="0" u="none" strike="noStrike" kern="1200" cap="none" spc="0" normalizeH="0" baseline="0" noProof="0">
                <a:ln>
                  <a:noFill/>
                </a:ln>
                <a:solidFill>
                  <a:prstClr val="white"/>
                </a:solidFill>
                <a:effectLst/>
                <a:uLnTx/>
                <a:uFillTx/>
                <a:latin typeface="Arial Rounded MT Bold"/>
                <a:ea typeface="+mn-ea"/>
                <a:cs typeface="+mn-cs"/>
              </a:rPr>
              <a:t>0113 887 0191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rPr>
              <a:t>W | </a:t>
            </a: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hlinkClick r:id="rId2">
                  <a:extLst>
                    <a:ext uri="{A12FA001-AC4F-418D-AE19-62706E023703}">
                      <ahyp:hlinkClr xmlns:ahyp="http://schemas.microsoft.com/office/drawing/2018/hyperlinkcolor" val="tx"/>
                    </a:ext>
                  </a:extLst>
                </a:hlinkClick>
              </a:rPr>
              <a:t>www.cosmosltd.uk</a:t>
            </a:r>
            <a:endPar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rPr>
              <a:t>E | </a:t>
            </a:r>
            <a:r>
              <a:rPr kumimoji="0" lang="en-US" sz="2000" b="0" i="0" u="none" strike="noStrike" kern="1200" cap="none" spc="0" normalizeH="0" baseline="0" noProof="0" err="1">
                <a:ln>
                  <a:noFill/>
                </a:ln>
                <a:solidFill>
                  <a:prstClr val="white"/>
                </a:solidFill>
                <a:effectLst/>
                <a:uLnTx/>
                <a:uFillTx/>
                <a:latin typeface="Arial Rounded MT Bold"/>
                <a:ea typeface="+mn-ea"/>
                <a:cs typeface="Arial Rounded MT Bold"/>
              </a:rPr>
              <a:t>hello@cosmosltd.uk</a:t>
            </a:r>
            <a:r>
              <a:rPr kumimoji="0" lang="en-US" sz="2000" b="0" i="0" u="none" strike="noStrike" kern="1200" cap="none" spc="0" normalizeH="0" baseline="0" noProof="0">
                <a:ln>
                  <a:noFill/>
                </a:ln>
                <a:solidFill>
                  <a:prstClr val="white"/>
                </a:solidFill>
                <a:effectLst/>
                <a:uLnTx/>
                <a:uFillTx/>
                <a:latin typeface="Arial Rounded MT Bold"/>
                <a:ea typeface="+mn-ea"/>
                <a:cs typeface="Arial Rounded MT Bold"/>
              </a:rPr>
              <a:t> </a:t>
            </a:r>
          </a:p>
        </p:txBody>
      </p:sp>
    </p:spTree>
    <p:extLst>
      <p:ext uri="{BB962C8B-B14F-4D97-AF65-F5344CB8AC3E}">
        <p14:creationId xmlns:p14="http://schemas.microsoft.com/office/powerpoint/2010/main" val="249665598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eb0491c-8962-4c50-b255-3fa74399585b" xsi:nil="true"/>
    <lcf76f155ced4ddcb4097134ff3c332f xmlns="77afcc37-9d2c-4465-bfcb-0a6ab89ed8f6">
      <Terms xmlns="http://schemas.microsoft.com/office/infopath/2007/PartnerControls"/>
    </lcf76f155ced4ddcb4097134ff3c332f>
    <_Flow_SignoffStatus xmlns="77afcc37-9d2c-4465-bfcb-0a6ab89ed8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B8C8E7F384F3E4C862CD47817833A44" ma:contentTypeVersion="20" ma:contentTypeDescription="Create a new document." ma:contentTypeScope="" ma:versionID="f84911850e035241b207eae00a1fa6e7">
  <xsd:schema xmlns:xsd="http://www.w3.org/2001/XMLSchema" xmlns:xs="http://www.w3.org/2001/XMLSchema" xmlns:p="http://schemas.microsoft.com/office/2006/metadata/properties" xmlns:ns2="9eb0491c-8962-4c50-b255-3fa74399585b" xmlns:ns3="77afcc37-9d2c-4465-bfcb-0a6ab89ed8f6" targetNamespace="http://schemas.microsoft.com/office/2006/metadata/properties" ma:root="true" ma:fieldsID="ebb35c05f707bb4164a7a0280fc2e755" ns2:_="" ns3:_="">
    <xsd:import namespace="9eb0491c-8962-4c50-b255-3fa74399585b"/>
    <xsd:import namespace="77afcc37-9d2c-4465-bfcb-0a6ab89ed8f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b0491c-8962-4c50-b255-3fa74399585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b2c4a21-838d-4589-86eb-9a7738b05166}" ma:internalName="TaxCatchAll" ma:showField="CatchAllData" ma:web="9eb0491c-8962-4c50-b255-3fa7439958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7afcc37-9d2c-4465-bfcb-0a6ab89ed8f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b78912-6706-44cd-be05-92597e5f7f6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2812EE-21FF-405E-AA88-5FBCD6CFDA4B}">
  <ds:schemaRefs>
    <ds:schemaRef ds:uri="http://purl.org/dc/elements/1.1/"/>
    <ds:schemaRef ds:uri="http://schemas.microsoft.com/office/2006/metadata/properties"/>
    <ds:schemaRef ds:uri="2335e4de-1d3c-4464-9f7b-c014c4197abc"/>
    <ds:schemaRef ds:uri="http://purl.org/dc/terms/"/>
    <ds:schemaRef ds:uri="http://schemas.openxmlformats.org/package/2006/metadata/core-properties"/>
    <ds:schemaRef ds:uri="3470f086-99ca-43b6-abed-2416dbdcc80c"/>
    <ds:schemaRef ds:uri="http://www.w3.org/XML/1998/namespace"/>
    <ds:schemaRef ds:uri="http://schemas.microsoft.com/office/2006/documentManagement/types"/>
    <ds:schemaRef ds:uri="http://schemas.microsoft.com/office/infopath/2007/PartnerControls"/>
    <ds:schemaRef ds:uri="http://purl.org/dc/dcmitype/"/>
    <ds:schemaRef ds:uri="9eb0491c-8962-4c50-b255-3fa74399585b"/>
    <ds:schemaRef ds:uri="77afcc37-9d2c-4465-bfcb-0a6ab89ed8f6"/>
  </ds:schemaRefs>
</ds:datastoreItem>
</file>

<file path=customXml/itemProps2.xml><?xml version="1.0" encoding="utf-8"?>
<ds:datastoreItem xmlns:ds="http://schemas.openxmlformats.org/officeDocument/2006/customXml" ds:itemID="{4CDC8E36-7BD3-46A9-9677-0B5C5DEF8E19}">
  <ds:schemaRefs>
    <ds:schemaRef ds:uri="http://schemas.microsoft.com/sharepoint/v3/contenttype/forms"/>
  </ds:schemaRefs>
</ds:datastoreItem>
</file>

<file path=customXml/itemProps3.xml><?xml version="1.0" encoding="utf-8"?>
<ds:datastoreItem xmlns:ds="http://schemas.openxmlformats.org/officeDocument/2006/customXml" ds:itemID="{B686459F-21D6-49D2-B4EA-34A97A9D91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b0491c-8962-4c50-b255-3fa74399585b"/>
    <ds:schemaRef ds:uri="77afcc37-9d2c-4465-bfcb-0a6ab89ed8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606</TotalTime>
  <Words>22810</Words>
  <Application>Microsoft Office PowerPoint</Application>
  <PresentationFormat>Custom</PresentationFormat>
  <Paragraphs>2118</Paragraphs>
  <Slides>123</Slides>
  <Notes>1</Notes>
  <HiddenSlides>21</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123</vt:i4>
      </vt:variant>
    </vt:vector>
  </HeadingPairs>
  <TitlesOfParts>
    <vt:vector size="135" baseType="lpstr">
      <vt:lpstr>Arial</vt:lpstr>
      <vt:lpstr>Arial Rounded MT Bold</vt:lpstr>
      <vt:lpstr>Calibri</vt:lpstr>
      <vt:lpstr>Calibri </vt:lpstr>
      <vt:lpstr>Calibri Light</vt:lpstr>
      <vt:lpstr>Courier New</vt:lpstr>
      <vt:lpstr>Gill Sans MT</vt:lpstr>
      <vt:lpstr>Swis721 BT</vt:lpstr>
      <vt:lpstr>Times New Roman</vt:lpstr>
      <vt:lpstr>Wingdings</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CONNOR</dc:creator>
  <cp:lastModifiedBy>Bradley, Anna (Hello Future)</cp:lastModifiedBy>
  <cp:revision>14</cp:revision>
  <dcterms:created xsi:type="dcterms:W3CDTF">2021-03-17T12:38:50Z</dcterms:created>
  <dcterms:modified xsi:type="dcterms:W3CDTF">2026-08-19T13:52:41Z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0x0101002B8C8E7F384F3E4C862CD47817833A44</vt:lpwstr>
  </property>
  <property fmtid="{D5CDD505-2E9C-101B-9397-08002B2CF9AE}" pid="3" name="MediaServiceImageTags">
    <vt:lpwstr/>
  </property>
</Properties>
</file>