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3"/>
  </p:notesMasterIdLst>
  <p:handoutMasterIdLst>
    <p:handoutMasterId r:id="rId24"/>
  </p:handoutMasterIdLst>
  <p:sldIdLst>
    <p:sldId id="339" r:id="rId5"/>
    <p:sldId id="332" r:id="rId6"/>
    <p:sldId id="337" r:id="rId7"/>
    <p:sldId id="322" r:id="rId8"/>
    <p:sldId id="331" r:id="rId9"/>
    <p:sldId id="323" r:id="rId10"/>
    <p:sldId id="333" r:id="rId11"/>
    <p:sldId id="283" r:id="rId12"/>
    <p:sldId id="324" r:id="rId13"/>
    <p:sldId id="330" r:id="rId14"/>
    <p:sldId id="329" r:id="rId15"/>
    <p:sldId id="313" r:id="rId16"/>
    <p:sldId id="334" r:id="rId17"/>
    <p:sldId id="335" r:id="rId18"/>
    <p:sldId id="327" r:id="rId19"/>
    <p:sldId id="321" r:id="rId20"/>
    <p:sldId id="336" r:id="rId21"/>
    <p:sldId id="338" r:id="rId22"/>
  </p:sldIdLst>
  <p:sldSz cx="12192000" cy="6858000"/>
  <p:notesSz cx="6797675" cy="9926638"/>
  <p:embeddedFontLst>
    <p:embeddedFont>
      <p:font typeface="Bumpo" pitchFamily="2" charset="0"/>
      <p:regular r:id="rId25"/>
    </p:embeddedFont>
    <p:embeddedFont>
      <p:font typeface="Swis721 BT" panose="020B0504020202020204" pitchFamily="34" charset="0"/>
      <p:regular r:id="rId26"/>
    </p:embeddedFont>
    <p:embeddedFont>
      <p:font typeface="Calibri" panose="020F0502020204030204" pitchFamily="34" charset="0"/>
      <p:regular r:id="rId27"/>
      <p:bold r:id="rId28"/>
      <p:italic r:id="rId29"/>
      <p:boldItalic r:id="rId30"/>
    </p:embeddedFont>
    <p:embeddedFont>
      <p:font typeface="Lily Script One" panose="02000500000000000000" pitchFamily="2"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CC4"/>
    <a:srgbClr val="396CFD"/>
    <a:srgbClr val="404041"/>
    <a:srgbClr val="E2EEB5"/>
    <a:srgbClr val="FFF799"/>
    <a:srgbClr val="62B7E6"/>
    <a:srgbClr val="009193"/>
    <a:srgbClr val="0070C0"/>
    <a:srgbClr val="1E2C52"/>
    <a:srgbClr val="A91D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B6FB21-7D62-59CC-8D4F-07BD4DEF8AA1}" v="9" dt="2020-01-28T13:02:24.598"/>
    <p1510:client id="{F809ABC5-5918-EF77-01FE-481B424097EF}" v="1" dt="2019-09-06T11:07:26.0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8" autoAdjust="0"/>
    <p:restoredTop sz="53114" autoAdjust="0"/>
  </p:normalViewPr>
  <p:slideViewPr>
    <p:cSldViewPr snapToGrid="0" snapToObjects="1">
      <p:cViewPr varScale="1">
        <p:scale>
          <a:sx n="46" d="100"/>
          <a:sy n="46" d="100"/>
        </p:scale>
        <p:origin x="2184" y="48"/>
      </p:cViewPr>
      <p:guideLst/>
    </p:cSldViewPr>
  </p:slideViewPr>
  <p:notesTextViewPr>
    <p:cViewPr>
      <p:scale>
        <a:sx n="1" d="1"/>
        <a:sy n="1" d="1"/>
      </p:scale>
      <p:origin x="0" y="0"/>
    </p:cViewPr>
  </p:notesTextViewPr>
  <p:notesViewPr>
    <p:cSldViewPr snapToGrid="0" snapToObjects="1">
      <p:cViewPr varScale="1">
        <p:scale>
          <a:sx n="69" d="100"/>
          <a:sy n="69" d="100"/>
        </p:scale>
        <p:origin x="278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presProps" Target="presProp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dd, Jack" userId="S::jack.todd@cumbria.ac.uk::0e084616-8f96-4c71-8aef-4b23925a0a9f" providerId="AD" clId="Web-{F809ABC5-5918-EF77-01FE-481B424097EF}"/>
    <pc:docChg chg="modSld">
      <pc:chgData name="Todd, Jack" userId="S::jack.todd@cumbria.ac.uk::0e084616-8f96-4c71-8aef-4b23925a0a9f" providerId="AD" clId="Web-{F809ABC5-5918-EF77-01FE-481B424097EF}" dt="2019-09-06T11:07:26.026" v="0" actId="1076"/>
      <pc:docMkLst>
        <pc:docMk/>
      </pc:docMkLst>
      <pc:sldChg chg="modSp">
        <pc:chgData name="Todd, Jack" userId="S::jack.todd@cumbria.ac.uk::0e084616-8f96-4c71-8aef-4b23925a0a9f" providerId="AD" clId="Web-{F809ABC5-5918-EF77-01FE-481B424097EF}" dt="2019-09-06T11:07:26.026" v="0" actId="1076"/>
        <pc:sldMkLst>
          <pc:docMk/>
          <pc:sldMk cId="705532260" sldId="276"/>
        </pc:sldMkLst>
        <pc:picChg chg="mod">
          <ac:chgData name="Todd, Jack" userId="S::jack.todd@cumbria.ac.uk::0e084616-8f96-4c71-8aef-4b23925a0a9f" providerId="AD" clId="Web-{F809ABC5-5918-EF77-01FE-481B424097EF}" dt="2019-09-06T11:07:26.026" v="0" actId="1076"/>
          <ac:picMkLst>
            <pc:docMk/>
            <pc:sldMk cId="705532260" sldId="276"/>
            <ac:picMk id="2054" creationId="{00000000-0000-0000-0000-000000000000}"/>
          </ac:picMkLst>
        </pc:picChg>
      </pc:sldChg>
    </pc:docChg>
  </pc:docChgLst>
  <pc:docChgLst>
    <pc:chgData name="Forsyth, Harriet" userId="S::harriet.forsyth@cumbria.ac.uk::6763d964-4276-439c-bef6-954197cec271" providerId="AD" clId="Web-{A62D3CCD-3117-0CB0-89FE-891B7CD4D1F4}"/>
    <pc:docChg chg="modSld">
      <pc:chgData name="Forsyth, Harriet" userId="S::harriet.forsyth@cumbria.ac.uk::6763d964-4276-439c-bef6-954197cec271" providerId="AD" clId="Web-{A62D3CCD-3117-0CB0-89FE-891B7CD4D1F4}" dt="2019-08-23T15:12:26.098" v="0" actId="1076"/>
      <pc:docMkLst>
        <pc:docMk/>
      </pc:docMkLst>
      <pc:sldChg chg="modSp">
        <pc:chgData name="Forsyth, Harriet" userId="S::harriet.forsyth@cumbria.ac.uk::6763d964-4276-439c-bef6-954197cec271" providerId="AD" clId="Web-{A62D3CCD-3117-0CB0-89FE-891B7CD4D1F4}" dt="2019-08-23T15:12:26.098" v="0" actId="1076"/>
        <pc:sldMkLst>
          <pc:docMk/>
          <pc:sldMk cId="705532260" sldId="276"/>
        </pc:sldMkLst>
        <pc:picChg chg="mod">
          <ac:chgData name="Forsyth, Harriet" userId="S::harriet.forsyth@cumbria.ac.uk::6763d964-4276-439c-bef6-954197cec271" providerId="AD" clId="Web-{A62D3CCD-3117-0CB0-89FE-891B7CD4D1F4}" dt="2019-08-23T15:12:26.098" v="0" actId="1076"/>
          <ac:picMkLst>
            <pc:docMk/>
            <pc:sldMk cId="705532260" sldId="276"/>
            <ac:picMk id="2054" creationId="{00000000-0000-0000-0000-000000000000}"/>
          </ac:picMkLst>
        </pc:picChg>
      </pc:sldChg>
    </pc:docChg>
  </pc:docChgLst>
  <pc:docChgLst>
    <pc:chgData name="Forsyth, Harriet" userId="S::harriet.forsyth@cumbria.ac.uk::6763d964-4276-439c-bef6-954197cec271" providerId="AD" clId="Web-{EC745B35-7364-55D2-0CCA-9ABA8160C115}"/>
    <pc:docChg chg="modSld">
      <pc:chgData name="Forsyth, Harriet" userId="S::harriet.forsyth@cumbria.ac.uk::6763d964-4276-439c-bef6-954197cec271" providerId="AD" clId="Web-{EC745B35-7364-55D2-0CCA-9ABA8160C115}" dt="2019-08-23T15:11:57.715" v="3" actId="1076"/>
      <pc:docMkLst>
        <pc:docMk/>
      </pc:docMkLst>
      <pc:sldChg chg="modSp">
        <pc:chgData name="Forsyth, Harriet" userId="S::harriet.forsyth@cumbria.ac.uk::6763d964-4276-439c-bef6-954197cec271" providerId="AD" clId="Web-{EC745B35-7364-55D2-0CCA-9ABA8160C115}" dt="2019-08-23T15:11:57.715" v="3" actId="1076"/>
        <pc:sldMkLst>
          <pc:docMk/>
          <pc:sldMk cId="705532260" sldId="276"/>
        </pc:sldMkLst>
        <pc:picChg chg="mod">
          <ac:chgData name="Forsyth, Harriet" userId="S::harriet.forsyth@cumbria.ac.uk::6763d964-4276-439c-bef6-954197cec271" providerId="AD" clId="Web-{EC745B35-7364-55D2-0CCA-9ABA8160C115}" dt="2019-08-23T15:11:57.715" v="3" actId="1076"/>
          <ac:picMkLst>
            <pc:docMk/>
            <pc:sldMk cId="705532260" sldId="276"/>
            <ac:picMk id="2054" creationId="{00000000-0000-0000-0000-000000000000}"/>
          </ac:picMkLst>
        </pc:picChg>
      </pc:sldChg>
      <pc:sldChg chg="modNotes">
        <pc:chgData name="Forsyth, Harriet" userId="S::harriet.forsyth@cumbria.ac.uk::6763d964-4276-439c-bef6-954197cec271" providerId="AD" clId="Web-{EC745B35-7364-55D2-0CCA-9ABA8160C115}" dt="2019-08-23T15:11:45.418" v="2"/>
        <pc:sldMkLst>
          <pc:docMk/>
          <pc:sldMk cId="3567883276" sldId="322"/>
        </pc:sldMkLst>
      </pc:sldChg>
      <pc:sldChg chg="modSp">
        <pc:chgData name="Forsyth, Harriet" userId="S::harriet.forsyth@cumbria.ac.uk::6763d964-4276-439c-bef6-954197cec271" providerId="AD" clId="Web-{EC745B35-7364-55D2-0CCA-9ABA8160C115}" dt="2019-08-23T14:58:09.546" v="0" actId="1076"/>
        <pc:sldMkLst>
          <pc:docMk/>
          <pc:sldMk cId="703552602" sldId="327"/>
        </pc:sldMkLst>
        <pc:spChg chg="mod">
          <ac:chgData name="Forsyth, Harriet" userId="S::harriet.forsyth@cumbria.ac.uk::6763d964-4276-439c-bef6-954197cec271" providerId="AD" clId="Web-{EC745B35-7364-55D2-0CCA-9ABA8160C115}" dt="2019-08-23T14:58:09.546" v="0" actId="1076"/>
          <ac:spMkLst>
            <pc:docMk/>
            <pc:sldMk cId="703552602" sldId="327"/>
            <ac:spMk id="21" creationId="{00000000-0000-0000-0000-000000000000}"/>
          </ac:spMkLst>
        </pc:spChg>
      </pc:sldChg>
    </pc:docChg>
  </pc:docChgLst>
  <pc:docChgLst>
    <pc:chgData name="Hannan, Sophie" userId="S::sophie.hannan@cumbria.ac.uk::93401a77-d241-4b4f-adb8-72db9933da7d" providerId="AD" clId="Web-{D7B6FB21-7D62-59CC-8D4F-07BD4DEF8AA1}"/>
    <pc:docChg chg="modSld">
      <pc:chgData name="Hannan, Sophie" userId="S::sophie.hannan@cumbria.ac.uk::93401a77-d241-4b4f-adb8-72db9933da7d" providerId="AD" clId="Web-{D7B6FB21-7D62-59CC-8D4F-07BD4DEF8AA1}" dt="2020-01-28T13:02:24.598" v="142" actId="14100"/>
      <pc:docMkLst>
        <pc:docMk/>
      </pc:docMkLst>
      <pc:sldChg chg="modSp">
        <pc:chgData name="Hannan, Sophie" userId="S::sophie.hannan@cumbria.ac.uk::93401a77-d241-4b4f-adb8-72db9933da7d" providerId="AD" clId="Web-{D7B6FB21-7D62-59CC-8D4F-07BD4DEF8AA1}" dt="2020-01-28T13:02:24.598" v="142" actId="14100"/>
        <pc:sldMkLst>
          <pc:docMk/>
          <pc:sldMk cId="888349053" sldId="321"/>
        </pc:sldMkLst>
        <pc:spChg chg="mod">
          <ac:chgData name="Hannan, Sophie" userId="S::sophie.hannan@cumbria.ac.uk::93401a77-d241-4b4f-adb8-72db9933da7d" providerId="AD" clId="Web-{D7B6FB21-7D62-59CC-8D4F-07BD4DEF8AA1}" dt="2020-01-28T13:02:24.598" v="142" actId="14100"/>
          <ac:spMkLst>
            <pc:docMk/>
            <pc:sldMk cId="888349053" sldId="321"/>
            <ac:spMk id="3" creationId="{00000000-0000-0000-0000-000000000000}"/>
          </ac:spMkLst>
        </pc:spChg>
      </pc:sldChg>
      <pc:sldChg chg="modNotes">
        <pc:chgData name="Hannan, Sophie" userId="S::sophie.hannan@cumbria.ac.uk::93401a77-d241-4b4f-adb8-72db9933da7d" providerId="AD" clId="Web-{D7B6FB21-7D62-59CC-8D4F-07BD4DEF8AA1}" dt="2020-01-28T12:58:23.238" v="115"/>
        <pc:sldMkLst>
          <pc:docMk/>
          <pc:sldMk cId="1855364797" sldId="324"/>
        </pc:sldMkLst>
      </pc:sldChg>
      <pc:sldChg chg="modSp modNotes">
        <pc:chgData name="Hannan, Sophie" userId="S::sophie.hannan@cumbria.ac.uk::93401a77-d241-4b4f-adb8-72db9933da7d" providerId="AD" clId="Web-{D7B6FB21-7D62-59CC-8D4F-07BD4DEF8AA1}" dt="2020-01-28T13:02:19.301" v="141"/>
        <pc:sldMkLst>
          <pc:docMk/>
          <pc:sldMk cId="703552602" sldId="327"/>
        </pc:sldMkLst>
        <pc:spChg chg="mod">
          <ac:chgData name="Hannan, Sophie" userId="S::sophie.hannan@cumbria.ac.uk::93401a77-d241-4b4f-adb8-72db9933da7d" providerId="AD" clId="Web-{D7B6FB21-7D62-59CC-8D4F-07BD4DEF8AA1}" dt="2020-01-28T13:01:52.879" v="139" actId="20577"/>
          <ac:spMkLst>
            <pc:docMk/>
            <pc:sldMk cId="703552602" sldId="327"/>
            <ac:spMk id="21" creationId="{00000000-0000-0000-0000-000000000000}"/>
          </ac:spMkLst>
        </pc:spChg>
      </pc:sldChg>
      <pc:sldChg chg="modNotes">
        <pc:chgData name="Hannan, Sophie" userId="S::sophie.hannan@cumbria.ac.uk::93401a77-d241-4b4f-adb8-72db9933da7d" providerId="AD" clId="Web-{D7B6FB21-7D62-59CC-8D4F-07BD4DEF8AA1}" dt="2020-01-28T13:00:18.676" v="128"/>
        <pc:sldMkLst>
          <pc:docMk/>
          <pc:sldMk cId="3936137376" sldId="329"/>
        </pc:sldMkLst>
      </pc:sldChg>
      <pc:sldChg chg="modNotes">
        <pc:chgData name="Hannan, Sophie" userId="S::sophie.hannan@cumbria.ac.uk::93401a77-d241-4b4f-adb8-72db9933da7d" providerId="AD" clId="Web-{D7B6FB21-7D62-59CC-8D4F-07BD4DEF8AA1}" dt="2020-01-28T12:58:31.441" v="120"/>
        <pc:sldMkLst>
          <pc:docMk/>
          <pc:sldMk cId="3864013034" sldId="330"/>
        </pc:sldMkLst>
      </pc:sldChg>
      <pc:sldChg chg="modNotes">
        <pc:chgData name="Hannan, Sophie" userId="S::sophie.hannan@cumbria.ac.uk::93401a77-d241-4b4f-adb8-72db9933da7d" providerId="AD" clId="Web-{D7B6FB21-7D62-59CC-8D4F-07BD4DEF8AA1}" dt="2020-01-28T12:55:11.566" v="3"/>
        <pc:sldMkLst>
          <pc:docMk/>
          <pc:sldMk cId="4294000619" sldId="331"/>
        </pc:sldMkLst>
      </pc:sldChg>
      <pc:sldChg chg="modNotes">
        <pc:chgData name="Hannan, Sophie" userId="S::sophie.hannan@cumbria.ac.uk::93401a77-d241-4b4f-adb8-72db9933da7d" providerId="AD" clId="Web-{D7B6FB21-7D62-59CC-8D4F-07BD4DEF8AA1}" dt="2020-01-28T13:01:07.848" v="135"/>
        <pc:sldMkLst>
          <pc:docMk/>
          <pc:sldMk cId="774239155" sldId="334"/>
        </pc:sldMkLst>
      </pc:sldChg>
      <pc:sldChg chg="modNotes">
        <pc:chgData name="Hannan, Sophie" userId="S::sophie.hannan@cumbria.ac.uk::93401a77-d241-4b4f-adb8-72db9933da7d" providerId="AD" clId="Web-{D7B6FB21-7D62-59CC-8D4F-07BD4DEF8AA1}" dt="2020-01-28T13:01:36.145" v="137"/>
        <pc:sldMkLst>
          <pc:docMk/>
          <pc:sldMk cId="803707253" sldId="335"/>
        </pc:sldMkLst>
      </pc:sldChg>
      <pc:sldChg chg="modSp">
        <pc:chgData name="Hannan, Sophie" userId="S::sophie.hannan@cumbria.ac.uk::93401a77-d241-4b4f-adb8-72db9933da7d" providerId="AD" clId="Web-{D7B6FB21-7D62-59CC-8D4F-07BD4DEF8AA1}" dt="2020-01-28T12:54:31.769" v="0" actId="20577"/>
        <pc:sldMkLst>
          <pc:docMk/>
          <pc:sldMk cId="3367476976" sldId="337"/>
        </pc:sldMkLst>
        <pc:spChg chg="mod">
          <ac:chgData name="Hannan, Sophie" userId="S::sophie.hannan@cumbria.ac.uk::93401a77-d241-4b4f-adb8-72db9933da7d" providerId="AD" clId="Web-{D7B6FB21-7D62-59CC-8D4F-07BD4DEF8AA1}" dt="2020-01-28T12:54:31.769" v="0" actId="20577"/>
          <ac:spMkLst>
            <pc:docMk/>
            <pc:sldMk cId="3367476976" sldId="337"/>
            <ac:spMk id="4" creationId="{5EA367A3-30F8-48C1-BA00-40CF7281BD4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3C184A3-5229-1E4D-9B13-00844BF0555E}" type="datetimeFigureOut">
              <a:rPr lang="en-US" smtClean="0"/>
              <a:t>5/29/2020</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38161D5-11C8-8D46-A559-45939B83D677}" type="slidenum">
              <a:rPr lang="en-US" smtClean="0"/>
              <a:t>‹#›</a:t>
            </a:fld>
            <a:endParaRPr lang="en-US"/>
          </a:p>
        </p:txBody>
      </p:sp>
    </p:spTree>
    <p:extLst>
      <p:ext uri="{BB962C8B-B14F-4D97-AF65-F5344CB8AC3E}">
        <p14:creationId xmlns:p14="http://schemas.microsoft.com/office/powerpoint/2010/main" val="333456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0034686-57C3-D54F-B396-5ACAB96AFB98}" type="datetimeFigureOut">
              <a:rPr lang="en-US" smtClean="0"/>
              <a:t>5/29/2020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12CBC23-9250-7349-A59D-41C845E0C87D}" type="slidenum">
              <a:rPr lang="en-US" smtClean="0"/>
              <a:t>‹#›</a:t>
            </a:fld>
            <a:endParaRPr lang="en-US"/>
          </a:p>
        </p:txBody>
      </p:sp>
    </p:spTree>
    <p:extLst>
      <p:ext uri="{BB962C8B-B14F-4D97-AF65-F5344CB8AC3E}">
        <p14:creationId xmlns:p14="http://schemas.microsoft.com/office/powerpoint/2010/main" val="157105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xhere.com/en/photo/144600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quotefancy.com/quote/1461052/Paul-Watzlawick-You-cannot-not-communicat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slides in this PowerPoint can be adapted/removed depending on the school/time restraints of each area.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BC23-9250-7349-A59D-41C845E0C8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5068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Round Robin Games – Find opportunities to </a:t>
            </a:r>
            <a:r>
              <a:rPr lang="en-GB" b="1" dirty="0" smtClean="0"/>
              <a:t>practise </a:t>
            </a:r>
            <a:r>
              <a:rPr lang="en-GB" b="1" dirty="0"/>
              <a:t>a skill you need to develop</a:t>
            </a:r>
            <a:endParaRPr lang="en-US" dirty="0">
              <a:cs typeface="Calibri" panose="020F0502020204030204"/>
            </a:endParaRPr>
          </a:p>
          <a:p>
            <a:endParaRPr lang="en-GB" b="1" dirty="0"/>
          </a:p>
          <a:p>
            <a:r>
              <a:rPr lang="en-GB" sz="1200" b="1" kern="1200" dirty="0">
                <a:solidFill>
                  <a:schemeClr val="tx1"/>
                </a:solidFill>
                <a:effectLst/>
                <a:latin typeface="+mn-lt"/>
                <a:ea typeface="+mn-ea"/>
                <a:cs typeface="+mn-cs"/>
              </a:rPr>
              <a:t>Room 101</a:t>
            </a:r>
            <a:r>
              <a:rPr lang="en-GB" sz="1200" b="0" kern="1200" dirty="0">
                <a:solidFill>
                  <a:schemeClr val="tx1"/>
                </a:solidFill>
                <a:effectLst/>
                <a:latin typeface="+mn-lt"/>
                <a:ea typeface="+mn-ea"/>
                <a:cs typeface="+mn-cs"/>
              </a:rPr>
              <a:t> – split</a:t>
            </a:r>
            <a:r>
              <a:rPr lang="en-GB" sz="1200" b="0" kern="1200" baseline="0" dirty="0">
                <a:solidFill>
                  <a:schemeClr val="tx1"/>
                </a:solidFill>
                <a:effectLst/>
                <a:latin typeface="+mn-lt"/>
                <a:ea typeface="+mn-ea"/>
                <a:cs typeface="+mn-cs"/>
              </a:rPr>
              <a:t> group into two (choose a </a:t>
            </a:r>
            <a:r>
              <a:rPr lang="en-GB" sz="1200" b="0" kern="1200" baseline="0" dirty="0" smtClean="0">
                <a:solidFill>
                  <a:schemeClr val="tx1"/>
                </a:solidFill>
                <a:effectLst/>
                <a:latin typeface="+mn-lt"/>
                <a:ea typeface="+mn-ea"/>
                <a:cs typeface="+mn-cs"/>
              </a:rPr>
              <a:t>subject or object </a:t>
            </a:r>
            <a:r>
              <a:rPr lang="en-GB" sz="1200" b="0" kern="1200" baseline="0" dirty="0">
                <a:solidFill>
                  <a:schemeClr val="tx1"/>
                </a:solidFill>
                <a:effectLst/>
                <a:latin typeface="+mn-lt"/>
                <a:ea typeface="+mn-ea"/>
                <a:cs typeface="+mn-cs"/>
              </a:rPr>
              <a:t>as a group</a:t>
            </a:r>
            <a:r>
              <a:rPr lang="en-GB" sz="1200" b="0" kern="1200" baseline="0" dirty="0" smtClean="0">
                <a:solidFill>
                  <a:schemeClr val="tx1"/>
                </a:solidFill>
                <a:effectLst/>
                <a:latin typeface="+mn-lt"/>
                <a:ea typeface="+mn-ea"/>
                <a:cs typeface="+mn-cs"/>
              </a:rPr>
              <a:t>) then </a:t>
            </a:r>
            <a:r>
              <a:rPr lang="en-GB" sz="1200" b="0" kern="1200" baseline="0" dirty="0">
                <a:solidFill>
                  <a:schemeClr val="tx1"/>
                </a:solidFill>
                <a:effectLst/>
                <a:latin typeface="+mn-lt"/>
                <a:ea typeface="+mn-ea"/>
                <a:cs typeface="+mn-cs"/>
              </a:rPr>
              <a:t>argue against each other. S</a:t>
            </a:r>
            <a:r>
              <a:rPr lang="en-GB" sz="1200" b="0" kern="1200" dirty="0">
                <a:solidFill>
                  <a:schemeClr val="tx1"/>
                </a:solidFill>
                <a:effectLst/>
                <a:latin typeface="+mn-lt"/>
                <a:ea typeface="+mn-ea"/>
                <a:cs typeface="+mn-cs"/>
              </a:rPr>
              <a:t>tudents to be both host and guest. Staff </a:t>
            </a:r>
            <a:r>
              <a:rPr lang="en-GB" sz="1200" b="0" kern="1200" dirty="0" smtClean="0">
                <a:solidFill>
                  <a:schemeClr val="tx1"/>
                </a:solidFill>
                <a:effectLst/>
                <a:latin typeface="+mn-lt"/>
                <a:ea typeface="+mn-ea"/>
                <a:cs typeface="+mn-cs"/>
              </a:rPr>
              <a:t>to facilitate. </a:t>
            </a:r>
            <a:endParaRPr lang="en-US" dirty="0">
              <a:cs typeface="Calibri"/>
            </a:endParaRPr>
          </a:p>
          <a:p>
            <a:pPr lvl="0"/>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2CBC23-9250-7349-A59D-41C845E0C87D}" type="slidenum">
              <a:rPr lang="en-US" smtClean="0"/>
              <a:t>10</a:t>
            </a:fld>
            <a:endParaRPr lang="en-US"/>
          </a:p>
        </p:txBody>
      </p:sp>
    </p:spTree>
    <p:extLst>
      <p:ext uri="{BB962C8B-B14F-4D97-AF65-F5344CB8AC3E}">
        <p14:creationId xmlns:p14="http://schemas.microsoft.com/office/powerpoint/2010/main" val="4076551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Round Robin Games </a:t>
            </a:r>
            <a:r>
              <a:rPr lang="en-GB" b="1" baseline="0" dirty="0"/>
              <a:t>– </a:t>
            </a:r>
            <a:r>
              <a:rPr lang="en-GB" b="1" dirty="0"/>
              <a:t>Find opportunities to </a:t>
            </a:r>
            <a:r>
              <a:rPr lang="en-GB" b="1" dirty="0" smtClean="0"/>
              <a:t>practise </a:t>
            </a:r>
            <a:r>
              <a:rPr lang="en-GB" b="1" dirty="0"/>
              <a:t>a skill you need to develop</a:t>
            </a:r>
            <a:endParaRPr lang="en-US" b="1" dirty="0"/>
          </a:p>
          <a:p>
            <a:endParaRPr lang="en-GB" sz="1200" baseline="0" dirty="0">
              <a:solidFill>
                <a:schemeClr val="bg1"/>
              </a:solidFill>
            </a:endParaRPr>
          </a:p>
          <a:p>
            <a:r>
              <a:rPr lang="en-GB" b="1" dirty="0"/>
              <a:t>Argumentation Station</a:t>
            </a:r>
            <a:r>
              <a:rPr lang="en-GB" dirty="0"/>
              <a:t> – </a:t>
            </a:r>
            <a:r>
              <a:rPr lang="en-GB" dirty="0" smtClean="0"/>
              <a:t>A whole-group </a:t>
            </a:r>
            <a:r>
              <a:rPr lang="en-GB" dirty="0"/>
              <a:t>discussions to get you thinking out loud and developing confidence in talking about a subject</a:t>
            </a:r>
            <a:endParaRPr lang="en-GB" dirty="0">
              <a:cs typeface="Calibri"/>
            </a:endParaRPr>
          </a:p>
          <a:p>
            <a:endParaRPr lang="en-GB" dirty="0"/>
          </a:p>
          <a:p>
            <a:pPr lvl="0"/>
            <a:r>
              <a:rPr lang="en-GB" sz="1200" b="0" kern="1200" baseline="0" dirty="0">
                <a:solidFill>
                  <a:schemeClr val="tx1"/>
                </a:solidFill>
                <a:effectLst/>
                <a:latin typeface="+mn-lt"/>
                <a:ea typeface="+mn-ea"/>
                <a:cs typeface="+mn-cs"/>
              </a:rPr>
              <a:t>Explain to the learners that the questions were taken from Oxford University interview </a:t>
            </a:r>
            <a:r>
              <a:rPr lang="en-GB" sz="1200" b="0" kern="1200" baseline="0" dirty="0" smtClean="0">
                <a:solidFill>
                  <a:schemeClr val="tx1"/>
                </a:solidFill>
                <a:effectLst/>
                <a:latin typeface="+mn-lt"/>
                <a:ea typeface="+mn-ea"/>
                <a:cs typeface="+mn-cs"/>
              </a:rPr>
              <a:t>questions. </a:t>
            </a:r>
            <a:r>
              <a:rPr lang="en-GB" sz="1200" b="0" kern="1200" baseline="0" dirty="0" smtClean="0">
                <a:solidFill>
                  <a:schemeClr val="tx1"/>
                </a:solidFill>
                <a:effectLst/>
                <a:latin typeface="+mn-lt"/>
                <a:ea typeface="+mn-ea"/>
                <a:cs typeface="+mn-cs"/>
              </a:rPr>
              <a:t>There </a:t>
            </a:r>
            <a:r>
              <a:rPr lang="en-GB" sz="1200" b="0" kern="1200" baseline="0" dirty="0">
                <a:solidFill>
                  <a:schemeClr val="tx1"/>
                </a:solidFill>
                <a:effectLst/>
                <a:latin typeface="+mn-lt"/>
                <a:ea typeface="+mn-ea"/>
                <a:cs typeface="+mn-cs"/>
              </a:rPr>
              <a:t>are no right or wrong answers to these </a:t>
            </a:r>
            <a:r>
              <a:rPr lang="en-GB" sz="1200" b="0" kern="1200" baseline="0" dirty="0" smtClean="0">
                <a:solidFill>
                  <a:schemeClr val="tx1"/>
                </a:solidFill>
                <a:effectLst/>
                <a:latin typeface="+mn-lt"/>
                <a:ea typeface="+mn-ea"/>
                <a:cs typeface="+mn-cs"/>
              </a:rPr>
              <a:t>and they </a:t>
            </a:r>
            <a:r>
              <a:rPr lang="en-GB" sz="1200" b="0" kern="1200" baseline="0" dirty="0">
                <a:solidFill>
                  <a:schemeClr val="tx1"/>
                </a:solidFill>
                <a:effectLst/>
                <a:latin typeface="+mn-lt"/>
                <a:ea typeface="+mn-ea"/>
                <a:cs typeface="+mn-cs"/>
              </a:rPr>
              <a:t>are designed to help you to think and discuss in a group setting and </a:t>
            </a:r>
            <a:r>
              <a:rPr lang="en-GB" sz="1200" b="0" kern="1200" baseline="0" dirty="0" smtClean="0">
                <a:solidFill>
                  <a:schemeClr val="tx1"/>
                </a:solidFill>
                <a:effectLst/>
                <a:latin typeface="+mn-lt"/>
                <a:ea typeface="+mn-ea"/>
                <a:cs typeface="+mn-cs"/>
              </a:rPr>
              <a:t>practice </a:t>
            </a:r>
            <a:r>
              <a:rPr lang="en-GB" sz="1200" b="0" kern="1200" baseline="0" dirty="0">
                <a:solidFill>
                  <a:schemeClr val="tx1"/>
                </a:solidFill>
                <a:effectLst/>
                <a:latin typeface="+mn-lt"/>
                <a:ea typeface="+mn-ea"/>
                <a:cs typeface="+mn-cs"/>
              </a:rPr>
              <a:t>your group communication skills when expressing your opinions.</a:t>
            </a:r>
            <a:endParaRPr lang="en-GB" sz="1200" b="1" kern="1200" dirty="0">
              <a:solidFill>
                <a:schemeClr val="tx1"/>
              </a:solidFill>
              <a:effectLst/>
              <a:latin typeface="+mn-lt"/>
              <a:cs typeface="Calibri"/>
            </a:endParaRPr>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11</a:t>
            </a:fld>
            <a:endParaRPr lang="en-US"/>
          </a:p>
        </p:txBody>
      </p:sp>
    </p:spTree>
    <p:extLst>
      <p:ext uri="{BB962C8B-B14F-4D97-AF65-F5344CB8AC3E}">
        <p14:creationId xmlns:p14="http://schemas.microsoft.com/office/powerpoint/2010/main" val="577092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the learners: How do formal settings</a:t>
            </a:r>
            <a:r>
              <a:rPr lang="en-GB" baseline="0" dirty="0" smtClean="0"/>
              <a:t> make you feel?</a:t>
            </a:r>
          </a:p>
          <a:p>
            <a:r>
              <a:rPr lang="en-GB" baseline="0" dirty="0" smtClean="0"/>
              <a:t> </a:t>
            </a:r>
          </a:p>
          <a:p>
            <a:r>
              <a:rPr lang="en-GB" dirty="0" smtClean="0"/>
              <a:t>What might be different from</a:t>
            </a:r>
            <a:r>
              <a:rPr lang="en-GB" baseline="0" dirty="0" smtClean="0"/>
              <a:t> how you have communicated in the activities today</a:t>
            </a:r>
            <a:r>
              <a:rPr lang="en-GB" dirty="0" smtClean="0"/>
              <a:t>? </a:t>
            </a:r>
          </a:p>
          <a:p>
            <a:r>
              <a:rPr lang="en-GB" dirty="0" smtClean="0"/>
              <a:t>Answers</a:t>
            </a:r>
            <a:r>
              <a:rPr lang="en-GB" baseline="0" dirty="0" smtClean="0"/>
              <a:t> may include: </a:t>
            </a:r>
            <a:r>
              <a:rPr lang="en-GB" dirty="0" smtClean="0"/>
              <a:t>verbal and non-verbal</a:t>
            </a:r>
            <a:r>
              <a:rPr lang="en-GB" baseline="0" dirty="0" smtClean="0"/>
              <a:t> communication e.g. posture, professional language (the shared way of speaking and understanding each other that is used in the workplace, has no slang, and is spoken clearly and respectfully)</a:t>
            </a:r>
          </a:p>
          <a:p>
            <a:endParaRPr lang="en-GB" baseline="0" dirty="0" smtClean="0"/>
          </a:p>
          <a:p>
            <a:r>
              <a:rPr lang="en-GB" baseline="0" dirty="0" smtClean="0"/>
              <a:t>Emphasise that they will all face this situation next year or at some point the near future. This is nothing to worry about and each learner need to be conscious that it requires a different way of communicating and that they might want to practise this method.</a:t>
            </a:r>
          </a:p>
          <a:p>
            <a:endParaRPr lang="en-GB" baseline="0" dirty="0" smtClean="0"/>
          </a:p>
          <a:p>
            <a:r>
              <a:rPr lang="en-GB" baseline="0" dirty="0" smtClean="0"/>
              <a:t>Source- </a:t>
            </a:r>
            <a:r>
              <a:rPr lang="en-GB" dirty="0" smtClean="0">
                <a:hlinkClick r:id="rId3"/>
              </a:rPr>
              <a:t>https://pxhere.com/en/photo/1446003</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12</a:t>
            </a:fld>
            <a:endParaRPr lang="en-US"/>
          </a:p>
        </p:txBody>
      </p:sp>
    </p:spTree>
    <p:extLst>
      <p:ext uri="{BB962C8B-B14F-4D97-AF65-F5344CB8AC3E}">
        <p14:creationId xmlns:p14="http://schemas.microsoft.com/office/powerpoint/2010/main" val="2491373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12CBC23-9250-7349-A59D-41C845E0C87D}" type="slidenum">
              <a:rPr lang="en-US" smtClean="0"/>
              <a:t>13</a:t>
            </a:fld>
            <a:endParaRPr lang="en-US"/>
          </a:p>
        </p:txBody>
      </p:sp>
      <p:sp>
        <p:nvSpPr>
          <p:cNvPr id="5" name="Notes Placeholder 4"/>
          <p:cNvSpPr>
            <a:spLocks noGrp="1"/>
          </p:cNvSpPr>
          <p:nvPr>
            <p:ph type="body" idx="1"/>
          </p:nvPr>
        </p:nvSpPr>
        <p:spPr>
          <a:xfrm>
            <a:off x="679768" y="4777194"/>
            <a:ext cx="5438140" cy="646331"/>
          </a:xfrm>
          <a:prstGeom prst="rect">
            <a:avLst/>
          </a:prstGeom>
        </p:spPr>
        <p:txBody>
          <a:bodyPr>
            <a:spAutoFit/>
          </a:bodyPr>
          <a:lstStyle/>
          <a:p>
            <a:pPr>
              <a:defRPr/>
            </a:pPr>
            <a:r>
              <a:rPr lang="en-GB" sz="1200" dirty="0">
                <a:solidFill>
                  <a:srgbClr val="000000"/>
                </a:solidFill>
              </a:rPr>
              <a:t>The way you put your message across can mean different things depending on the context, </a:t>
            </a:r>
            <a:r>
              <a:rPr lang="en-GB" sz="1200" dirty="0" smtClean="0">
                <a:solidFill>
                  <a:srgbClr val="000000"/>
                </a:solidFill>
              </a:rPr>
              <a:t>the person </a:t>
            </a:r>
            <a:r>
              <a:rPr lang="en-GB" sz="1200" dirty="0">
                <a:solidFill>
                  <a:srgbClr val="000000"/>
                </a:solidFill>
              </a:rPr>
              <a:t>being addressed, </a:t>
            </a:r>
            <a:r>
              <a:rPr lang="en-GB" sz="1200" dirty="0" smtClean="0">
                <a:solidFill>
                  <a:srgbClr val="000000"/>
                </a:solidFill>
              </a:rPr>
              <a:t>style, </a:t>
            </a:r>
            <a:r>
              <a:rPr lang="en-GB" sz="1200" dirty="0">
                <a:solidFill>
                  <a:srgbClr val="000000"/>
                </a:solidFill>
              </a:rPr>
              <a:t>and tone of voice used.</a:t>
            </a:r>
            <a:r>
              <a:rPr lang="en-GB" sz="1200" baseline="0" dirty="0">
                <a:solidFill>
                  <a:srgbClr val="000000"/>
                </a:solidFill>
              </a:rPr>
              <a:t> </a:t>
            </a:r>
            <a:endParaRPr lang="en-US" dirty="0">
              <a:solidFill>
                <a:srgbClr val="000000"/>
              </a:solidFill>
            </a:endParaRPr>
          </a:p>
          <a:p>
            <a:pPr>
              <a:defRPr/>
            </a:pPr>
            <a:endParaRPr lang="en-GB" dirty="0">
              <a:solidFill>
                <a:srgbClr val="000000"/>
              </a:solidFill>
            </a:endParaRPr>
          </a:p>
          <a:p>
            <a:pPr>
              <a:defRPr/>
            </a:pPr>
            <a:r>
              <a:rPr lang="en-GB" sz="1200" baseline="0" dirty="0">
                <a:solidFill>
                  <a:srgbClr val="000000"/>
                </a:solidFill>
              </a:rPr>
              <a:t>Think about the points listed above.</a:t>
            </a:r>
            <a:r>
              <a:rPr lang="en-US" dirty="0"/>
              <a:t> </a:t>
            </a:r>
            <a:r>
              <a:rPr lang="en-GB" dirty="0"/>
              <a:t> </a:t>
            </a:r>
            <a:endParaRPr lang="en-US" dirty="0">
              <a:cs typeface="Calibri"/>
            </a:endParaRPr>
          </a:p>
          <a:p>
            <a:pPr>
              <a:defRPr/>
            </a:pPr>
            <a:r>
              <a:rPr lang="en-GB" dirty="0"/>
              <a:t>  </a:t>
            </a:r>
            <a:endParaRPr lang="en-GB" dirty="0">
              <a:cs typeface="Calibri"/>
            </a:endParaRPr>
          </a:p>
          <a:p>
            <a:pPr>
              <a:defRPr/>
            </a:pPr>
            <a:r>
              <a:rPr lang="en-GB" dirty="0"/>
              <a:t>- Structuring your </a:t>
            </a:r>
            <a:r>
              <a:rPr lang="en-GB" dirty="0" smtClean="0"/>
              <a:t>speech.</a:t>
            </a:r>
            <a:r>
              <a:rPr lang="en-GB" baseline="0" dirty="0" smtClean="0"/>
              <a:t> E</a:t>
            </a:r>
            <a:r>
              <a:rPr lang="en-GB" dirty="0" smtClean="0"/>
              <a:t>xplain to </a:t>
            </a:r>
            <a:r>
              <a:rPr lang="en-GB" dirty="0" smtClean="0"/>
              <a:t>learners </a:t>
            </a:r>
            <a:r>
              <a:rPr lang="en-GB" dirty="0" smtClean="0"/>
              <a:t>the </a:t>
            </a:r>
            <a:r>
              <a:rPr lang="en-GB" dirty="0"/>
              <a:t>STAR technique as a way to structure answers and provide evidence of your skills to the employer (Situation, Task, Action, Result)</a:t>
            </a:r>
            <a:endParaRPr lang="en-GB" dirty="0">
              <a:cs typeface="Calibri"/>
            </a:endParaRPr>
          </a:p>
        </p:txBody>
      </p:sp>
    </p:spTree>
    <p:extLst>
      <p:ext uri="{BB962C8B-B14F-4D97-AF65-F5344CB8AC3E}">
        <p14:creationId xmlns:p14="http://schemas.microsoft.com/office/powerpoint/2010/main" val="496495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12CBC23-9250-7349-A59D-41C845E0C87D}" type="slidenum">
              <a:rPr lang="en-US" smtClean="0"/>
              <a:t>14</a:t>
            </a:fld>
            <a:endParaRPr lang="en-US"/>
          </a:p>
        </p:txBody>
      </p:sp>
      <p:sp>
        <p:nvSpPr>
          <p:cNvPr id="5" name="Notes Placeholder 4"/>
          <p:cNvSpPr>
            <a:spLocks noGrp="1"/>
          </p:cNvSpPr>
          <p:nvPr>
            <p:ph type="body" idx="1"/>
          </p:nvPr>
        </p:nvSpPr>
        <p:spPr>
          <a:xfrm>
            <a:off x="679768" y="4777194"/>
            <a:ext cx="5438140" cy="646331"/>
          </a:xfrm>
          <a:prstGeom prst="rect">
            <a:avLst/>
          </a:prstGeom>
        </p:spPr>
        <p:txBody>
          <a:bodyPr>
            <a:spAutoFit/>
          </a:bodyPr>
          <a:lstStyle/>
          <a:p>
            <a:pPr marL="0" marR="0" lvl="0" indent="0" algn="l" defTabSz="914400">
              <a:lnSpc>
                <a:spcPct val="100000"/>
              </a:lnSpc>
              <a:spcBef>
                <a:spcPts val="0"/>
              </a:spcBef>
              <a:spcAft>
                <a:spcPts val="0"/>
              </a:spcAft>
              <a:buClrTx/>
              <a:buSzTx/>
              <a:buNone/>
              <a:tabLst/>
              <a:defRPr/>
            </a:pPr>
            <a:r>
              <a:rPr lang="en-GB" dirty="0"/>
              <a:t>Cover volume, Speed of talking,</a:t>
            </a:r>
            <a:r>
              <a:rPr lang="en-GB" baseline="0" dirty="0"/>
              <a:t> and presentation tips for interviews.</a:t>
            </a:r>
            <a:endParaRPr lang="en-US" dirty="0"/>
          </a:p>
        </p:txBody>
      </p:sp>
    </p:spTree>
    <p:extLst>
      <p:ext uri="{BB962C8B-B14F-4D97-AF65-F5344CB8AC3E}">
        <p14:creationId xmlns:p14="http://schemas.microsoft.com/office/powerpoint/2010/main" val="149681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 </a:t>
            </a:r>
            <a:endParaRPr lang="en-US" dirty="0"/>
          </a:p>
          <a:p>
            <a:pPr>
              <a:defRPr/>
            </a:pPr>
            <a:r>
              <a:rPr lang="en-GB" dirty="0"/>
              <a:t>We can give positive and negative signals when we talk to people.</a:t>
            </a:r>
            <a:r>
              <a:rPr lang="en-GB" baseline="0" dirty="0"/>
              <a:t> Ask the learners ‘</a:t>
            </a:r>
            <a:r>
              <a:rPr lang="en-GB" dirty="0"/>
              <a:t>What are examples of positive and negative signals in an interview scenario?’ They can discuss</a:t>
            </a:r>
            <a:r>
              <a:rPr lang="en-GB" baseline="0" dirty="0"/>
              <a:t> amongst themselves or aloud to the group.</a:t>
            </a:r>
            <a:r>
              <a:rPr lang="en-US" dirty="0"/>
              <a:t> </a:t>
            </a:r>
            <a:r>
              <a:rPr lang="en-GB" dirty="0"/>
              <a:t> </a:t>
            </a:r>
            <a:endParaRPr lang="en-GB" dirty="0">
              <a:cs typeface="Calibri"/>
            </a:endParaRPr>
          </a:p>
          <a:p>
            <a:pPr>
              <a:defRPr/>
            </a:pPr>
            <a:r>
              <a:rPr lang="en-GB" dirty="0"/>
              <a:t>  </a:t>
            </a:r>
            <a:endParaRPr lang="en-GB" dirty="0">
              <a:cs typeface="Calibri"/>
            </a:endParaRPr>
          </a:p>
          <a:p>
            <a:pPr>
              <a:defRPr/>
            </a:pPr>
            <a:r>
              <a:rPr lang="en-GB" baseline="0" dirty="0"/>
              <a:t>The text on this slide includes some of the answers they may come up with.</a:t>
            </a:r>
            <a:r>
              <a:rPr lang="en-US" dirty="0"/>
              <a:t> </a:t>
            </a:r>
            <a:endParaRPr lang="en-US" dirty="0" smtClean="0"/>
          </a:p>
          <a:p>
            <a:pPr>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Lily Script One" panose="02000500000000000000" pitchFamily="2" charset="0"/>
              </a:rPr>
              <a:t>Mention Shaking hands </a:t>
            </a:r>
            <a:r>
              <a:rPr lang="en-GB" sz="1200" b="1" dirty="0" smtClean="0">
                <a:latin typeface="Swis721 BT" panose="020B0504020202020204" pitchFamily="34" charset="0"/>
              </a:rPr>
              <a:t>-</a:t>
            </a:r>
            <a:r>
              <a:rPr lang="en-GB" sz="1200" dirty="0" smtClean="0">
                <a:latin typeface="Swis721 BT" panose="020B0504020202020204" pitchFamily="34" charset="0"/>
              </a:rPr>
              <a:t> while a limp handshake is bad, a bone-breaking handshake isn’t much better. Clasp your interviewer’s hand firmly and confidently, but don’t overdo it!</a:t>
            </a:r>
          </a:p>
          <a:p>
            <a:pPr>
              <a:defRPr/>
            </a:pPr>
            <a:endParaRPr lang="en-GB" dirty="0"/>
          </a:p>
          <a:p>
            <a:endParaRPr lang="en-GB" dirty="0" smtClean="0"/>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15</a:t>
            </a:fld>
            <a:endParaRPr lang="en-US"/>
          </a:p>
        </p:txBody>
      </p:sp>
    </p:spTree>
    <p:extLst>
      <p:ext uri="{BB962C8B-B14F-4D97-AF65-F5344CB8AC3E}">
        <p14:creationId xmlns:p14="http://schemas.microsoft.com/office/powerpoint/2010/main" val="420968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16</a:t>
            </a:fld>
            <a:endParaRPr lang="en-US"/>
          </a:p>
        </p:txBody>
      </p:sp>
    </p:spTree>
    <p:extLst>
      <p:ext uri="{BB962C8B-B14F-4D97-AF65-F5344CB8AC3E}">
        <p14:creationId xmlns:p14="http://schemas.microsoft.com/office/powerpoint/2010/main" val="2112113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0" u="none"/>
              <a:t>Follow @</a:t>
            </a:r>
            <a:r>
              <a:rPr lang="en-GB" sz="1400" b="0" u="none" err="1"/>
              <a:t>HelloFutureCCOP</a:t>
            </a:r>
            <a:r>
              <a:rPr lang="en-GB" sz="1400" b="0" u="none" baseline="0"/>
              <a:t> on Twitter, Instagram and Facebook to find out more! </a:t>
            </a:r>
            <a:endParaRPr lang="en-GB" sz="1400" b="0" u="none"/>
          </a:p>
        </p:txBody>
      </p:sp>
      <p:sp>
        <p:nvSpPr>
          <p:cNvPr id="4" name="Slide Number Placeholder 3"/>
          <p:cNvSpPr>
            <a:spLocks noGrp="1"/>
          </p:cNvSpPr>
          <p:nvPr>
            <p:ph type="sldNum" sz="quarter" idx="10"/>
          </p:nvPr>
        </p:nvSpPr>
        <p:spPr/>
        <p:txBody>
          <a:bodyPr/>
          <a:lstStyle/>
          <a:p>
            <a:fld id="{6F4B6510-053C-49EA-AEDE-7C34AE614E3D}" type="slidenum">
              <a:rPr lang="en-GB" smtClean="0"/>
              <a:t>17</a:t>
            </a:fld>
            <a:endParaRPr lang="en-GB"/>
          </a:p>
        </p:txBody>
      </p:sp>
    </p:spTree>
    <p:extLst>
      <p:ext uri="{BB962C8B-B14F-4D97-AF65-F5344CB8AC3E}">
        <p14:creationId xmlns:p14="http://schemas.microsoft.com/office/powerpoint/2010/main" val="1486134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4B6510-053C-49EA-AEDE-7C34AE614E3D}" type="slidenum">
              <a:rPr lang="en-GB" smtClean="0"/>
              <a:t>18</a:t>
            </a:fld>
            <a:endParaRPr lang="en-GB"/>
          </a:p>
        </p:txBody>
      </p:sp>
    </p:spTree>
    <p:extLst>
      <p:ext uri="{BB962C8B-B14F-4D97-AF65-F5344CB8AC3E}">
        <p14:creationId xmlns:p14="http://schemas.microsoft.com/office/powerpoint/2010/main" val="1017927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Introduction</a:t>
            </a:r>
            <a:r>
              <a:rPr lang="en-GB" b="1" u="sng" baseline="0" dirty="0"/>
              <a:t> to Hello Future</a:t>
            </a:r>
          </a:p>
          <a:p>
            <a:endParaRPr lang="en-GB" b="1" u="sng" baseline="0" dirty="0"/>
          </a:p>
          <a:p>
            <a:r>
              <a:rPr lang="en-GB" b="0" u="none" baseline="0" dirty="0"/>
              <a:t>[Presenter] Introduce the Hello Future Programme, to cover:</a:t>
            </a:r>
          </a:p>
          <a:p>
            <a:pPr marL="171450" indent="-171450">
              <a:buFontTx/>
              <a:buChar char="-"/>
            </a:pPr>
            <a:r>
              <a:rPr lang="en-GB" b="0" u="none" baseline="0" dirty="0"/>
              <a:t>Our main aim: to help students to progress on to Higher Education (explain this term, including University, Higher Apprenticeships)</a:t>
            </a:r>
          </a:p>
          <a:p>
            <a:pPr marL="171450" indent="-171450">
              <a:buFontTx/>
              <a:buChar char="-"/>
            </a:pPr>
            <a:r>
              <a:rPr lang="en-GB" b="0" u="none" baseline="0" dirty="0"/>
              <a:t>What we do: covering our schools programme as well as past and upcoming out of school events and activities. </a:t>
            </a:r>
          </a:p>
          <a:p>
            <a:pPr marL="171450" indent="-171450">
              <a:buFontTx/>
              <a:buChar char="-"/>
            </a:pPr>
            <a:endParaRPr lang="en-GB" b="0" u="none" baseline="0" dirty="0"/>
          </a:p>
          <a:p>
            <a:pPr marL="171450" indent="-171450">
              <a:buFontTx/>
              <a:buChar char="-"/>
            </a:pPr>
            <a:r>
              <a:rPr lang="en-GB" b="0" u="none" baseline="0" dirty="0"/>
              <a:t>More information on these can be found at: www.hellofuture.ac.uk</a:t>
            </a:r>
          </a:p>
        </p:txBody>
      </p:sp>
      <p:sp>
        <p:nvSpPr>
          <p:cNvPr id="4" name="Slide Number Placeholder 3"/>
          <p:cNvSpPr>
            <a:spLocks noGrp="1"/>
          </p:cNvSpPr>
          <p:nvPr>
            <p:ph type="sldNum" sz="quarter" idx="10"/>
          </p:nvPr>
        </p:nvSpPr>
        <p:spPr/>
        <p:txBody>
          <a:bodyPr/>
          <a:lstStyle/>
          <a:p>
            <a:fld id="{812CBC23-9250-7349-A59D-41C845E0C87D}" type="slidenum">
              <a:rPr lang="en-US" smtClean="0"/>
              <a:t>2</a:t>
            </a:fld>
            <a:endParaRPr lang="en-US"/>
          </a:p>
        </p:txBody>
      </p:sp>
    </p:spTree>
    <p:extLst>
      <p:ext uri="{BB962C8B-B14F-4D97-AF65-F5344CB8AC3E}">
        <p14:creationId xmlns:p14="http://schemas.microsoft.com/office/powerpoint/2010/main" val="2863189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smtClean="0">
                <a:solidFill>
                  <a:schemeClr val="tx1"/>
                </a:solidFill>
                <a:effectLst/>
                <a:latin typeface="+mn-lt"/>
                <a:ea typeface="+mn-ea"/>
                <a:cs typeface="+mn-cs"/>
              </a:rPr>
              <a:t>Short-term outcomes: </a:t>
            </a:r>
          </a:p>
          <a:p>
            <a:pPr marL="171450" indent="-171450" rtl="0" fontAlgn="base">
              <a:buFont typeface="Arial" panose="020B0604020202020204" pitchFamily="34" charset="0"/>
              <a:buChar char="•"/>
            </a:pPr>
            <a:r>
              <a:rPr lang="en-GB" sz="1200" b="0" i="0" kern="1200" dirty="0" smtClean="0">
                <a:solidFill>
                  <a:schemeClr val="tx1"/>
                </a:solidFill>
                <a:effectLst/>
                <a:latin typeface="+mn-lt"/>
                <a:ea typeface="+mn-ea"/>
                <a:cs typeface="+mn-cs"/>
              </a:rPr>
              <a:t>Learners can describe confidence and communication and recognise the benefits of communicating effectively in education and employment. </a:t>
            </a:r>
          </a:p>
          <a:p>
            <a:pPr marL="171450" indent="-171450" rtl="0" fontAlgn="base">
              <a:buFont typeface="Arial" panose="020B0604020202020204" pitchFamily="34" charset="0"/>
              <a:buChar char="•"/>
            </a:pPr>
            <a:r>
              <a:rPr lang="en-GB" sz="1200" b="0" i="0" kern="1200" dirty="0" smtClean="0">
                <a:solidFill>
                  <a:schemeClr val="tx1"/>
                </a:solidFill>
                <a:effectLst/>
                <a:latin typeface="+mn-lt"/>
                <a:ea typeface="+mn-ea"/>
                <a:cs typeface="+mn-cs"/>
              </a:rPr>
              <a:t>Learners can assess their own communication style and identify areas for improvement.   </a:t>
            </a:r>
          </a:p>
          <a:p>
            <a:pPr marL="171450" indent="-171450" rtl="0" fontAlgn="base">
              <a:buFont typeface="Arial" panose="020B0604020202020204" pitchFamily="34" charset="0"/>
              <a:buChar char="•"/>
            </a:pPr>
            <a:r>
              <a:rPr lang="en-GB" sz="1200" b="0" i="0" kern="1200" dirty="0" smtClean="0">
                <a:solidFill>
                  <a:schemeClr val="tx1"/>
                </a:solidFill>
                <a:effectLst/>
                <a:latin typeface="+mn-lt"/>
                <a:ea typeface="+mn-ea"/>
                <a:cs typeface="+mn-cs"/>
              </a:rPr>
              <a:t>Learners have an awareness of how to utilise communication skills for F.E. or H.E. Level interviews. </a:t>
            </a:r>
          </a:p>
          <a:p>
            <a:pPr marL="171450" indent="-171450" rtl="0" fontAlgn="base">
              <a:buFont typeface="Arial" panose="020B0604020202020204" pitchFamily="34" charset="0"/>
              <a:buChar char="•"/>
            </a:pPr>
            <a:r>
              <a:rPr lang="en-GB" sz="1200" b="0" i="0" kern="1200" dirty="0" smtClean="0">
                <a:solidFill>
                  <a:schemeClr val="tx1"/>
                </a:solidFill>
                <a:effectLst/>
                <a:latin typeface="+mn-lt"/>
                <a:ea typeface="+mn-ea"/>
                <a:cs typeface="+mn-cs"/>
              </a:rPr>
              <a:t>Learners are able to recall and explain terms used in H.E. </a:t>
            </a:r>
          </a:p>
          <a:p>
            <a:pPr marL="171450" indent="-171450" rtl="0" fontAlgn="base">
              <a:buFont typeface="Arial" panose="020B0604020202020204" pitchFamily="34" charset="0"/>
              <a:buChar char="•"/>
            </a:pPr>
            <a:r>
              <a:rPr lang="en-GB" sz="1200" b="0" i="0" kern="1200" dirty="0" smtClean="0">
                <a:solidFill>
                  <a:schemeClr val="tx1"/>
                </a:solidFill>
                <a:effectLst/>
                <a:latin typeface="+mn-lt"/>
                <a:ea typeface="+mn-ea"/>
                <a:cs typeface="+mn-cs"/>
              </a:rPr>
              <a:t>Learners have practiced speaking about themselves in front of others. </a:t>
            </a:r>
          </a:p>
          <a:p>
            <a:endParaRPr lang="en-GB" b="1" u="sng" baseline="0" dirty="0">
              <a:cs typeface="Calibri"/>
            </a:endParaRPr>
          </a:p>
          <a:p>
            <a:pPr marL="171450" indent="-171450">
              <a:buFontTx/>
              <a:buChar char="-"/>
            </a:pPr>
            <a:endParaRPr lang="en-GB" b="0" u="none" baseline="0" dirty="0"/>
          </a:p>
        </p:txBody>
      </p:sp>
      <p:sp>
        <p:nvSpPr>
          <p:cNvPr id="4" name="Slide Number Placeholder 3"/>
          <p:cNvSpPr>
            <a:spLocks noGrp="1"/>
          </p:cNvSpPr>
          <p:nvPr>
            <p:ph type="sldNum" sz="quarter" idx="10"/>
          </p:nvPr>
        </p:nvSpPr>
        <p:spPr/>
        <p:txBody>
          <a:bodyPr/>
          <a:lstStyle/>
          <a:p>
            <a:fld id="{812CBC23-9250-7349-A59D-41C845E0C87D}" type="slidenum">
              <a:rPr lang="en-US" smtClean="0"/>
              <a:t>3</a:t>
            </a:fld>
            <a:endParaRPr lang="en-US"/>
          </a:p>
        </p:txBody>
      </p:sp>
    </p:spTree>
    <p:extLst>
      <p:ext uri="{BB962C8B-B14F-4D97-AF65-F5344CB8AC3E}">
        <p14:creationId xmlns:p14="http://schemas.microsoft.com/office/powerpoint/2010/main" val="4012787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Explain why communicating confidently matters to learners. </a:t>
            </a:r>
          </a:p>
        </p:txBody>
      </p:sp>
      <p:sp>
        <p:nvSpPr>
          <p:cNvPr id="4" name="Slide Number Placeholder 3"/>
          <p:cNvSpPr>
            <a:spLocks noGrp="1"/>
          </p:cNvSpPr>
          <p:nvPr>
            <p:ph type="sldNum" sz="quarter" idx="10"/>
          </p:nvPr>
        </p:nvSpPr>
        <p:spPr/>
        <p:txBody>
          <a:bodyPr/>
          <a:lstStyle/>
          <a:p>
            <a:fld id="{812CBC23-9250-7349-A59D-41C845E0C87D}" type="slidenum">
              <a:rPr lang="en-US" smtClean="0"/>
              <a:t>4</a:t>
            </a:fld>
            <a:endParaRPr lang="en-US"/>
          </a:p>
        </p:txBody>
      </p:sp>
    </p:spTree>
    <p:extLst>
      <p:ext uri="{BB962C8B-B14F-4D97-AF65-F5344CB8AC3E}">
        <p14:creationId xmlns:p14="http://schemas.microsoft.com/office/powerpoint/2010/main" val="336803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Opening</a:t>
            </a:r>
            <a:r>
              <a:rPr lang="en-GB" baseline="0" dirty="0"/>
              <a:t> Activity</a:t>
            </a:r>
          </a:p>
          <a:p>
            <a:endParaRPr lang="en-GB" baseline="0" dirty="0"/>
          </a:p>
          <a:p>
            <a:r>
              <a:rPr lang="en-GB" baseline="0" dirty="0"/>
              <a:t>- Show the first text message on </a:t>
            </a:r>
            <a:r>
              <a:rPr lang="en-GB" baseline="0" dirty="0" smtClean="0"/>
              <a:t>screen, </a:t>
            </a:r>
            <a:r>
              <a:rPr lang="en-GB" baseline="0" dirty="0"/>
              <a:t>and ask the learners what they think this </a:t>
            </a:r>
            <a:r>
              <a:rPr lang="en-GB" baseline="0" dirty="0" smtClean="0"/>
              <a:t>means or </a:t>
            </a:r>
            <a:r>
              <a:rPr lang="en-GB" baseline="0" dirty="0"/>
              <a:t>how they would respond. </a:t>
            </a:r>
          </a:p>
          <a:p>
            <a:pPr marL="171450" indent="-171450">
              <a:buFontTx/>
              <a:buChar char="-"/>
            </a:pPr>
            <a:r>
              <a:rPr lang="en-GB" baseline="0" dirty="0"/>
              <a:t>Show the </a:t>
            </a:r>
            <a:r>
              <a:rPr lang="en-GB" baseline="0" dirty="0" smtClean="0"/>
              <a:t>replies. </a:t>
            </a:r>
            <a:r>
              <a:rPr lang="en-GB" baseline="0" dirty="0" smtClean="0"/>
              <a:t>These </a:t>
            </a:r>
            <a:r>
              <a:rPr lang="en-GB" baseline="0" dirty="0"/>
              <a:t>might not be the answers that the learners would expect.</a:t>
            </a:r>
          </a:p>
          <a:p>
            <a:pPr marL="171450" indent="-171450">
              <a:buFontTx/>
              <a:buChar char="-"/>
            </a:pPr>
            <a:endParaRPr lang="en-GB" baseline="0" dirty="0"/>
          </a:p>
          <a:p>
            <a:pPr marL="0" indent="0">
              <a:buFontTx/>
              <a:buNone/>
            </a:pPr>
            <a:r>
              <a:rPr lang="en-GB" baseline="0" dirty="0"/>
              <a:t>Ask the learners what would have stopped this mix up?</a:t>
            </a:r>
          </a:p>
          <a:p>
            <a:pPr marL="0" indent="0">
              <a:buFontTx/>
              <a:buNone/>
            </a:pPr>
            <a:r>
              <a:rPr lang="en-GB" baseline="0" dirty="0"/>
              <a:t>Answers usually </a:t>
            </a:r>
            <a:r>
              <a:rPr lang="en-GB" baseline="0" dirty="0" smtClean="0"/>
              <a:t>include;</a:t>
            </a:r>
          </a:p>
          <a:p>
            <a:pPr marL="0" indent="0">
              <a:buFontTx/>
              <a:buNone/>
            </a:pPr>
            <a:r>
              <a:rPr lang="en-GB" baseline="0" dirty="0" smtClean="0"/>
              <a:t>-if </a:t>
            </a:r>
            <a:r>
              <a:rPr lang="en-GB" baseline="0" dirty="0"/>
              <a:t>you were certain of who the text was from, </a:t>
            </a:r>
            <a:r>
              <a:rPr lang="en-GB" baseline="0" dirty="0" smtClean="0"/>
              <a:t/>
            </a:r>
            <a:br>
              <a:rPr lang="en-GB" baseline="0" dirty="0" smtClean="0"/>
            </a:br>
            <a:r>
              <a:rPr lang="en-GB" baseline="0" dirty="0" smtClean="0"/>
              <a:t>- if </a:t>
            </a:r>
            <a:r>
              <a:rPr lang="en-GB" baseline="0" dirty="0"/>
              <a:t>they were clearer in their messaging, </a:t>
            </a:r>
            <a:endParaRPr lang="en-GB" baseline="0" dirty="0" smtClean="0"/>
          </a:p>
          <a:p>
            <a:pPr marL="0" indent="0">
              <a:buFontTx/>
              <a:buNone/>
            </a:pPr>
            <a:r>
              <a:rPr lang="en-GB" baseline="0" dirty="0" smtClean="0"/>
              <a:t>- if </a:t>
            </a:r>
            <a:r>
              <a:rPr lang="en-GB" baseline="0" dirty="0"/>
              <a:t>they were speaking face to face.</a:t>
            </a:r>
          </a:p>
          <a:p>
            <a:pPr marL="0" indent="0">
              <a:buFontTx/>
              <a:buNone/>
            </a:pPr>
            <a:endParaRPr lang="en-GB" baseline="0" dirty="0"/>
          </a:p>
          <a:p>
            <a:r>
              <a:rPr lang="en-GB" baseline="0" dirty="0"/>
              <a:t>This is to emphasise how there are many complicated aspects </a:t>
            </a:r>
            <a:r>
              <a:rPr lang="en-GB" baseline="0" dirty="0" smtClean="0"/>
              <a:t>of </a:t>
            </a:r>
            <a:r>
              <a:rPr lang="en-GB" baseline="0" dirty="0"/>
              <a:t>communication. We interpret things </a:t>
            </a:r>
            <a:r>
              <a:rPr lang="en-GB" baseline="0" dirty="0" smtClean="0"/>
              <a:t>differently </a:t>
            </a:r>
            <a:r>
              <a:rPr lang="en-GB" baseline="0" dirty="0"/>
              <a:t>and there are a lot more variables to </a:t>
            </a:r>
            <a:r>
              <a:rPr lang="en-GB" dirty="0"/>
              <a:t>be conscious </a:t>
            </a:r>
            <a:r>
              <a:rPr lang="en-GB" baseline="0" dirty="0"/>
              <a:t>of such as tone, body language and expression.</a:t>
            </a:r>
            <a:r>
              <a:rPr lang="en-GB" dirty="0"/>
              <a:t> </a:t>
            </a:r>
            <a:endParaRPr lang="en-GB" dirty="0" smtClean="0"/>
          </a:p>
        </p:txBody>
      </p:sp>
      <p:sp>
        <p:nvSpPr>
          <p:cNvPr id="4" name="Slide Number Placeholder 3"/>
          <p:cNvSpPr>
            <a:spLocks noGrp="1"/>
          </p:cNvSpPr>
          <p:nvPr>
            <p:ph type="sldNum" sz="quarter" idx="10"/>
          </p:nvPr>
        </p:nvSpPr>
        <p:spPr/>
        <p:txBody>
          <a:bodyPr/>
          <a:lstStyle/>
          <a:p>
            <a:fld id="{812CBC23-9250-7349-A59D-41C845E0C87D}" type="slidenum">
              <a:rPr lang="en-US" smtClean="0"/>
              <a:t>5</a:t>
            </a:fld>
            <a:endParaRPr lang="en-US"/>
          </a:p>
        </p:txBody>
      </p:sp>
    </p:spTree>
    <p:extLst>
      <p:ext uri="{BB962C8B-B14F-4D97-AF65-F5344CB8AC3E}">
        <p14:creationId xmlns:p14="http://schemas.microsoft.com/office/powerpoint/2010/main" val="2487371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Then ask the</a:t>
            </a:r>
            <a:r>
              <a:rPr lang="en-GB" baseline="0" dirty="0" smtClean="0"/>
              <a:t> learners what they think the following quote means: ‘You cannot not communicate’</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We’re always communicating, whether</a:t>
            </a:r>
            <a:r>
              <a:rPr lang="en-GB" baseline="0" dirty="0" smtClean="0"/>
              <a:t> we want to or not. We can communicate the more obvious way, which is verbally (click for pop-up), or we communicate through our body language and facial expressions (click for pop-up). Click for pie chart pop-up (body language is a lot more important than we might think)</a:t>
            </a:r>
            <a:endParaRPr lang="en-GB" dirty="0" smtClean="0"/>
          </a:p>
          <a:p>
            <a:r>
              <a:rPr lang="en-GB" dirty="0" smtClean="0"/>
              <a:t>Source- </a:t>
            </a:r>
            <a:r>
              <a:rPr lang="en-GB" dirty="0" smtClean="0">
                <a:hlinkClick r:id="rId3"/>
              </a:rPr>
              <a:t>https://quotefancy.com/quote/1461052/Paul-Watzlawick-You-cannot-not-communicate</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6</a:t>
            </a:fld>
            <a:endParaRPr lang="en-US"/>
          </a:p>
        </p:txBody>
      </p:sp>
    </p:spTree>
    <p:extLst>
      <p:ext uri="{BB962C8B-B14F-4D97-AF65-F5344CB8AC3E}">
        <p14:creationId xmlns:p14="http://schemas.microsoft.com/office/powerpoint/2010/main" val="3436915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u="none" baseline="0" dirty="0"/>
              <a:t>Learners must try and guess the following percentages. </a:t>
            </a:r>
          </a:p>
          <a:p>
            <a:endParaRPr lang="en-GB" b="0" u="none" baseline="0" dirty="0"/>
          </a:p>
          <a:p>
            <a:r>
              <a:rPr lang="en-GB" b="0" u="none" baseline="0" dirty="0" smtClean="0"/>
              <a:t>Discuss </a:t>
            </a:r>
            <a:r>
              <a:rPr lang="en-GB" b="0" u="none" baseline="0" dirty="0"/>
              <a:t>whether this surprises them and why/why not</a:t>
            </a:r>
            <a:r>
              <a:rPr lang="en-GB" b="0" u="none" baseline="0" dirty="0" smtClean="0"/>
              <a:t>?</a:t>
            </a:r>
          </a:p>
          <a:p>
            <a:endParaRPr lang="en-GB" b="0" u="none" baseline="0" dirty="0" smtClean="0"/>
          </a:p>
          <a:p>
            <a:r>
              <a:rPr lang="en-GB" b="0" u="none" baseline="0" dirty="0" smtClean="0"/>
              <a:t>Source- Professor Albert </a:t>
            </a:r>
            <a:r>
              <a:rPr lang="en-GB" b="0" u="none" baseline="0" dirty="0" err="1" smtClean="0"/>
              <a:t>Mehrabian</a:t>
            </a:r>
            <a:r>
              <a:rPr lang="en-GB" b="0" u="none" baseline="0" dirty="0" smtClean="0"/>
              <a:t> of University of California Los Angeles </a:t>
            </a:r>
            <a:endParaRPr lang="en-GB" b="0" u="none" baseline="0" dirty="0"/>
          </a:p>
        </p:txBody>
      </p:sp>
      <p:sp>
        <p:nvSpPr>
          <p:cNvPr id="4" name="Slide Number Placeholder 3"/>
          <p:cNvSpPr>
            <a:spLocks noGrp="1"/>
          </p:cNvSpPr>
          <p:nvPr>
            <p:ph type="sldNum" sz="quarter" idx="10"/>
          </p:nvPr>
        </p:nvSpPr>
        <p:spPr/>
        <p:txBody>
          <a:bodyPr/>
          <a:lstStyle/>
          <a:p>
            <a:fld id="{812CBC23-9250-7349-A59D-41C845E0C87D}" type="slidenum">
              <a:rPr lang="en-US" smtClean="0"/>
              <a:t>7</a:t>
            </a:fld>
            <a:endParaRPr lang="en-US"/>
          </a:p>
        </p:txBody>
      </p:sp>
    </p:spTree>
    <p:extLst>
      <p:ext uri="{BB962C8B-B14F-4D97-AF65-F5344CB8AC3E}">
        <p14:creationId xmlns:p14="http://schemas.microsoft.com/office/powerpoint/2010/main" val="974569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a:t>
            </a:r>
            <a:r>
              <a:rPr lang="en-GB" baseline="0" dirty="0"/>
              <a:t> to reflect </a:t>
            </a:r>
            <a:r>
              <a:rPr lang="en-GB" baseline="0" dirty="0" smtClean="0"/>
              <a:t>using the skills audit, highlighting </a:t>
            </a:r>
            <a:r>
              <a:rPr lang="en-GB" baseline="0" dirty="0"/>
              <a:t>three of their </a:t>
            </a:r>
            <a:r>
              <a:rPr lang="en-GB" baseline="0" dirty="0" smtClean="0"/>
              <a:t>communication </a:t>
            </a:r>
            <a:r>
              <a:rPr lang="en-GB" baseline="0" dirty="0"/>
              <a:t>strengths, and three areas for development. Examples of what this might include on the slide. </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8</a:t>
            </a:fld>
            <a:endParaRPr lang="en-US"/>
          </a:p>
        </p:txBody>
      </p:sp>
    </p:spTree>
    <p:extLst>
      <p:ext uri="{BB962C8B-B14F-4D97-AF65-F5344CB8AC3E}">
        <p14:creationId xmlns:p14="http://schemas.microsoft.com/office/powerpoint/2010/main" val="938939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Calibri"/>
              </a:rPr>
              <a:t>Round Robin Games – Find opportunities to </a:t>
            </a:r>
            <a:r>
              <a:rPr lang="en-GB" b="1" dirty="0" smtClean="0">
                <a:cs typeface="Calibri"/>
              </a:rPr>
              <a:t>practise </a:t>
            </a:r>
            <a:r>
              <a:rPr lang="en-GB" b="1" dirty="0">
                <a:cs typeface="Calibri"/>
              </a:rPr>
              <a:t>a skill you need to develop</a:t>
            </a:r>
            <a:endParaRPr lang="en-GB" b="1" dirty="0"/>
          </a:p>
          <a:p>
            <a:endParaRPr lang="en-GB" dirty="0">
              <a:cs typeface="Calibri"/>
            </a:endParaRPr>
          </a:p>
          <a:p>
            <a:r>
              <a:rPr lang="en-GB" dirty="0">
                <a:cs typeface="Calibri"/>
              </a:rPr>
              <a:t>Just a minute – use mini whiteboards to write the subject so you remember what words you can use. This game is useful for:</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Speaking in front of small groups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Thinking on the spot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This is often given to applicants of graduate schemes, e.g.!</a:t>
            </a:r>
          </a:p>
          <a:p>
            <a:endParaRPr lang="en-GB" dirty="0"/>
          </a:p>
          <a:p>
            <a:r>
              <a:rPr lang="en-GB" b="1" u="sng" dirty="0"/>
              <a:t>Where to go from here:</a:t>
            </a:r>
            <a:endParaRPr lang="en-GB" b="1" dirty="0"/>
          </a:p>
          <a:p>
            <a:r>
              <a:rPr lang="en-GB" dirty="0"/>
              <a:t>Take notes – did this raise any questions you might want the answer to? Find them out! </a:t>
            </a:r>
            <a:endParaRPr lang="en-US" dirty="0"/>
          </a:p>
          <a:p>
            <a:r>
              <a:rPr lang="en-GB" dirty="0"/>
              <a:t>Start your wider reading: Books, films, documentaries, TV, social </a:t>
            </a:r>
            <a:r>
              <a:rPr lang="en-GB" dirty="0" smtClean="0"/>
              <a:t>media.</a:t>
            </a:r>
            <a:endParaRPr lang="en-US" dirty="0"/>
          </a:p>
          <a:p>
            <a:r>
              <a:rPr lang="en-GB" dirty="0"/>
              <a:t>Get used to chatting about it </a:t>
            </a:r>
            <a:r>
              <a:rPr lang="en-GB" dirty="0" smtClean="0"/>
              <a:t>or find </a:t>
            </a:r>
            <a:r>
              <a:rPr lang="en-GB" dirty="0"/>
              <a:t>people with similar interests. </a:t>
            </a:r>
            <a:endParaRPr lang="en-GB" dirty="0">
              <a:cs typeface="Calibri"/>
            </a:endParaRPr>
          </a:p>
        </p:txBody>
      </p:sp>
      <p:sp>
        <p:nvSpPr>
          <p:cNvPr id="4" name="Slide Number Placeholder 3"/>
          <p:cNvSpPr>
            <a:spLocks noGrp="1"/>
          </p:cNvSpPr>
          <p:nvPr>
            <p:ph type="sldNum" sz="quarter" idx="10"/>
          </p:nvPr>
        </p:nvSpPr>
        <p:spPr/>
        <p:txBody>
          <a:bodyPr/>
          <a:lstStyle/>
          <a:p>
            <a:fld id="{812CBC23-9250-7349-A59D-41C845E0C87D}" type="slidenum">
              <a:rPr lang="en-US" smtClean="0"/>
              <a:t>9</a:t>
            </a:fld>
            <a:endParaRPr lang="en-US"/>
          </a:p>
        </p:txBody>
      </p:sp>
    </p:spTree>
    <p:extLst>
      <p:ext uri="{BB962C8B-B14F-4D97-AF65-F5344CB8AC3E}">
        <p14:creationId xmlns:p14="http://schemas.microsoft.com/office/powerpoint/2010/main" val="2401305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12" name="Rectangle 11"/>
          <p:cNvSpPr/>
          <p:nvPr userDrawn="1"/>
        </p:nvSpPr>
        <p:spPr>
          <a:xfrm>
            <a:off x="0" y="0"/>
            <a:ext cx="12192000" cy="3968496"/>
          </a:xfrm>
          <a:prstGeom prst="rect">
            <a:avLst/>
          </a:prstGeom>
          <a:solidFill>
            <a:srgbClr val="007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407988" y="6346097"/>
            <a:ext cx="1137602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864" y="4622267"/>
            <a:ext cx="4176776" cy="1211928"/>
          </a:xfrm>
          <a:prstGeom prst="rect">
            <a:avLst/>
          </a:prstGeom>
        </p:spPr>
      </p:pic>
      <p:cxnSp>
        <p:nvCxnSpPr>
          <p:cNvPr id="15" name="Straight Connector 14"/>
          <p:cNvCxnSpPr/>
          <p:nvPr userDrawn="1"/>
        </p:nvCxnSpPr>
        <p:spPr>
          <a:xfrm>
            <a:off x="943864" y="1073116"/>
            <a:ext cx="8234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03920" y="476303"/>
            <a:ext cx="3688080" cy="3492193"/>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34510" y="5384307"/>
            <a:ext cx="1949503" cy="407771"/>
          </a:xfrm>
          <a:prstGeom prst="rect">
            <a:avLst/>
          </a:prstGeom>
        </p:spPr>
      </p:pic>
    </p:spTree>
    <p:extLst>
      <p:ext uri="{BB962C8B-B14F-4D97-AF65-F5344CB8AC3E}">
        <p14:creationId xmlns:p14="http://schemas.microsoft.com/office/powerpoint/2010/main" val="1297724646"/>
      </p:ext>
    </p:extLst>
  </p:cSld>
  <p:clrMapOvr>
    <a:masterClrMapping/>
  </p:clrMapOvr>
  <p:extLst>
    <p:ext uri="{DCECCB84-F9BA-43D5-87BE-67443E8EF086}">
      <p15:sldGuideLst xmlns:p15="http://schemas.microsoft.com/office/powerpoint/2012/main">
        <p15:guide id="1" orient="horz" pos="4065" userDrawn="1">
          <p15:clr>
            <a:srgbClr val="FBAE40"/>
          </p15:clr>
        </p15:guide>
        <p15:guide id="3" pos="7423" userDrawn="1">
          <p15:clr>
            <a:srgbClr val="FBAE40"/>
          </p15:clr>
        </p15:guide>
        <p15:guide id="4" pos="257" userDrawn="1">
          <p15:clr>
            <a:srgbClr val="FBAE40"/>
          </p15:clr>
        </p15:guide>
        <p15:guide id="5" orient="horz" pos="255" userDrawn="1">
          <p15:clr>
            <a:srgbClr val="FBAE40"/>
          </p15:clr>
        </p15:guide>
        <p15:guide id="6"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81085"/>
            <a:ext cx="12192000" cy="1376915"/>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2607" y="443672"/>
            <a:ext cx="3015995" cy="875118"/>
          </a:xfrm>
          <a:prstGeom prst="rect">
            <a:avLst/>
          </a:prstGeom>
        </p:spPr>
      </p:pic>
    </p:spTree>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ody text and bullets">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81085"/>
            <a:ext cx="12192000" cy="1376915"/>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2607" y="443672"/>
            <a:ext cx="3015995" cy="875118"/>
          </a:xfrm>
          <a:prstGeom prst="rect">
            <a:avLst/>
          </a:prstGeom>
        </p:spPr>
      </p:pic>
      <p:sp>
        <p:nvSpPr>
          <p:cNvPr id="15" name="Picture Placeholder 9"/>
          <p:cNvSpPr>
            <a:spLocks noGrp="1"/>
          </p:cNvSpPr>
          <p:nvPr>
            <p:ph type="pic" sz="quarter" idx="13"/>
          </p:nvPr>
        </p:nvSpPr>
        <p:spPr>
          <a:xfrm>
            <a:off x="3803902" y="2256732"/>
            <a:ext cx="3461029" cy="2946204"/>
          </a:xfrm>
          <a:prstGeom prst="rect">
            <a:avLst/>
          </a:prstGeom>
          <a:ln>
            <a:solidFill>
              <a:schemeClr val="bg1">
                <a:lumMod val="75000"/>
              </a:schemeClr>
            </a:solidFill>
          </a:ln>
        </p:spPr>
        <p:txBody>
          <a:bodyPr/>
          <a:lstStyle/>
          <a:p>
            <a:endParaRPr lang="en-US" dirty="0"/>
          </a:p>
        </p:txBody>
      </p:sp>
      <p:sp>
        <p:nvSpPr>
          <p:cNvPr id="16" name="Picture Placeholder 9"/>
          <p:cNvSpPr>
            <a:spLocks noGrp="1"/>
          </p:cNvSpPr>
          <p:nvPr>
            <p:ph type="pic" sz="quarter" idx="14"/>
          </p:nvPr>
        </p:nvSpPr>
        <p:spPr>
          <a:xfrm>
            <a:off x="7611054" y="2256732"/>
            <a:ext cx="3461029" cy="2946204"/>
          </a:xfrm>
          <a:prstGeom prst="rect">
            <a:avLst/>
          </a:prstGeom>
          <a:ln>
            <a:solidFill>
              <a:schemeClr val="bg1">
                <a:lumMod val="75000"/>
              </a:schemeClr>
            </a:solidFill>
          </a:ln>
        </p:spPr>
        <p:txBody>
          <a:bodyPr/>
          <a:lstStyle/>
          <a:p>
            <a:endParaRPr lang="en-US" dirty="0"/>
          </a:p>
        </p:txBody>
      </p:sp>
    </p:spTree>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799"/>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934" y="0"/>
            <a:ext cx="6702066" cy="6346097"/>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247" y="5091995"/>
            <a:ext cx="1299531" cy="1292148"/>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3921" y="5296659"/>
            <a:ext cx="1093699" cy="1087484"/>
          </a:xfrm>
          <a:prstGeom prst="rect">
            <a:avLst/>
          </a:prstGeom>
        </p:spPr>
      </p:pic>
      <p:pic>
        <p:nvPicPr>
          <p:cNvPr id="40" name="Picture 39"/>
          <p:cNvPicPr>
            <a:picLocks noChangeAspect="1"/>
          </p:cNvPicPr>
          <p:nvPr userDrawn="1"/>
        </p:nvPicPr>
        <p:blipFill>
          <a:blip r:embed="rId6">
            <a:alphaModFix amt="50000"/>
            <a:extLst>
              <a:ext uri="{28A0092B-C50C-407E-A947-70E740481C1C}">
                <a14:useLocalDpi xmlns:a14="http://schemas.microsoft.com/office/drawing/2010/main" val="0"/>
              </a:ext>
            </a:extLst>
          </a:blip>
          <a:stretch>
            <a:fillRect/>
          </a:stretch>
        </p:blipFill>
        <p:spPr>
          <a:xfrm>
            <a:off x="1235134" y="2178418"/>
            <a:ext cx="1438656" cy="2036064"/>
          </a:xfrm>
          <a:prstGeom prst="rect">
            <a:avLst/>
          </a:prstGeom>
        </p:spPr>
      </p:pic>
    </p:spTree>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
        <p:nvSpPr>
          <p:cNvPr id="17" name="Picture Placeholder 9"/>
          <p:cNvSpPr>
            <a:spLocks noGrp="1"/>
          </p:cNvSpPr>
          <p:nvPr>
            <p:ph type="pic" sz="quarter" idx="10"/>
          </p:nvPr>
        </p:nvSpPr>
        <p:spPr>
          <a:xfrm>
            <a:off x="7728434" y="2014051"/>
            <a:ext cx="3461029" cy="2380445"/>
          </a:xfrm>
          <a:prstGeom prst="rect">
            <a:avLst/>
          </a:prstGeom>
          <a:ln>
            <a:solidFill>
              <a:schemeClr val="bg1"/>
            </a:solidFill>
          </a:ln>
        </p:spPr>
        <p:txBody>
          <a:bodyPr/>
          <a:lstStyle/>
          <a:p>
            <a:endParaRPr lang="en-US" dirty="0"/>
          </a:p>
        </p:txBody>
      </p:sp>
      <p:pic>
        <p:nvPicPr>
          <p:cNvPr id="40" name="Picture 3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934" y="0"/>
            <a:ext cx="6702066" cy="6346097"/>
          </a:xfrm>
          <a:prstGeom prst="rect">
            <a:avLst/>
          </a:prstGeom>
        </p:spPr>
      </p:pic>
      <p:pic>
        <p:nvPicPr>
          <p:cNvPr id="45" name="Picture 44"/>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847503" y="2304369"/>
            <a:ext cx="2044346" cy="2044346"/>
          </a:xfrm>
          <a:prstGeom prst="rect">
            <a:avLst/>
          </a:prstGeom>
        </p:spPr>
      </p:pic>
      <p:pic>
        <p:nvPicPr>
          <p:cNvPr id="48" name="Picture 4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247" y="5091995"/>
            <a:ext cx="1299531" cy="1292148"/>
          </a:xfrm>
          <a:prstGeom prst="rect">
            <a:avLst/>
          </a:prstGeom>
        </p:spPr>
      </p:pic>
      <p:pic>
        <p:nvPicPr>
          <p:cNvPr id="49" name="Picture 4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83921" y="5296659"/>
            <a:ext cx="1093699" cy="1087484"/>
          </a:xfrm>
          <a:prstGeom prst="rect">
            <a:avLst/>
          </a:prstGeom>
        </p:spPr>
      </p:pic>
    </p:spTree>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934" y="0"/>
            <a:ext cx="6702066" cy="6346097"/>
          </a:xfrm>
          <a:prstGeom prst="rect">
            <a:avLst/>
          </a:prstGeom>
        </p:spPr>
      </p:pic>
      <p:pic>
        <p:nvPicPr>
          <p:cNvPr id="2" name="Picture 1"/>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1221033" y="2131015"/>
            <a:ext cx="1648680" cy="1957953"/>
          </a:xfrm>
          <a:prstGeom prst="rect">
            <a:avLst/>
          </a:prstGeom>
        </p:spPr>
      </p:pic>
      <p:pic>
        <p:nvPicPr>
          <p:cNvPr id="37" name="Picture 3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247" y="5091995"/>
            <a:ext cx="1299531" cy="1292148"/>
          </a:xfrm>
          <a:prstGeom prst="rect">
            <a:avLst/>
          </a:prstGeom>
        </p:spPr>
      </p:pic>
      <p:pic>
        <p:nvPicPr>
          <p:cNvPr id="38" name="Picture 3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83921" y="5296659"/>
            <a:ext cx="1093699" cy="1087484"/>
          </a:xfrm>
          <a:prstGeom prst="rect">
            <a:avLst/>
          </a:prstGeom>
        </p:spPr>
      </p:pic>
    </p:spTree>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
        <p:nvSpPr>
          <p:cNvPr id="18" name="Picture Placeholder 9"/>
          <p:cNvSpPr>
            <a:spLocks noGrp="1"/>
          </p:cNvSpPr>
          <p:nvPr>
            <p:ph type="pic" sz="quarter" idx="13"/>
          </p:nvPr>
        </p:nvSpPr>
        <p:spPr>
          <a:xfrm>
            <a:off x="3803902" y="2256732"/>
            <a:ext cx="3461029" cy="2946204"/>
          </a:xfrm>
          <a:prstGeom prst="rect">
            <a:avLst/>
          </a:prstGeom>
          <a:ln>
            <a:solidFill>
              <a:schemeClr val="bg1"/>
            </a:solidFill>
          </a:ln>
        </p:spPr>
        <p:txBody>
          <a:bodyPr/>
          <a:lstStyle/>
          <a:p>
            <a:endParaRPr lang="en-US" dirty="0"/>
          </a:p>
        </p:txBody>
      </p:sp>
      <p:sp>
        <p:nvSpPr>
          <p:cNvPr id="19" name="Picture Placeholder 9"/>
          <p:cNvSpPr>
            <a:spLocks noGrp="1"/>
          </p:cNvSpPr>
          <p:nvPr>
            <p:ph type="pic" sz="quarter" idx="14"/>
          </p:nvPr>
        </p:nvSpPr>
        <p:spPr>
          <a:xfrm>
            <a:off x="7611054" y="2256732"/>
            <a:ext cx="3461029" cy="2946204"/>
          </a:xfrm>
          <a:prstGeom prst="rect">
            <a:avLst/>
          </a:prstGeom>
          <a:ln>
            <a:solidFill>
              <a:schemeClr val="bg1"/>
            </a:solidFill>
          </a:ln>
        </p:spPr>
        <p:txBody>
          <a:bodyPr/>
          <a:lstStyle/>
          <a:p>
            <a:endParaRPr lang="en-US" dirty="0"/>
          </a:p>
        </p:txBody>
      </p:sp>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934" y="0"/>
            <a:ext cx="6702066" cy="6346097"/>
          </a:xfrm>
          <a:prstGeom prst="rect">
            <a:avLst/>
          </a:prstGeom>
        </p:spPr>
      </p:pic>
      <p:pic>
        <p:nvPicPr>
          <p:cNvPr id="2" name="Picture 1"/>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1087586" y="2549857"/>
            <a:ext cx="1801368" cy="1804416"/>
          </a:xfrm>
          <a:prstGeom prst="rect">
            <a:avLst/>
          </a:prstGeom>
        </p:spPr>
      </p:pic>
      <p:pic>
        <p:nvPicPr>
          <p:cNvPr id="39" name="Picture 3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247" y="5091995"/>
            <a:ext cx="1299531" cy="1292148"/>
          </a:xfrm>
          <a:prstGeom prst="rect">
            <a:avLst/>
          </a:prstGeom>
        </p:spPr>
      </p:pic>
      <p:pic>
        <p:nvPicPr>
          <p:cNvPr id="40" name="Picture 3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83921" y="5296659"/>
            <a:ext cx="1093699" cy="1087484"/>
          </a:xfrm>
          <a:prstGeom prst="rect">
            <a:avLst/>
          </a:prstGeom>
        </p:spPr>
      </p:pic>
    </p:spTree>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007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03920" y="3365806"/>
            <a:ext cx="3688080" cy="349219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85032" y="2274692"/>
            <a:ext cx="4818888" cy="1517152"/>
          </a:xfrm>
          <a:prstGeom prst="rect">
            <a:avLst/>
          </a:prstGeom>
        </p:spPr>
      </p:pic>
    </p:spTree>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1200150"/>
            <a:ext cx="10058400" cy="5657850"/>
          </a:xfrm>
          <a:prstGeom prst="rect">
            <a:avLst/>
          </a:prstGeom>
        </p:spPr>
      </p:pic>
      <p:sp>
        <p:nvSpPr>
          <p:cNvPr id="27" name="Rectangle 26"/>
          <p:cNvSpPr/>
          <p:nvPr userDrawn="1"/>
        </p:nvSpPr>
        <p:spPr>
          <a:xfrm>
            <a:off x="0" y="0"/>
            <a:ext cx="12192000" cy="3968496"/>
          </a:xfrm>
          <a:prstGeom prst="rect">
            <a:avLst/>
          </a:prstGeom>
          <a:solidFill>
            <a:srgbClr val="007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864" y="4916773"/>
            <a:ext cx="3161792" cy="917422"/>
          </a:xfrm>
          <a:prstGeom prst="rect">
            <a:avLst/>
          </a:prstGeom>
        </p:spPr>
      </p:pic>
    </p:spTree>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rgbClr val="62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3" name="Straight Connector 12"/>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Tree>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10" name="Rectangle 9"/>
          <p:cNvSpPr/>
          <p:nvPr userDrawn="1"/>
        </p:nvSpPr>
        <p:spPr>
          <a:xfrm>
            <a:off x="0" y="0"/>
            <a:ext cx="12192000" cy="6346096"/>
          </a:xfrm>
          <a:prstGeom prst="rect">
            <a:avLst/>
          </a:prstGeom>
          <a:solidFill>
            <a:srgbClr val="62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sp>
        <p:nvSpPr>
          <p:cNvPr id="19" name="Picture Placeholder 9"/>
          <p:cNvSpPr>
            <a:spLocks noGrp="1"/>
          </p:cNvSpPr>
          <p:nvPr>
            <p:ph type="pic" sz="quarter" idx="10"/>
          </p:nvPr>
        </p:nvSpPr>
        <p:spPr>
          <a:xfrm>
            <a:off x="7728434" y="2014051"/>
            <a:ext cx="3461029" cy="2380445"/>
          </a:xfrm>
          <a:prstGeom prst="rect">
            <a:avLst/>
          </a:prstGeom>
          <a:ln>
            <a:solidFill>
              <a:schemeClr val="bg1"/>
            </a:solidFill>
          </a:ln>
        </p:spPr>
        <p:txBody>
          <a:bodyPr/>
          <a:lstStyle/>
          <a:p>
            <a:endParaRPr lang="en-US" dirty="0"/>
          </a:p>
        </p:txBody>
      </p:sp>
      <p:cxnSp>
        <p:nvCxnSpPr>
          <p:cNvPr id="17" name="Straight Connector 16"/>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Tree>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userDrawn="1">
          <p15:clr>
            <a:srgbClr val="FBAE40"/>
          </p15:clr>
        </p15:guide>
        <p15:guide id="6"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text and bullets">
    <p:spTree>
      <p:nvGrpSpPr>
        <p:cNvPr id="1" name=""/>
        <p:cNvGrpSpPr/>
        <p:nvPr/>
      </p:nvGrpSpPr>
      <p:grpSpPr>
        <a:xfrm>
          <a:off x="0" y="0"/>
          <a:ext cx="0" cy="0"/>
          <a:chOff x="0" y="0"/>
          <a:chExt cx="0" cy="0"/>
        </a:xfrm>
      </p:grpSpPr>
      <p:sp>
        <p:nvSpPr>
          <p:cNvPr id="10" name="Rectangle 9"/>
          <p:cNvSpPr/>
          <p:nvPr userDrawn="1"/>
        </p:nvSpPr>
        <p:spPr>
          <a:xfrm>
            <a:off x="0" y="0"/>
            <a:ext cx="12192000" cy="6346096"/>
          </a:xfrm>
          <a:prstGeom prst="rect">
            <a:avLst/>
          </a:prstGeom>
          <a:solidFill>
            <a:srgbClr val="62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6" name="Straight Connector 15"/>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Tree>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
        <p:nvSpPr>
          <p:cNvPr id="11" name="Rectangle 10"/>
          <p:cNvSpPr/>
          <p:nvPr userDrawn="1"/>
        </p:nvSpPr>
        <p:spPr>
          <a:xfrm>
            <a:off x="0" y="0"/>
            <a:ext cx="12192000" cy="6346096"/>
          </a:xfrm>
          <a:prstGeom prst="rect">
            <a:avLst/>
          </a:prstGeom>
          <a:solidFill>
            <a:srgbClr val="62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5" name="Straight Connector 14"/>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
        <p:nvSpPr>
          <p:cNvPr id="23" name="Picture Placeholder 9"/>
          <p:cNvSpPr>
            <a:spLocks noGrp="1"/>
          </p:cNvSpPr>
          <p:nvPr>
            <p:ph type="pic" sz="quarter" idx="13"/>
          </p:nvPr>
        </p:nvSpPr>
        <p:spPr>
          <a:xfrm>
            <a:off x="3803902" y="2256732"/>
            <a:ext cx="3461029" cy="2946204"/>
          </a:xfrm>
          <a:prstGeom prst="rect">
            <a:avLst/>
          </a:prstGeom>
          <a:ln>
            <a:solidFill>
              <a:schemeClr val="bg1"/>
            </a:solidFill>
          </a:ln>
        </p:spPr>
        <p:txBody>
          <a:bodyPr/>
          <a:lstStyle/>
          <a:p>
            <a:endParaRPr lang="en-US" dirty="0"/>
          </a:p>
        </p:txBody>
      </p:sp>
      <p:sp>
        <p:nvSpPr>
          <p:cNvPr id="24" name="Picture Placeholder 9"/>
          <p:cNvSpPr>
            <a:spLocks noGrp="1"/>
          </p:cNvSpPr>
          <p:nvPr>
            <p:ph type="pic" sz="quarter" idx="14"/>
          </p:nvPr>
        </p:nvSpPr>
        <p:spPr>
          <a:xfrm>
            <a:off x="7611054" y="2256732"/>
            <a:ext cx="3461029" cy="2946204"/>
          </a:xfrm>
          <a:prstGeom prst="rect">
            <a:avLst/>
          </a:prstGeom>
          <a:ln>
            <a:solidFill>
              <a:schemeClr val="bg1"/>
            </a:solidFill>
          </a:ln>
        </p:spPr>
        <p:txBody>
          <a:bodyPr/>
          <a:lstStyle/>
          <a:p>
            <a:endParaRPr lang="en-US" dirty="0"/>
          </a:p>
        </p:txBody>
      </p:sp>
    </p:spTree>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rgbClr val="007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Tree>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Slide">
    <p:spTree>
      <p:nvGrpSpPr>
        <p:cNvPr id="1" name=""/>
        <p:cNvGrpSpPr/>
        <p:nvPr/>
      </p:nvGrpSpPr>
      <p:grpSpPr>
        <a:xfrm>
          <a:off x="0" y="0"/>
          <a:ext cx="0" cy="0"/>
          <a:chOff x="0" y="0"/>
          <a:chExt cx="0" cy="0"/>
        </a:xfrm>
      </p:grpSpPr>
      <p:sp>
        <p:nvSpPr>
          <p:cNvPr id="20" name="TextBox 19"/>
          <p:cNvSpPr txBox="1"/>
          <p:nvPr userDrawn="1"/>
        </p:nvSpPr>
        <p:spPr>
          <a:xfrm>
            <a:off x="3727704" y="1340527"/>
            <a:ext cx="4517136" cy="523220"/>
          </a:xfrm>
          <a:prstGeom prst="rect">
            <a:avLst/>
          </a:prstGeom>
          <a:noFill/>
        </p:spPr>
        <p:txBody>
          <a:bodyPr wrap="square" rtlCol="0">
            <a:spAutoFit/>
          </a:bodyPr>
          <a:lstStyle/>
          <a:p>
            <a:pPr algn="l"/>
            <a:r>
              <a:rPr lang="en-US" sz="2800" b="1" i="0" spc="0" baseline="0" dirty="0">
                <a:solidFill>
                  <a:schemeClr val="bg1"/>
                </a:solidFill>
                <a:latin typeface="Arial" charset="0"/>
                <a:ea typeface="Arial" charset="0"/>
                <a:cs typeface="Arial" charset="0"/>
              </a:rPr>
              <a:t>Page title here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607" y="443672"/>
            <a:ext cx="3015995" cy="875118"/>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481085"/>
            <a:ext cx="12192000" cy="1376915"/>
          </a:xfrm>
          <a:prstGeom prst="rect">
            <a:avLst/>
          </a:prstGeom>
        </p:spPr>
      </p:pic>
    </p:spTree>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Blank Slide">
    <p:spTree>
      <p:nvGrpSpPr>
        <p:cNvPr id="1" name=""/>
        <p:cNvGrpSpPr/>
        <p:nvPr/>
      </p:nvGrpSpPr>
      <p:grpSpPr>
        <a:xfrm>
          <a:off x="0" y="0"/>
          <a:ext cx="0" cy="0"/>
          <a:chOff x="0" y="0"/>
          <a:chExt cx="0" cy="0"/>
        </a:xfrm>
      </p:grpSpPr>
      <p:sp>
        <p:nvSpPr>
          <p:cNvPr id="20" name="TextBox 19"/>
          <p:cNvSpPr txBox="1"/>
          <p:nvPr userDrawn="1"/>
        </p:nvSpPr>
        <p:spPr>
          <a:xfrm>
            <a:off x="3727704" y="1340527"/>
            <a:ext cx="4517136" cy="523220"/>
          </a:xfrm>
          <a:prstGeom prst="rect">
            <a:avLst/>
          </a:prstGeom>
          <a:noFill/>
        </p:spPr>
        <p:txBody>
          <a:bodyPr wrap="square" rtlCol="0">
            <a:spAutoFit/>
          </a:bodyPr>
          <a:lstStyle/>
          <a:p>
            <a:pPr algn="l"/>
            <a:r>
              <a:rPr lang="en-US" sz="2800" b="1" i="0" spc="0" baseline="0" dirty="0">
                <a:solidFill>
                  <a:schemeClr val="bg1"/>
                </a:solidFill>
                <a:latin typeface="Arial" charset="0"/>
                <a:ea typeface="Arial" charset="0"/>
                <a:cs typeface="Arial" charset="0"/>
              </a:rPr>
              <a:t>Page title here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607" y="443672"/>
            <a:ext cx="3015995" cy="875118"/>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481085"/>
            <a:ext cx="12192000" cy="1376915"/>
          </a:xfrm>
          <a:prstGeom prst="rect">
            <a:avLst/>
          </a:prstGeom>
        </p:spPr>
      </p:pic>
      <p:sp>
        <p:nvSpPr>
          <p:cNvPr id="13" name="Picture Placeholder 9"/>
          <p:cNvSpPr>
            <a:spLocks noGrp="1"/>
          </p:cNvSpPr>
          <p:nvPr>
            <p:ph type="pic" sz="quarter" idx="10"/>
          </p:nvPr>
        </p:nvSpPr>
        <p:spPr>
          <a:xfrm>
            <a:off x="7653728" y="2192725"/>
            <a:ext cx="3461029" cy="2380445"/>
          </a:xfrm>
          <a:prstGeom prst="rect">
            <a:avLst/>
          </a:prstGeom>
          <a:ln>
            <a:solidFill>
              <a:schemeClr val="bg1">
                <a:lumMod val="85000"/>
              </a:schemeClr>
            </a:solidFill>
          </a:ln>
        </p:spPr>
        <p:txBody>
          <a:bodyPr/>
          <a:lstStyle/>
          <a:p>
            <a:endParaRPr lang="en-US" dirty="0"/>
          </a:p>
        </p:txBody>
      </p:sp>
    </p:spTree>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89572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4" r:id="rId3"/>
    <p:sldLayoutId id="2147483654" r:id="rId4"/>
    <p:sldLayoutId id="2147483660" r:id="rId5"/>
    <p:sldLayoutId id="2147483665" r:id="rId6"/>
    <p:sldLayoutId id="2147483667" r:id="rId7"/>
    <p:sldLayoutId id="2147483668" r:id="rId8"/>
    <p:sldLayoutId id="2147483671" r:id="rId9"/>
    <p:sldLayoutId id="2147483669" r:id="rId10"/>
    <p:sldLayoutId id="2147483670" r:id="rId11"/>
    <p:sldLayoutId id="2147483672" r:id="rId12"/>
    <p:sldLayoutId id="2147483675" r:id="rId13"/>
    <p:sldLayoutId id="2147483674" r:id="rId14"/>
    <p:sldLayoutId id="2147483676" r:id="rId15"/>
    <p:sldLayoutId id="214748366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7377" y="1108654"/>
            <a:ext cx="9772332" cy="2862322"/>
          </a:xfrm>
          <a:prstGeom prst="rect">
            <a:avLst/>
          </a:prstGeom>
          <a:noFill/>
        </p:spPr>
        <p:txBody>
          <a:bodyPr wrap="square" rtlCol="0">
            <a:spAutoFit/>
          </a:bodyPr>
          <a:lstStyle/>
          <a:p>
            <a:r>
              <a:rPr lang="en-US" sz="6000" dirty="0">
                <a:solidFill>
                  <a:schemeClr val="bg1"/>
                </a:solidFill>
                <a:latin typeface="Bumpo" pitchFamily="2" charset="0"/>
                <a:ea typeface="Arial" charset="0"/>
                <a:cs typeface="Arial" charset="0"/>
              </a:rPr>
              <a:t>Communicating Confidently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srgbClr val="FFFFFF"/>
              </a:solidFill>
              <a:effectLst/>
              <a:uLnTx/>
              <a:uFillTx/>
              <a:latin typeface="Bumpo" pitchFamily="2" charset="0"/>
              <a:ea typeface="Arial" charset="0"/>
              <a:cs typeface="Arial" charset="0"/>
            </a:endParaRPr>
          </a:p>
        </p:txBody>
      </p:sp>
      <p:sp>
        <p:nvSpPr>
          <p:cNvPr id="4" name="TextBox 3"/>
          <p:cNvSpPr txBox="1"/>
          <p:nvPr/>
        </p:nvSpPr>
        <p:spPr>
          <a:xfrm>
            <a:off x="807377" y="3016869"/>
            <a:ext cx="9772332" cy="954107"/>
          </a:xfrm>
          <a:prstGeom prst="rect">
            <a:avLst/>
          </a:prstGeom>
          <a:noFill/>
        </p:spPr>
        <p:txBody>
          <a:bodyPr wrap="square" rtlCol="0" anchor="t">
            <a:spAutoFit/>
          </a:bodyPr>
          <a:lstStyle/>
          <a:p>
            <a:r>
              <a:rPr lang="en-US" sz="2800" b="1" dirty="0">
                <a:solidFill>
                  <a:schemeClr val="accent5">
                    <a:lumMod val="60000"/>
                    <a:lumOff val="40000"/>
                  </a:schemeClr>
                </a:solidFill>
                <a:latin typeface="Lily Script One" panose="02000500000000000000" pitchFamily="2" charset="0"/>
                <a:ea typeface="Arial" charset="0"/>
                <a:cs typeface="Arial"/>
              </a:rPr>
              <a:t>Why good communication is key to your future progression</a:t>
            </a:r>
            <a:endParaRPr lang="en-US" sz="2800" b="1" dirty="0">
              <a:solidFill>
                <a:schemeClr val="accent5">
                  <a:lumMod val="60000"/>
                  <a:lumOff val="40000"/>
                </a:schemeClr>
              </a:solidFill>
              <a:latin typeface="Lily Script One" panose="02000500000000000000" pitchFamily="2"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5B9BD5">
                  <a:lumMod val="60000"/>
                  <a:lumOff val="40000"/>
                </a:srgbClr>
              </a:solidFill>
              <a:effectLst/>
              <a:uLnTx/>
              <a:uFillTx/>
              <a:latin typeface="Lily Script One" panose="02000500000000000000" pitchFamily="2" charset="0"/>
              <a:ea typeface="Arial" charset="0"/>
              <a:cs typeface="Arial" charset="0"/>
            </a:endParaRPr>
          </a:p>
        </p:txBody>
      </p:sp>
      <p:pic>
        <p:nvPicPr>
          <p:cNvPr id="1026" name="Picture 2" descr="Uni_Connect_Programme_logo_cmy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8473" y="5139559"/>
            <a:ext cx="2238805" cy="829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086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10015" y="363083"/>
            <a:ext cx="4448654" cy="1246495"/>
          </a:xfrm>
          <a:prstGeom prst="rect">
            <a:avLst/>
          </a:prstGeom>
        </p:spPr>
        <p:txBody>
          <a:bodyPr wrap="none">
            <a:spAutoFit/>
          </a:bodyPr>
          <a:lstStyle/>
          <a:p>
            <a:pPr lvl="0"/>
            <a:r>
              <a:rPr lang="en-GB" sz="7500" dirty="0">
                <a:solidFill>
                  <a:srgbClr val="007CC4"/>
                </a:solidFill>
                <a:latin typeface="Lily Script One" panose="02000500000000000000" pitchFamily="2" charset="0"/>
              </a:rPr>
              <a:t>Room 101</a:t>
            </a:r>
          </a:p>
        </p:txBody>
      </p:sp>
      <p:sp>
        <p:nvSpPr>
          <p:cNvPr id="6" name="TextBox 5"/>
          <p:cNvSpPr txBox="1"/>
          <p:nvPr/>
        </p:nvSpPr>
        <p:spPr>
          <a:xfrm>
            <a:off x="3221501" y="1773480"/>
            <a:ext cx="8454189" cy="5016758"/>
          </a:xfrm>
          <a:prstGeom prst="rect">
            <a:avLst/>
          </a:prstGeom>
          <a:noFill/>
        </p:spPr>
        <p:txBody>
          <a:bodyPr wrap="square" rtlCol="0">
            <a:spAutoFit/>
          </a:bodyPr>
          <a:lstStyle/>
          <a:p>
            <a:pPr algn="ctr"/>
            <a:r>
              <a:rPr lang="en-GB" sz="3200" dirty="0">
                <a:solidFill>
                  <a:schemeClr val="bg1">
                    <a:lumMod val="50000"/>
                  </a:schemeClr>
                </a:solidFill>
              </a:rPr>
              <a:t>Nominate a chair and split the group into teams</a:t>
            </a:r>
            <a:br>
              <a:rPr lang="en-GB" sz="3200" dirty="0">
                <a:solidFill>
                  <a:schemeClr val="bg1">
                    <a:lumMod val="50000"/>
                  </a:schemeClr>
                </a:solidFill>
              </a:rPr>
            </a:br>
            <a:endParaRPr lang="en-GB" sz="3200" dirty="0">
              <a:solidFill>
                <a:schemeClr val="bg1">
                  <a:lumMod val="50000"/>
                </a:schemeClr>
              </a:solidFill>
            </a:endParaRPr>
          </a:p>
          <a:p>
            <a:pPr algn="ctr"/>
            <a:r>
              <a:rPr lang="en-GB" sz="3200" dirty="0">
                <a:solidFill>
                  <a:schemeClr val="bg1">
                    <a:lumMod val="50000"/>
                  </a:schemeClr>
                </a:solidFill>
              </a:rPr>
              <a:t>Choose an item to banish to Room 101, never to be seen again.</a:t>
            </a:r>
          </a:p>
          <a:p>
            <a:pPr marL="571500" indent="-571500" algn="ctr">
              <a:buFont typeface="Arial" panose="020B0604020202020204" pitchFamily="34" charset="0"/>
              <a:buChar char="•"/>
            </a:pPr>
            <a:endParaRPr lang="en-GB" sz="3200" dirty="0">
              <a:solidFill>
                <a:schemeClr val="bg1">
                  <a:lumMod val="50000"/>
                </a:schemeClr>
              </a:solidFill>
            </a:endParaRPr>
          </a:p>
          <a:p>
            <a:pPr algn="ctr"/>
            <a:r>
              <a:rPr lang="en-GB" sz="3200" dirty="0">
                <a:solidFill>
                  <a:schemeClr val="bg1">
                    <a:lumMod val="50000"/>
                  </a:schemeClr>
                </a:solidFill>
              </a:rPr>
              <a:t>Each team must present to the chair why their item will be banished to room 101. The chair will decide the most convincing argument.</a:t>
            </a:r>
            <a:br>
              <a:rPr lang="en-GB" sz="3200" dirty="0">
                <a:solidFill>
                  <a:schemeClr val="bg1">
                    <a:lumMod val="50000"/>
                  </a:schemeClr>
                </a:solidFill>
              </a:rPr>
            </a:br>
            <a:endParaRPr lang="en-GB" sz="3200" dirty="0">
              <a:solidFill>
                <a:schemeClr val="bg1">
                  <a:lumMod val="50000"/>
                </a:schemeClr>
              </a:solidFill>
            </a:endParaRPr>
          </a:p>
          <a:p>
            <a:pPr marL="571500" indent="-571500" algn="ctr">
              <a:buFont typeface="Arial" panose="020B0604020202020204" pitchFamily="34" charset="0"/>
              <a:buChar char="•"/>
            </a:pPr>
            <a:endParaRPr lang="en-GB" sz="3200" dirty="0">
              <a:solidFill>
                <a:schemeClr val="bg1">
                  <a:lumMod val="50000"/>
                </a:schemeClr>
              </a:solidFill>
            </a:endParaRPr>
          </a:p>
        </p:txBody>
      </p:sp>
      <p:pic>
        <p:nvPicPr>
          <p:cNvPr id="7" name="Picture 10" descr="Image result for voting box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933" y="2507143"/>
            <a:ext cx="2079903" cy="2329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01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0316" y="414429"/>
            <a:ext cx="8621684" cy="1107996"/>
          </a:xfrm>
          <a:prstGeom prst="rect">
            <a:avLst/>
          </a:prstGeom>
        </p:spPr>
        <p:txBody>
          <a:bodyPr wrap="square">
            <a:spAutoFit/>
          </a:bodyPr>
          <a:lstStyle/>
          <a:p>
            <a:pPr lvl="0"/>
            <a:r>
              <a:rPr lang="en-GB" sz="6600" dirty="0">
                <a:solidFill>
                  <a:srgbClr val="007CC4"/>
                </a:solidFill>
                <a:latin typeface="Lily Script One" panose="02000500000000000000" pitchFamily="2" charset="0"/>
              </a:rPr>
              <a:t>Argumentation Station</a:t>
            </a:r>
          </a:p>
        </p:txBody>
      </p:sp>
      <p:pic>
        <p:nvPicPr>
          <p:cNvPr id="6" name="Picture 8" descr="Image result for megaphone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13444">
            <a:off x="573790" y="2526719"/>
            <a:ext cx="2413700" cy="24137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795398" y="1895086"/>
            <a:ext cx="7712239" cy="4031873"/>
          </a:xfrm>
          <a:prstGeom prst="rect">
            <a:avLst/>
          </a:prstGeom>
          <a:noFill/>
        </p:spPr>
        <p:txBody>
          <a:bodyPr wrap="square" rtlCol="0">
            <a:spAutoFit/>
          </a:bodyPr>
          <a:lstStyle/>
          <a:p>
            <a:pPr algn="ctr"/>
            <a:r>
              <a:rPr lang="en-GB" sz="3200" dirty="0">
                <a:solidFill>
                  <a:schemeClr val="bg1">
                    <a:lumMod val="50000"/>
                  </a:schemeClr>
                </a:solidFill>
              </a:rPr>
              <a:t>Pick a card and use it to prompt whole group discussions – everyone must take part in some way </a:t>
            </a:r>
            <a:br>
              <a:rPr lang="en-GB" sz="3200" dirty="0">
                <a:solidFill>
                  <a:schemeClr val="bg1">
                    <a:lumMod val="50000"/>
                  </a:schemeClr>
                </a:solidFill>
              </a:rPr>
            </a:br>
            <a:endParaRPr lang="en-GB" sz="3200" dirty="0">
              <a:solidFill>
                <a:schemeClr val="bg1">
                  <a:lumMod val="50000"/>
                </a:schemeClr>
              </a:solidFill>
            </a:endParaRPr>
          </a:p>
          <a:p>
            <a:pPr algn="ctr"/>
            <a:r>
              <a:rPr lang="en-GB" sz="3200" dirty="0">
                <a:solidFill>
                  <a:schemeClr val="bg1">
                    <a:lumMod val="50000"/>
                  </a:schemeClr>
                </a:solidFill>
              </a:rPr>
              <a:t>The questions are asked not to hear the ‘correct’ answer but to encourage you to think out loud.</a:t>
            </a:r>
          </a:p>
          <a:p>
            <a:pPr marL="571500" indent="-571500" algn="ctr">
              <a:buFont typeface="Arial" panose="020B0604020202020204" pitchFamily="34" charset="0"/>
              <a:buChar char="•"/>
            </a:pPr>
            <a:endParaRPr lang="en-GB" sz="3200" dirty="0">
              <a:solidFill>
                <a:schemeClr val="bg1">
                  <a:lumMod val="50000"/>
                </a:schemeClr>
              </a:solidFill>
            </a:endParaRPr>
          </a:p>
        </p:txBody>
      </p:sp>
    </p:spTree>
    <p:extLst>
      <p:ext uri="{BB962C8B-B14F-4D97-AF65-F5344CB8AC3E}">
        <p14:creationId xmlns:p14="http://schemas.microsoft.com/office/powerpoint/2010/main" val="393613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7470" y="2704834"/>
            <a:ext cx="3895955" cy="1446550"/>
          </a:xfrm>
          <a:prstGeom prst="rect">
            <a:avLst/>
          </a:prstGeom>
        </p:spPr>
        <p:txBody>
          <a:bodyPr wrap="square">
            <a:spAutoFit/>
          </a:bodyPr>
          <a:lstStyle/>
          <a:p>
            <a:pPr algn="ctr"/>
            <a:r>
              <a:rPr lang="en-GB" sz="4400" dirty="0">
                <a:solidFill>
                  <a:schemeClr val="bg1"/>
                </a:solidFill>
                <a:latin typeface="Lily Script One" panose="02000500000000000000" pitchFamily="2" charset="0"/>
              </a:rPr>
              <a:t>How would you </a:t>
            </a:r>
          </a:p>
          <a:p>
            <a:pPr algn="ctr"/>
            <a:r>
              <a:rPr lang="en-GB" sz="4400" dirty="0">
                <a:solidFill>
                  <a:schemeClr val="bg1"/>
                </a:solidFill>
                <a:latin typeface="Lily Script One" panose="02000500000000000000" pitchFamily="2" charset="0"/>
              </a:rPr>
              <a:t>approach this?</a:t>
            </a:r>
          </a:p>
        </p:txBody>
      </p:sp>
      <p:sp>
        <p:nvSpPr>
          <p:cNvPr id="2" name="AutoShape 2" descr="Free Images : interview, communication, conversatio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5879" y="939523"/>
            <a:ext cx="6647051" cy="4423310"/>
          </a:xfrm>
          <a:prstGeom prst="rect">
            <a:avLst/>
          </a:prstGeom>
        </p:spPr>
      </p:pic>
    </p:spTree>
    <p:extLst>
      <p:ext uri="{BB962C8B-B14F-4D97-AF65-F5344CB8AC3E}">
        <p14:creationId xmlns:p14="http://schemas.microsoft.com/office/powerpoint/2010/main" val="3511753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1837" y="1053061"/>
            <a:ext cx="8200292" cy="2708434"/>
          </a:xfrm>
          <a:prstGeom prst="rect">
            <a:avLst/>
          </a:prstGeom>
        </p:spPr>
        <p:txBody>
          <a:bodyPr wrap="square">
            <a:spAutoFit/>
          </a:bodyPr>
          <a:lstStyle/>
          <a:p>
            <a:endParaRPr lang="en-GB" sz="3000" dirty="0">
              <a:solidFill>
                <a:schemeClr val="bg1"/>
              </a:solidFill>
              <a:latin typeface="Swis721 BT" panose="020B0504020202020204" pitchFamily="34" charset="0"/>
            </a:endParaRPr>
          </a:p>
          <a:p>
            <a:r>
              <a:rPr lang="en-GB" sz="2800" dirty="0">
                <a:solidFill>
                  <a:schemeClr val="bg1"/>
                </a:solidFill>
                <a:latin typeface="Swis721 BT" panose="020B0504020202020204" pitchFamily="34" charset="0"/>
              </a:rPr>
              <a:t>In an interview situation, consider:</a:t>
            </a:r>
            <a:br>
              <a:rPr lang="en-GB" sz="2800" dirty="0">
                <a:solidFill>
                  <a:schemeClr val="bg1"/>
                </a:solidFill>
                <a:latin typeface="Swis721 BT" panose="020B0504020202020204" pitchFamily="34" charset="0"/>
              </a:rPr>
            </a:br>
            <a:endParaRPr lang="en-GB" sz="2800" dirty="0">
              <a:solidFill>
                <a:schemeClr val="bg1"/>
              </a:solidFill>
              <a:latin typeface="Swis721 BT" panose="020B0504020202020204" pitchFamily="34" charset="0"/>
            </a:endParaRPr>
          </a:p>
          <a:p>
            <a:pPr marL="457200" indent="-457200">
              <a:buFont typeface="Arial" panose="020B0604020202020204" pitchFamily="34" charset="0"/>
              <a:buChar char="•"/>
            </a:pPr>
            <a:r>
              <a:rPr lang="en-GB" sz="2800" dirty="0">
                <a:solidFill>
                  <a:schemeClr val="bg1"/>
                </a:solidFill>
                <a:latin typeface="Lily Script One" panose="02000500000000000000" pitchFamily="2" charset="0"/>
              </a:rPr>
              <a:t>Structuring your </a:t>
            </a:r>
            <a:r>
              <a:rPr lang="en-GB" sz="2800" dirty="0" smtClean="0">
                <a:solidFill>
                  <a:schemeClr val="bg1"/>
                </a:solidFill>
                <a:latin typeface="Lily Script One" panose="02000500000000000000" pitchFamily="2" charset="0"/>
              </a:rPr>
              <a:t>speech. </a:t>
            </a:r>
            <a:br>
              <a:rPr lang="en-GB" sz="2800" dirty="0" smtClean="0">
                <a:solidFill>
                  <a:schemeClr val="bg1"/>
                </a:solidFill>
                <a:latin typeface="Lily Script One" panose="02000500000000000000" pitchFamily="2" charset="0"/>
              </a:rPr>
            </a:br>
            <a:r>
              <a:rPr lang="en-GB" sz="2800" dirty="0" smtClean="0">
                <a:solidFill>
                  <a:schemeClr val="bg1"/>
                </a:solidFill>
                <a:latin typeface="Swis721 BT" panose="020B0504020202020204" pitchFamily="34" charset="0"/>
              </a:rPr>
              <a:t>Prepare </a:t>
            </a:r>
            <a:r>
              <a:rPr lang="en-GB" sz="2800" dirty="0">
                <a:solidFill>
                  <a:schemeClr val="bg1"/>
                </a:solidFill>
                <a:latin typeface="Swis721 BT" panose="020B0504020202020204" pitchFamily="34" charset="0"/>
              </a:rPr>
              <a:t>answers to common questions using STAR – Situation, Task, Action, Result)</a:t>
            </a:r>
          </a:p>
        </p:txBody>
      </p:sp>
      <p:sp>
        <p:nvSpPr>
          <p:cNvPr id="4" name="Rectangle 3"/>
          <p:cNvSpPr/>
          <p:nvPr/>
        </p:nvSpPr>
        <p:spPr>
          <a:xfrm>
            <a:off x="3432144" y="505371"/>
            <a:ext cx="9023900" cy="784830"/>
          </a:xfrm>
          <a:prstGeom prst="rect">
            <a:avLst/>
          </a:prstGeom>
        </p:spPr>
        <p:txBody>
          <a:bodyPr wrap="square">
            <a:spAutoFit/>
          </a:bodyPr>
          <a:lstStyle/>
          <a:p>
            <a:r>
              <a:rPr lang="en-GB" sz="4500" dirty="0">
                <a:solidFill>
                  <a:schemeClr val="bg1"/>
                </a:solidFill>
                <a:latin typeface="Lily Script One" panose="02000500000000000000" pitchFamily="2" charset="0"/>
              </a:rPr>
              <a:t>Choose the right style and tone</a:t>
            </a:r>
          </a:p>
        </p:txBody>
      </p:sp>
      <p:pic>
        <p:nvPicPr>
          <p:cNvPr id="614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9896" y="2242019"/>
            <a:ext cx="3810000" cy="23812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445" y="4003602"/>
            <a:ext cx="6923582" cy="1768253"/>
          </a:xfrm>
          <a:prstGeom prst="rect">
            <a:avLst/>
          </a:prstGeom>
        </p:spPr>
      </p:pic>
    </p:spTree>
    <p:extLst>
      <p:ext uri="{BB962C8B-B14F-4D97-AF65-F5344CB8AC3E}">
        <p14:creationId xmlns:p14="http://schemas.microsoft.com/office/powerpoint/2010/main" val="774239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1837" y="1053061"/>
            <a:ext cx="8200292" cy="3570208"/>
          </a:xfrm>
          <a:prstGeom prst="rect">
            <a:avLst/>
          </a:prstGeom>
        </p:spPr>
        <p:txBody>
          <a:bodyPr wrap="square">
            <a:spAutoFit/>
          </a:bodyPr>
          <a:lstStyle/>
          <a:p>
            <a:endParaRPr lang="en-GB" sz="3000" dirty="0">
              <a:solidFill>
                <a:schemeClr val="bg1"/>
              </a:solidFill>
              <a:latin typeface="Swis721 BT" panose="020B0504020202020204" pitchFamily="34" charset="0"/>
            </a:endParaRPr>
          </a:p>
          <a:p>
            <a:r>
              <a:rPr lang="en-GB" sz="2800" dirty="0">
                <a:solidFill>
                  <a:schemeClr val="bg1"/>
                </a:solidFill>
                <a:latin typeface="Swis721 BT" panose="020B0504020202020204" pitchFamily="34" charset="0"/>
              </a:rPr>
              <a:t>In an interview situation, consider:</a:t>
            </a:r>
            <a:br>
              <a:rPr lang="en-GB" sz="2800" dirty="0">
                <a:solidFill>
                  <a:schemeClr val="bg1"/>
                </a:solidFill>
                <a:latin typeface="Swis721 BT" panose="020B0504020202020204" pitchFamily="34" charset="0"/>
              </a:rPr>
            </a:br>
            <a:endParaRPr lang="en-GB" sz="2800" dirty="0">
              <a:solidFill>
                <a:schemeClr val="bg1"/>
              </a:solidFill>
              <a:latin typeface="Swis721 BT" panose="020B0504020202020204" pitchFamily="34" charset="0"/>
            </a:endParaRPr>
          </a:p>
          <a:p>
            <a:pPr marL="457200" indent="-457200">
              <a:buFont typeface="Arial" panose="020B0604020202020204" pitchFamily="34" charset="0"/>
              <a:buChar char="•"/>
            </a:pPr>
            <a:r>
              <a:rPr lang="en-GB" sz="2800" dirty="0">
                <a:solidFill>
                  <a:schemeClr val="bg1"/>
                </a:solidFill>
                <a:latin typeface="Lily Script One" panose="02000500000000000000" pitchFamily="2" charset="0"/>
              </a:rPr>
              <a:t>Structuring your </a:t>
            </a:r>
            <a:r>
              <a:rPr lang="en-GB" sz="2800" dirty="0" smtClean="0">
                <a:solidFill>
                  <a:schemeClr val="bg1"/>
                </a:solidFill>
                <a:latin typeface="Lily Script One" panose="02000500000000000000" pitchFamily="2" charset="0"/>
              </a:rPr>
              <a:t>speech.</a:t>
            </a:r>
            <a:br>
              <a:rPr lang="en-GB" sz="2800" dirty="0" smtClean="0">
                <a:solidFill>
                  <a:schemeClr val="bg1"/>
                </a:solidFill>
                <a:latin typeface="Lily Script One" panose="02000500000000000000" pitchFamily="2" charset="0"/>
              </a:rPr>
            </a:br>
            <a:r>
              <a:rPr lang="en-GB" sz="2800" dirty="0">
                <a:solidFill>
                  <a:schemeClr val="bg1"/>
                </a:solidFill>
                <a:latin typeface="Swis721 BT" panose="020B0504020202020204" pitchFamily="34" charset="0"/>
              </a:rPr>
              <a:t>P</a:t>
            </a:r>
            <a:r>
              <a:rPr lang="en-GB" sz="2800" dirty="0" smtClean="0">
                <a:solidFill>
                  <a:schemeClr val="bg1"/>
                </a:solidFill>
                <a:latin typeface="Swis721 BT" panose="020B0504020202020204" pitchFamily="34" charset="0"/>
              </a:rPr>
              <a:t>repare </a:t>
            </a:r>
            <a:r>
              <a:rPr lang="en-GB" sz="2800" dirty="0">
                <a:solidFill>
                  <a:schemeClr val="bg1"/>
                </a:solidFill>
                <a:latin typeface="Swis721 BT" panose="020B0504020202020204" pitchFamily="34" charset="0"/>
              </a:rPr>
              <a:t>answers to common questions using STAR – Situation, Task, Action, Result)</a:t>
            </a:r>
          </a:p>
          <a:p>
            <a:pPr marL="457200" indent="-457200">
              <a:buFont typeface="Arial" panose="020B0604020202020204" pitchFamily="34" charset="0"/>
              <a:buChar char="•"/>
            </a:pPr>
            <a:r>
              <a:rPr lang="en-GB" sz="2800" dirty="0">
                <a:solidFill>
                  <a:schemeClr val="bg1"/>
                </a:solidFill>
                <a:latin typeface="Lily Script One" panose="02000500000000000000" pitchFamily="2" charset="0"/>
              </a:rPr>
              <a:t>Volume</a:t>
            </a:r>
            <a:r>
              <a:rPr lang="en-GB" sz="2800" dirty="0">
                <a:solidFill>
                  <a:schemeClr val="bg1"/>
                </a:solidFill>
                <a:latin typeface="Swis721 BT" panose="020B0504020202020204" pitchFamily="34" charset="0"/>
              </a:rPr>
              <a:t> – loud enough to be clearly heard by everyone.</a:t>
            </a:r>
          </a:p>
        </p:txBody>
      </p:sp>
      <p:sp>
        <p:nvSpPr>
          <p:cNvPr id="4" name="Rectangle 3"/>
          <p:cNvSpPr/>
          <p:nvPr/>
        </p:nvSpPr>
        <p:spPr>
          <a:xfrm>
            <a:off x="3432144" y="505371"/>
            <a:ext cx="9023900" cy="784830"/>
          </a:xfrm>
          <a:prstGeom prst="rect">
            <a:avLst/>
          </a:prstGeom>
        </p:spPr>
        <p:txBody>
          <a:bodyPr wrap="square">
            <a:spAutoFit/>
          </a:bodyPr>
          <a:lstStyle/>
          <a:p>
            <a:r>
              <a:rPr lang="en-GB" sz="4500" dirty="0">
                <a:solidFill>
                  <a:schemeClr val="bg1"/>
                </a:solidFill>
                <a:latin typeface="Lily Script One" panose="02000500000000000000" pitchFamily="2" charset="0"/>
              </a:rPr>
              <a:t>Choose the right style and tone</a:t>
            </a:r>
          </a:p>
        </p:txBody>
      </p:sp>
      <p:pic>
        <p:nvPicPr>
          <p:cNvPr id="614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9896" y="2242019"/>
            <a:ext cx="3810000" cy="23812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201837" y="4623269"/>
            <a:ext cx="9994586" cy="1384995"/>
          </a:xfrm>
          <a:prstGeom prst="rect">
            <a:avLst/>
          </a:prstGeom>
        </p:spPr>
        <p:txBody>
          <a:bodyPr wrap="square">
            <a:spAutoFit/>
          </a:bodyPr>
          <a:lstStyle/>
          <a:p>
            <a:pPr marL="457200" indent="-457200">
              <a:buFont typeface="Arial" panose="020B0604020202020204" pitchFamily="34" charset="0"/>
              <a:buChar char="•"/>
            </a:pPr>
            <a:r>
              <a:rPr lang="en-GB" sz="2800" dirty="0">
                <a:solidFill>
                  <a:schemeClr val="bg1"/>
                </a:solidFill>
                <a:latin typeface="Lily Script One" panose="02000500000000000000" pitchFamily="2" charset="0"/>
              </a:rPr>
              <a:t>Speed of talking </a:t>
            </a:r>
            <a:r>
              <a:rPr lang="en-GB" sz="2800" dirty="0">
                <a:solidFill>
                  <a:schemeClr val="bg1"/>
                </a:solidFill>
                <a:latin typeface="Swis721 BT" panose="020B0504020202020204" pitchFamily="34" charset="0"/>
              </a:rPr>
              <a:t>– not too fast!</a:t>
            </a:r>
          </a:p>
          <a:p>
            <a:pPr marL="457200" indent="-457200">
              <a:buFont typeface="Arial" panose="020B0604020202020204" pitchFamily="34" charset="0"/>
              <a:buChar char="•"/>
            </a:pPr>
            <a:r>
              <a:rPr lang="en-GB" sz="2800" dirty="0">
                <a:solidFill>
                  <a:schemeClr val="bg1"/>
                </a:solidFill>
                <a:latin typeface="Lily Script One" panose="02000500000000000000" pitchFamily="2" charset="0"/>
              </a:rPr>
              <a:t>Presentation</a:t>
            </a:r>
            <a:r>
              <a:rPr lang="en-GB" sz="2800" dirty="0">
                <a:solidFill>
                  <a:schemeClr val="bg1"/>
                </a:solidFill>
                <a:latin typeface="Swis721 BT" panose="020B0504020202020204" pitchFamily="34" charset="0"/>
              </a:rPr>
              <a:t> – smart, clean, wear something that helps you feel confident and relaxed.</a:t>
            </a:r>
          </a:p>
        </p:txBody>
      </p:sp>
    </p:spTree>
    <p:extLst>
      <p:ext uri="{BB962C8B-B14F-4D97-AF65-F5344CB8AC3E}">
        <p14:creationId xmlns:p14="http://schemas.microsoft.com/office/powerpoint/2010/main" val="803707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6787" y="2629215"/>
            <a:ext cx="6448545" cy="1200329"/>
          </a:xfrm>
          <a:prstGeom prst="rect">
            <a:avLst/>
          </a:prstGeom>
        </p:spPr>
        <p:txBody>
          <a:bodyPr wrap="square">
            <a:spAutoFit/>
          </a:bodyPr>
          <a:lstStyle/>
          <a:p>
            <a:pPr lvl="0" algn="ctr">
              <a:spcBef>
                <a:spcPct val="50000"/>
              </a:spcBef>
            </a:pPr>
            <a:r>
              <a:rPr lang="en-GB" sz="3600" dirty="0">
                <a:solidFill>
                  <a:srgbClr val="007CC4"/>
                </a:solidFill>
                <a:latin typeface="Lily Script One" panose="02000500000000000000" pitchFamily="2" charset="0"/>
              </a:rPr>
              <a:t>What do positive signals look like in an interview scenario?</a:t>
            </a:r>
          </a:p>
        </p:txBody>
      </p:sp>
      <p:sp>
        <p:nvSpPr>
          <p:cNvPr id="5" name="Cloud 4"/>
          <p:cNvSpPr/>
          <p:nvPr/>
        </p:nvSpPr>
        <p:spPr>
          <a:xfrm>
            <a:off x="6451648" y="-119354"/>
            <a:ext cx="6354418" cy="2867582"/>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dirty="0">
                <a:latin typeface="Lily Script One" panose="02000500000000000000" pitchFamily="2" charset="0"/>
              </a:rPr>
              <a:t>Negative: </a:t>
            </a:r>
            <a:r>
              <a:rPr lang="en-GB" sz="2000" dirty="0">
                <a:latin typeface="Swis721 BT" panose="020B0504020202020204" pitchFamily="34" charset="0"/>
              </a:rPr>
              <a:t>Avoid nervous or bored body language like repeatedly crossing and uncrossing your legs or arms, fiddling with your hair or clothes, continually touching your face, scratching your head. </a:t>
            </a:r>
          </a:p>
        </p:txBody>
      </p:sp>
      <p:sp>
        <p:nvSpPr>
          <p:cNvPr id="11" name="Cloud 10"/>
          <p:cNvSpPr/>
          <p:nvPr/>
        </p:nvSpPr>
        <p:spPr>
          <a:xfrm>
            <a:off x="-246616" y="-263311"/>
            <a:ext cx="5970494" cy="3155496"/>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2400" dirty="0">
                <a:latin typeface="Lily Script One" panose="02000500000000000000" pitchFamily="2" charset="0"/>
              </a:rPr>
              <a:t>Positive examples </a:t>
            </a:r>
            <a:r>
              <a:rPr lang="en-GB" sz="2200" dirty="0">
                <a:latin typeface="Swis721 BT" panose="020B0504020202020204" pitchFamily="34" charset="0"/>
              </a:rPr>
              <a:t>include: leaning forward slightly to show your enthusiasm and nodding whenever is appropriate</a:t>
            </a:r>
          </a:p>
        </p:txBody>
      </p:sp>
      <p:sp>
        <p:nvSpPr>
          <p:cNvPr id="21" name="Cloud 20"/>
          <p:cNvSpPr/>
          <p:nvPr/>
        </p:nvSpPr>
        <p:spPr>
          <a:xfrm>
            <a:off x="-600420" y="3975557"/>
            <a:ext cx="7874887" cy="352795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Lily Script One"/>
              </a:rPr>
              <a:t>Maintain Eye Contact</a:t>
            </a:r>
            <a:r>
              <a:rPr lang="en-GB" sz="2400" dirty="0">
                <a:latin typeface="Lily Script One"/>
              </a:rPr>
              <a:t> </a:t>
            </a:r>
            <a:r>
              <a:rPr lang="en-GB" sz="2000" dirty="0">
                <a:latin typeface="Swis721 BT"/>
              </a:rPr>
              <a:t>- lack of eye contact can lead your interviewer to think that you’re shy, disinterested, or dishonest. If you are speaking to more than one interviewer, </a:t>
            </a:r>
            <a:r>
              <a:rPr lang="en-GB" sz="2000" dirty="0" smtClean="0">
                <a:latin typeface="Swis721 BT"/>
              </a:rPr>
              <a:t>be </a:t>
            </a:r>
            <a:r>
              <a:rPr lang="en-GB" sz="2000" dirty="0">
                <a:latin typeface="Swis721 BT"/>
              </a:rPr>
              <a:t>sure to </a:t>
            </a:r>
            <a:r>
              <a:rPr lang="en-GB" sz="2000" dirty="0" smtClean="0">
                <a:latin typeface="Swis721 BT"/>
              </a:rPr>
              <a:t>look at </a:t>
            </a:r>
            <a:r>
              <a:rPr lang="en-GB" sz="2000" dirty="0">
                <a:latin typeface="Swis721 BT"/>
              </a:rPr>
              <a:t>each interviewer in the eye for at least a couple of seconds. </a:t>
            </a:r>
            <a:r>
              <a:rPr lang="en-GB" sz="2000" b="1" dirty="0">
                <a:latin typeface="Swis721 BT"/>
              </a:rPr>
              <a:t>Direct your answers to all the people in the room</a:t>
            </a:r>
            <a:r>
              <a:rPr lang="en-GB" sz="2000" b="1" dirty="0"/>
              <a:t>.</a:t>
            </a:r>
          </a:p>
        </p:txBody>
      </p:sp>
      <p:sp>
        <p:nvSpPr>
          <p:cNvPr id="22" name="Cloud 21"/>
          <p:cNvSpPr/>
          <p:nvPr/>
        </p:nvSpPr>
        <p:spPr>
          <a:xfrm>
            <a:off x="6745921" y="3710530"/>
            <a:ext cx="6467060" cy="352795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Lily Script One" panose="02000500000000000000" pitchFamily="2" charset="0"/>
              </a:rPr>
              <a:t>Active listening</a:t>
            </a:r>
            <a:r>
              <a:rPr lang="en-GB" sz="2400" dirty="0">
                <a:latin typeface="Lily Script One" panose="02000500000000000000" pitchFamily="2" charset="0"/>
              </a:rPr>
              <a:t> </a:t>
            </a:r>
            <a:r>
              <a:rPr lang="en-GB" sz="2400" b="1" dirty="0">
                <a:latin typeface="Lily Script One" panose="02000500000000000000" pitchFamily="2" charset="0"/>
              </a:rPr>
              <a:t>– show you’re interested in someone. </a:t>
            </a:r>
            <a:r>
              <a:rPr lang="en-GB" sz="2000" dirty="0">
                <a:latin typeface="Swis721 BT" panose="020B0504020202020204" pitchFamily="34" charset="0"/>
              </a:rPr>
              <a:t>Concentrate on what they are saying, show that you’re listening (nodding and making eye contact), and respond appropriately e.g. ask a question</a:t>
            </a:r>
            <a:endParaRPr lang="en-GB" sz="2000" b="1" dirty="0">
              <a:latin typeface="Swis721 BT" panose="020B0504020202020204" pitchFamily="34" charset="0"/>
            </a:endParaRPr>
          </a:p>
        </p:txBody>
      </p:sp>
    </p:spTree>
    <p:extLst>
      <p:ext uri="{BB962C8B-B14F-4D97-AF65-F5344CB8AC3E}">
        <p14:creationId xmlns:p14="http://schemas.microsoft.com/office/powerpoint/2010/main" val="70355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8094" y="2073395"/>
            <a:ext cx="10644870" cy="3785652"/>
          </a:xfrm>
          <a:prstGeom prst="rect">
            <a:avLst/>
          </a:prstGeom>
          <a:noFill/>
        </p:spPr>
        <p:txBody>
          <a:bodyPr wrap="square" rtlCol="0">
            <a:spAutoFit/>
          </a:bodyPr>
          <a:lstStyle/>
          <a:p>
            <a:pPr algn="ctr"/>
            <a:r>
              <a:rPr lang="en-GB" sz="3000" dirty="0">
                <a:solidFill>
                  <a:schemeClr val="bg1"/>
                </a:solidFill>
                <a:latin typeface="Lily Script One" panose="02000500000000000000" pitchFamily="2" charset="0"/>
              </a:rPr>
              <a:t>Take your Communication workbooks </a:t>
            </a:r>
            <a:r>
              <a:rPr lang="en-GB" sz="3000" dirty="0">
                <a:solidFill>
                  <a:schemeClr val="bg1"/>
                </a:solidFill>
                <a:latin typeface="Swis721 BT" panose="020B0504020202020204" pitchFamily="34" charset="0"/>
              </a:rPr>
              <a:t>and take note of your strengths and areas of development</a:t>
            </a:r>
            <a:endParaRPr lang="en-GB" sz="3000" dirty="0">
              <a:solidFill>
                <a:schemeClr val="bg1"/>
              </a:solidFill>
              <a:latin typeface="Lily Script One" panose="02000500000000000000" pitchFamily="2" charset="0"/>
            </a:endParaRPr>
          </a:p>
          <a:p>
            <a:pPr algn="ctr"/>
            <a:endParaRPr lang="en-GB" sz="3000" dirty="0">
              <a:solidFill>
                <a:schemeClr val="bg1"/>
              </a:solidFill>
              <a:latin typeface="Swis721 BT" panose="020B0504020202020204" pitchFamily="34" charset="0"/>
            </a:endParaRPr>
          </a:p>
          <a:p>
            <a:pPr algn="ctr"/>
            <a:r>
              <a:rPr lang="en-GB" sz="3000" dirty="0">
                <a:solidFill>
                  <a:schemeClr val="bg1"/>
                </a:solidFill>
                <a:latin typeface="Lily Script One" panose="02000500000000000000" pitchFamily="2" charset="0"/>
              </a:rPr>
              <a:t>Find opportunities to practice </a:t>
            </a:r>
            <a:r>
              <a:rPr lang="en-GB" sz="3000" dirty="0">
                <a:solidFill>
                  <a:schemeClr val="bg1"/>
                </a:solidFill>
                <a:latin typeface="Swis721 BT" panose="020B0504020202020204" pitchFamily="34" charset="0"/>
              </a:rPr>
              <a:t>– start small and keep at it!</a:t>
            </a:r>
          </a:p>
          <a:p>
            <a:pPr algn="ctr"/>
            <a:endParaRPr lang="en-GB" sz="3000" dirty="0">
              <a:solidFill>
                <a:schemeClr val="bg1"/>
              </a:solidFill>
              <a:latin typeface="Swis721 BT" panose="020B0504020202020204" pitchFamily="34" charset="0"/>
            </a:endParaRPr>
          </a:p>
          <a:p>
            <a:pPr algn="ctr"/>
            <a:r>
              <a:rPr lang="en-GB" sz="3000" dirty="0">
                <a:solidFill>
                  <a:schemeClr val="bg1"/>
                </a:solidFill>
                <a:latin typeface="Lily Script One" panose="02000500000000000000" pitchFamily="2" charset="0"/>
              </a:rPr>
              <a:t>Meet people in positions of authority </a:t>
            </a:r>
            <a:r>
              <a:rPr lang="en-GB" sz="3000" dirty="0">
                <a:solidFill>
                  <a:schemeClr val="bg1"/>
                </a:solidFill>
                <a:latin typeface="Swis721 BT" panose="020B0504020202020204" pitchFamily="34" charset="0"/>
              </a:rPr>
              <a:t>– become comfortable talking to those in senior roles to help you feel more relaxed </a:t>
            </a:r>
            <a:r>
              <a:rPr lang="en-GB" sz="3000" dirty="0" smtClean="0">
                <a:solidFill>
                  <a:schemeClr val="bg1"/>
                </a:solidFill>
                <a:latin typeface="Swis721 BT" panose="020B0504020202020204" pitchFamily="34" charset="0"/>
              </a:rPr>
              <a:t>in formal </a:t>
            </a:r>
            <a:r>
              <a:rPr lang="en-GB" sz="3000" dirty="0">
                <a:solidFill>
                  <a:schemeClr val="bg1"/>
                </a:solidFill>
                <a:latin typeface="Swis721 BT" panose="020B0504020202020204" pitchFamily="34" charset="0"/>
              </a:rPr>
              <a:t>(e.g. interview) situations. Ask for mock interviews! </a:t>
            </a:r>
          </a:p>
        </p:txBody>
      </p:sp>
      <p:sp>
        <p:nvSpPr>
          <p:cNvPr id="3" name="TextBox 2"/>
          <p:cNvSpPr txBox="1"/>
          <p:nvPr/>
        </p:nvSpPr>
        <p:spPr>
          <a:xfrm>
            <a:off x="4778948" y="551557"/>
            <a:ext cx="5487834" cy="1169551"/>
          </a:xfrm>
          <a:prstGeom prst="rect">
            <a:avLst/>
          </a:prstGeom>
          <a:noFill/>
        </p:spPr>
        <p:txBody>
          <a:bodyPr wrap="square" rtlCol="0">
            <a:spAutoFit/>
          </a:bodyPr>
          <a:lstStyle/>
          <a:p>
            <a:r>
              <a:rPr lang="en-GB" sz="7000" dirty="0">
                <a:solidFill>
                  <a:schemeClr val="bg1"/>
                </a:solidFill>
                <a:latin typeface="Lily Script One" panose="02000500000000000000" pitchFamily="2" charset="0"/>
              </a:rPr>
              <a:t>What next?</a:t>
            </a:r>
          </a:p>
        </p:txBody>
      </p:sp>
    </p:spTree>
    <p:extLst>
      <p:ext uri="{BB962C8B-B14F-4D97-AF65-F5344CB8AC3E}">
        <p14:creationId xmlns:p14="http://schemas.microsoft.com/office/powerpoint/2010/main" val="888349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656556" y="4511561"/>
            <a:ext cx="4721934" cy="769441"/>
          </a:xfrm>
          <a:prstGeom prst="rect">
            <a:avLst/>
          </a:prstGeom>
          <a:noFill/>
        </p:spPr>
        <p:txBody>
          <a:bodyPr wrap="none" rtlCol="0" anchor="t">
            <a:spAutoFit/>
          </a:bodyPr>
          <a:lstStyle/>
          <a:p>
            <a:r>
              <a:rPr lang="en-GB" sz="4400" b="1">
                <a:solidFill>
                  <a:schemeClr val="bg1"/>
                </a:solidFill>
                <a:latin typeface="Swis721 BT"/>
              </a:rPr>
              <a:t>@</a:t>
            </a:r>
            <a:r>
              <a:rPr lang="en-GB" sz="4400" b="1" err="1">
                <a:solidFill>
                  <a:schemeClr val="bg1"/>
                </a:solidFill>
                <a:latin typeface="Swis721 BT"/>
              </a:rPr>
              <a:t>HelloFutureCCOP</a:t>
            </a:r>
            <a:endParaRPr lang="en-GB" sz="4400" b="1">
              <a:solidFill>
                <a:schemeClr val="bg1"/>
              </a:solidFill>
              <a:latin typeface="Swis721 BT"/>
            </a:endParaRPr>
          </a:p>
        </p:txBody>
      </p:sp>
      <p:sp>
        <p:nvSpPr>
          <p:cNvPr id="14" name="TextBox 13"/>
          <p:cNvSpPr txBox="1"/>
          <p:nvPr/>
        </p:nvSpPr>
        <p:spPr>
          <a:xfrm>
            <a:off x="3748498" y="370784"/>
            <a:ext cx="7828459" cy="1446550"/>
          </a:xfrm>
          <a:prstGeom prst="rect">
            <a:avLst/>
          </a:prstGeom>
          <a:noFill/>
        </p:spPr>
        <p:txBody>
          <a:bodyPr wrap="square" rtlCol="0">
            <a:spAutoFit/>
          </a:bodyPr>
          <a:lstStyle/>
          <a:p>
            <a:pPr algn="ctr"/>
            <a:r>
              <a:rPr lang="en-GB" sz="4400" b="1" dirty="0" smtClean="0">
                <a:solidFill>
                  <a:schemeClr val="bg1"/>
                </a:solidFill>
                <a:latin typeface="Lily Script One" panose="02000500000000000000" pitchFamily="2" charset="0"/>
              </a:rPr>
              <a:t>Have any questions? Send us a direct message! </a:t>
            </a:r>
            <a:endParaRPr lang="en-GB" sz="4400" b="1" dirty="0">
              <a:solidFill>
                <a:schemeClr val="bg1"/>
              </a:solidFill>
              <a:latin typeface="Lily Script One" panose="02000500000000000000" pitchFamily="2" charset="0"/>
            </a:endParaRPr>
          </a:p>
        </p:txBody>
      </p:sp>
      <p:pic>
        <p:nvPicPr>
          <p:cNvPr id="2050" name="Picture 2" descr="Image result for instagram logo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7287" y="2662576"/>
            <a:ext cx="1813255" cy="18132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twitter logo png squa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7651" y="2889386"/>
            <a:ext cx="1359636" cy="13596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facebook logo png squa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02724" y="2938671"/>
            <a:ext cx="1247401" cy="12474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3116" y="1908774"/>
            <a:ext cx="5975914" cy="3917025"/>
          </a:xfrm>
          <a:prstGeom prst="rect">
            <a:avLst/>
          </a:prstGeom>
        </p:spPr>
      </p:pic>
    </p:spTree>
    <p:extLst>
      <p:ext uri="{BB962C8B-B14F-4D97-AF65-F5344CB8AC3E}">
        <p14:creationId xmlns:p14="http://schemas.microsoft.com/office/powerpoint/2010/main" val="1410097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117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938229" y="1900611"/>
            <a:ext cx="7388649" cy="4187193"/>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5" name="Rectangle 4"/>
          <p:cNvSpPr/>
          <p:nvPr/>
        </p:nvSpPr>
        <p:spPr>
          <a:xfrm>
            <a:off x="0" y="0"/>
            <a:ext cx="4082143" cy="22696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2644" y="472148"/>
            <a:ext cx="7689368" cy="5436041"/>
          </a:xfrm>
          <a:prstGeom prst="rect">
            <a:avLst/>
          </a:prstGeom>
        </p:spPr>
      </p:pic>
    </p:spTree>
    <p:custDataLst>
      <p:tags r:id="rId1"/>
    </p:custDataLst>
    <p:extLst>
      <p:ext uri="{BB962C8B-B14F-4D97-AF65-F5344CB8AC3E}">
        <p14:creationId xmlns:p14="http://schemas.microsoft.com/office/powerpoint/2010/main" val="1595132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A367A3-30F8-48C1-BA00-40CF7281BD40}"/>
              </a:ext>
            </a:extLst>
          </p:cNvPr>
          <p:cNvSpPr txBox="1"/>
          <p:nvPr/>
        </p:nvSpPr>
        <p:spPr>
          <a:xfrm>
            <a:off x="506969" y="1721220"/>
            <a:ext cx="10704370" cy="45858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GB" sz="3200" dirty="0">
                <a:latin typeface="Lily Script One" panose="02000500000000000000" pitchFamily="2" charset="0"/>
              </a:rPr>
              <a:t>Explore </a:t>
            </a:r>
            <a:r>
              <a:rPr lang="en-GB" sz="3200" dirty="0">
                <a:latin typeface="Swis721 BT" panose="020B0504020202020204" pitchFamily="34" charset="0"/>
              </a:rPr>
              <a:t>how communicating confidently can benefit you in education and the workplace.</a:t>
            </a:r>
            <a:br>
              <a:rPr lang="en-GB" sz="3200" dirty="0">
                <a:latin typeface="Swis721 BT" panose="020B0504020202020204" pitchFamily="34" charset="0"/>
              </a:rPr>
            </a:br>
            <a:endParaRPr lang="en-GB" sz="3200" dirty="0">
              <a:latin typeface="Swis721 BT" panose="020B0504020202020204" pitchFamily="34" charset="0"/>
            </a:endParaRPr>
          </a:p>
          <a:p>
            <a:pPr marL="285750" indent="-285750">
              <a:buFont typeface="Arial" panose="020B0604020202020204" pitchFamily="34" charset="0"/>
              <a:buChar char="•"/>
            </a:pPr>
            <a:r>
              <a:rPr lang="en-GB" sz="3200" dirty="0">
                <a:latin typeface="Lily Script One" panose="02000500000000000000" pitchFamily="2" charset="0"/>
              </a:rPr>
              <a:t>Identify</a:t>
            </a:r>
            <a:r>
              <a:rPr lang="en-GB" sz="3200" dirty="0">
                <a:latin typeface="Swis721 BT" panose="020B0504020202020204" pitchFamily="34" charset="0"/>
              </a:rPr>
              <a:t> your individual communication skills and areas for improvement</a:t>
            </a:r>
            <a:br>
              <a:rPr lang="en-GB" sz="3200" dirty="0">
                <a:latin typeface="Swis721 BT" panose="020B0504020202020204" pitchFamily="34" charset="0"/>
              </a:rPr>
            </a:br>
            <a:endParaRPr lang="en-GB" sz="3200" dirty="0">
              <a:latin typeface="Swis721 BT" panose="020B0504020202020204" pitchFamily="34" charset="0"/>
            </a:endParaRPr>
          </a:p>
          <a:p>
            <a:pPr marL="285750" indent="-285750">
              <a:buFont typeface="Arial" panose="020B0604020202020204" pitchFamily="34" charset="0"/>
              <a:buChar char="•"/>
            </a:pPr>
            <a:r>
              <a:rPr lang="en-GB" sz="3200" dirty="0">
                <a:latin typeface="Lily Script One"/>
              </a:rPr>
              <a:t>Practise</a:t>
            </a:r>
            <a:r>
              <a:rPr lang="en-GB" sz="3200" dirty="0">
                <a:latin typeface="Swis721 BT"/>
              </a:rPr>
              <a:t> your communication skills in groups and </a:t>
            </a:r>
            <a:r>
              <a:rPr lang="en-GB" sz="3200" dirty="0">
                <a:latin typeface="Lily Script One"/>
              </a:rPr>
              <a:t>identify</a:t>
            </a:r>
            <a:r>
              <a:rPr lang="en-GB" sz="3200" dirty="0">
                <a:latin typeface="Swis721 BT"/>
              </a:rPr>
              <a:t> your own goals. </a:t>
            </a:r>
            <a:r>
              <a:rPr lang="en-US" sz="3600" dirty="0">
                <a:latin typeface="Swis721 BT" panose="020B0504020202020204" pitchFamily="34" charset="0"/>
              </a:rPr>
              <a:t/>
            </a:r>
            <a:br>
              <a:rPr lang="en-US" sz="3600" dirty="0">
                <a:latin typeface="Swis721 BT" panose="020B0504020202020204" pitchFamily="34" charset="0"/>
              </a:rPr>
            </a:br>
            <a:endParaRPr lang="en-US" sz="3600" dirty="0">
              <a:latin typeface="Swis721 BT" panose="020B0504020202020204" pitchFamily="34" charset="0"/>
            </a:endParaRPr>
          </a:p>
        </p:txBody>
      </p:sp>
      <p:sp>
        <p:nvSpPr>
          <p:cNvPr id="2" name="TextBox 1"/>
          <p:cNvSpPr txBox="1"/>
          <p:nvPr/>
        </p:nvSpPr>
        <p:spPr>
          <a:xfrm>
            <a:off x="4453400" y="734785"/>
            <a:ext cx="6255943" cy="707886"/>
          </a:xfrm>
          <a:prstGeom prst="rect">
            <a:avLst/>
          </a:prstGeom>
          <a:noFill/>
        </p:spPr>
        <p:txBody>
          <a:bodyPr wrap="none" rtlCol="0">
            <a:spAutoFit/>
          </a:bodyPr>
          <a:lstStyle/>
          <a:p>
            <a:r>
              <a:rPr lang="en-GB" sz="4000" u="sng">
                <a:solidFill>
                  <a:srgbClr val="0070C0"/>
                </a:solidFill>
                <a:latin typeface="Bumpo" pitchFamily="2" charset="0"/>
              </a:rPr>
              <a:t>Aims and Outcomes:</a:t>
            </a:r>
          </a:p>
        </p:txBody>
      </p:sp>
    </p:spTree>
    <p:custDataLst>
      <p:tags r:id="rId1"/>
    </p:custDataLst>
    <p:extLst>
      <p:ext uri="{BB962C8B-B14F-4D97-AF65-F5344CB8AC3E}">
        <p14:creationId xmlns:p14="http://schemas.microsoft.com/office/powerpoint/2010/main" val="3367476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2753" y="687383"/>
            <a:ext cx="7374487" cy="1015663"/>
          </a:xfrm>
          <a:prstGeom prst="rect">
            <a:avLst/>
          </a:prstGeom>
          <a:noFill/>
        </p:spPr>
        <p:txBody>
          <a:bodyPr wrap="square" rtlCol="0">
            <a:spAutoFit/>
          </a:bodyPr>
          <a:lstStyle/>
          <a:p>
            <a:r>
              <a:rPr lang="en-GB" sz="6000" dirty="0">
                <a:solidFill>
                  <a:srgbClr val="007CC4"/>
                </a:solidFill>
                <a:latin typeface="Lily Script One" panose="02000500000000000000" pitchFamily="2" charset="0"/>
              </a:rPr>
              <a:t>Why Does It Matter?</a:t>
            </a:r>
          </a:p>
        </p:txBody>
      </p:sp>
      <p:pic>
        <p:nvPicPr>
          <p:cNvPr id="3"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47507" t="2225" b="29425"/>
          <a:stretch/>
        </p:blipFill>
        <p:spPr bwMode="auto">
          <a:xfrm>
            <a:off x="8635138" y="3296404"/>
            <a:ext cx="3556862" cy="29917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45389" y="2410896"/>
            <a:ext cx="6774608" cy="3046988"/>
          </a:xfrm>
          <a:prstGeom prst="rect">
            <a:avLst/>
          </a:prstGeom>
        </p:spPr>
        <p:txBody>
          <a:bodyPr wrap="square">
            <a:spAutoFit/>
          </a:bodyPr>
          <a:lstStyle/>
          <a:p>
            <a:pPr algn="ctr">
              <a:spcBef>
                <a:spcPct val="50000"/>
              </a:spcBef>
            </a:pPr>
            <a:r>
              <a:rPr lang="en-US" sz="3200" dirty="0">
                <a:solidFill>
                  <a:schemeClr val="tx1">
                    <a:lumMod val="95000"/>
                    <a:lumOff val="5000"/>
                  </a:schemeClr>
                </a:solidFill>
                <a:latin typeface="Swis721 BT" panose="020B0504020202020204" pitchFamily="34" charset="0"/>
              </a:rPr>
              <a:t>Being able to express yourself clearly and confidently is a skill that can be </a:t>
            </a:r>
            <a:r>
              <a:rPr lang="en-US" sz="3200" dirty="0">
                <a:solidFill>
                  <a:schemeClr val="tx1">
                    <a:lumMod val="95000"/>
                    <a:lumOff val="5000"/>
                  </a:schemeClr>
                </a:solidFill>
                <a:latin typeface="Lily Script One" panose="02000500000000000000" pitchFamily="2" charset="0"/>
              </a:rPr>
              <a:t>practiced</a:t>
            </a:r>
            <a:r>
              <a:rPr lang="en-US" sz="3200" dirty="0">
                <a:solidFill>
                  <a:schemeClr val="tx1">
                    <a:lumMod val="95000"/>
                    <a:lumOff val="5000"/>
                  </a:schemeClr>
                </a:solidFill>
                <a:latin typeface="Swis721 BT" panose="020B0504020202020204" pitchFamily="34" charset="0"/>
              </a:rPr>
              <a:t> and </a:t>
            </a:r>
            <a:r>
              <a:rPr lang="en-US" sz="3200" dirty="0" smtClean="0">
                <a:solidFill>
                  <a:schemeClr val="tx1">
                    <a:lumMod val="95000"/>
                    <a:lumOff val="5000"/>
                  </a:schemeClr>
                </a:solidFill>
                <a:latin typeface="Lily Script One" panose="02000500000000000000" pitchFamily="2" charset="0"/>
              </a:rPr>
              <a:t>developed</a:t>
            </a:r>
            <a:r>
              <a:rPr lang="en-US" sz="3200" dirty="0" smtClean="0">
                <a:solidFill>
                  <a:schemeClr val="tx1">
                    <a:lumMod val="95000"/>
                    <a:lumOff val="5000"/>
                  </a:schemeClr>
                </a:solidFill>
                <a:latin typeface="Swis721 BT" panose="020B0504020202020204" pitchFamily="34" charset="0"/>
              </a:rPr>
              <a:t>. This helps </a:t>
            </a:r>
            <a:r>
              <a:rPr lang="en-US" sz="3200" dirty="0">
                <a:solidFill>
                  <a:schemeClr val="tx1">
                    <a:lumMod val="95000"/>
                    <a:lumOff val="5000"/>
                  </a:schemeClr>
                </a:solidFill>
                <a:latin typeface="Swis721 BT" panose="020B0504020202020204" pitchFamily="34" charset="0"/>
              </a:rPr>
              <a:t>you to </a:t>
            </a:r>
            <a:r>
              <a:rPr lang="en-US" sz="3200" dirty="0">
                <a:solidFill>
                  <a:schemeClr val="tx1">
                    <a:lumMod val="95000"/>
                    <a:lumOff val="5000"/>
                  </a:schemeClr>
                </a:solidFill>
                <a:latin typeface="Lily Script One" panose="02000500000000000000" pitchFamily="2" charset="0"/>
              </a:rPr>
              <a:t>sell your strengths</a:t>
            </a:r>
            <a:r>
              <a:rPr lang="en-US" sz="3200" dirty="0">
                <a:solidFill>
                  <a:schemeClr val="tx1">
                    <a:lumMod val="95000"/>
                    <a:lumOff val="5000"/>
                  </a:schemeClr>
                </a:solidFill>
                <a:latin typeface="Swis721 BT" panose="020B0504020202020204" pitchFamily="34" charset="0"/>
              </a:rPr>
              <a:t>, especially to universities and employers </a:t>
            </a:r>
          </a:p>
        </p:txBody>
      </p:sp>
    </p:spTree>
    <p:extLst>
      <p:ext uri="{BB962C8B-B14F-4D97-AF65-F5344CB8AC3E}">
        <p14:creationId xmlns:p14="http://schemas.microsoft.com/office/powerpoint/2010/main" val="3567883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ext messages misunderstan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9956" y="1279304"/>
            <a:ext cx="5146233" cy="43196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59956" y="2489553"/>
            <a:ext cx="4922862" cy="14273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336585" y="3916907"/>
            <a:ext cx="4922862" cy="21294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9400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you cannot not communic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3530" y="1338471"/>
            <a:ext cx="6109252" cy="3949148"/>
          </a:xfrm>
          <a:prstGeom prst="rect">
            <a:avLst/>
          </a:prstGeom>
          <a:noFill/>
          <a:extLst>
            <a:ext uri="{909E8E84-426E-40DD-AFC4-6F175D3DCCD1}">
              <a14:hiddenFill xmlns:a14="http://schemas.microsoft.com/office/drawing/2010/main">
                <a:solidFill>
                  <a:srgbClr val="FFFFFF"/>
                </a:solidFill>
              </a14:hiddenFill>
            </a:ext>
          </a:extLst>
        </p:spPr>
      </p:pic>
      <p:sp>
        <p:nvSpPr>
          <p:cNvPr id="5" name="Cloud 4"/>
          <p:cNvSpPr/>
          <p:nvPr/>
        </p:nvSpPr>
        <p:spPr>
          <a:xfrm>
            <a:off x="7301948" y="331307"/>
            <a:ext cx="4731026" cy="251791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a:p>
            <a:pPr algn="ctr"/>
            <a:r>
              <a:rPr lang="en-GB" dirty="0">
                <a:latin typeface="Lily Script One" panose="02000500000000000000" pitchFamily="2" charset="0"/>
              </a:rPr>
              <a:t>Verbal communication</a:t>
            </a:r>
            <a:r>
              <a:rPr lang="en-GB" dirty="0">
                <a:latin typeface="Swis721 BT" panose="020B0504020202020204" pitchFamily="34" charset="0"/>
              </a:rPr>
              <a:t>: the spoken word and how you use your voice. Do you sound nervous or relaxed? This also includes written communication</a:t>
            </a:r>
          </a:p>
          <a:p>
            <a:pPr algn="ctr"/>
            <a:endParaRPr lang="en-GB" dirty="0"/>
          </a:p>
        </p:txBody>
      </p:sp>
      <p:sp>
        <p:nvSpPr>
          <p:cNvPr id="7" name="Cloud 6"/>
          <p:cNvSpPr/>
          <p:nvPr/>
        </p:nvSpPr>
        <p:spPr>
          <a:xfrm>
            <a:off x="133521" y="4002157"/>
            <a:ext cx="4770783" cy="257092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a:latin typeface="Lily Script One" panose="02000500000000000000" pitchFamily="2" charset="0"/>
              </a:rPr>
              <a:t>Non-verbal communication</a:t>
            </a:r>
            <a:r>
              <a:rPr lang="en-GB" sz="1750" dirty="0">
                <a:latin typeface="Lily Script One" panose="02000500000000000000" pitchFamily="2" charset="0"/>
              </a:rPr>
              <a:t>: </a:t>
            </a:r>
            <a:r>
              <a:rPr lang="en-GB" sz="1750" dirty="0">
                <a:latin typeface="Swis721 BT" panose="020B0504020202020204" pitchFamily="34" charset="0"/>
              </a:rPr>
              <a:t>body language and facial expressions. How we dress also communicates information. </a:t>
            </a:r>
            <a:endParaRPr lang="en-GB" sz="1750" b="1" dirty="0">
              <a:latin typeface="Swis721 BT" panose="020B0504020202020204" pitchFamily="34" charset="0"/>
            </a:endParaRPr>
          </a:p>
        </p:txBody>
      </p:sp>
    </p:spTree>
    <p:extLst>
      <p:ext uri="{BB962C8B-B14F-4D97-AF65-F5344CB8AC3E}">
        <p14:creationId xmlns:p14="http://schemas.microsoft.com/office/powerpoint/2010/main" val="276590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938229" y="1900611"/>
            <a:ext cx="7388649" cy="4187193"/>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5" name="Rectangle 4"/>
          <p:cNvSpPr/>
          <p:nvPr/>
        </p:nvSpPr>
        <p:spPr>
          <a:xfrm>
            <a:off x="0" y="0"/>
            <a:ext cx="4082143" cy="22696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6" name="Picture 6"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t="16840"/>
          <a:stretch/>
        </p:blipFill>
        <p:spPr bwMode="auto">
          <a:xfrm>
            <a:off x="757092" y="1134835"/>
            <a:ext cx="10151165" cy="48563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46385" y="625434"/>
            <a:ext cx="7520007" cy="646331"/>
          </a:xfrm>
          <a:prstGeom prst="rect">
            <a:avLst/>
          </a:prstGeom>
          <a:noFill/>
        </p:spPr>
        <p:txBody>
          <a:bodyPr wrap="none" rtlCol="0">
            <a:spAutoFit/>
          </a:bodyPr>
          <a:lstStyle/>
          <a:p>
            <a:r>
              <a:rPr lang="en-GB" sz="3600" dirty="0">
                <a:solidFill>
                  <a:srgbClr val="007CC4"/>
                </a:solidFill>
                <a:latin typeface="Lily Script One" panose="02000500000000000000" pitchFamily="2" charset="0"/>
              </a:rPr>
              <a:t>Elements of personal Communication</a:t>
            </a:r>
          </a:p>
        </p:txBody>
      </p:sp>
      <p:sp>
        <p:nvSpPr>
          <p:cNvPr id="7" name="Rectangle 6"/>
          <p:cNvSpPr/>
          <p:nvPr/>
        </p:nvSpPr>
        <p:spPr>
          <a:xfrm>
            <a:off x="1938229" y="2501660"/>
            <a:ext cx="1201786" cy="690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938229" y="3338124"/>
            <a:ext cx="1322556" cy="690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033120" y="4174587"/>
            <a:ext cx="1201786" cy="922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413937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2924" y="1040074"/>
            <a:ext cx="8274151" cy="830997"/>
          </a:xfrm>
          <a:prstGeom prst="rect">
            <a:avLst/>
          </a:prstGeom>
        </p:spPr>
        <p:txBody>
          <a:bodyPr wrap="square">
            <a:spAutoFit/>
          </a:bodyPr>
          <a:lstStyle/>
          <a:p>
            <a:pPr algn="ctr"/>
            <a:r>
              <a:rPr lang="en-GB" sz="2400" dirty="0">
                <a:solidFill>
                  <a:schemeClr val="bg1"/>
                </a:solidFill>
                <a:latin typeface="Swis721 BT" panose="020B0504020202020204" pitchFamily="34" charset="0"/>
              </a:rPr>
              <a:t>O</a:t>
            </a:r>
            <a:r>
              <a:rPr lang="en-GB" sz="2400" dirty="0" smtClean="0">
                <a:solidFill>
                  <a:schemeClr val="bg1"/>
                </a:solidFill>
                <a:latin typeface="Swis721 BT" panose="020B0504020202020204" pitchFamily="34" charset="0"/>
              </a:rPr>
              <a:t>n </a:t>
            </a:r>
            <a:r>
              <a:rPr lang="en-GB" sz="2400" dirty="0" smtClean="0">
                <a:solidFill>
                  <a:schemeClr val="bg1"/>
                </a:solidFill>
                <a:latin typeface="Swis721 BT" panose="020B0504020202020204" pitchFamily="34" charset="0"/>
              </a:rPr>
              <a:t>your </a:t>
            </a:r>
            <a:r>
              <a:rPr lang="en-GB" sz="2400" dirty="0" smtClean="0">
                <a:solidFill>
                  <a:schemeClr val="bg1"/>
                </a:solidFill>
                <a:latin typeface="Swis721 BT" panose="020B0504020202020204" pitchFamily="34" charset="0"/>
              </a:rPr>
              <a:t>skills audit highlight </a:t>
            </a:r>
            <a:r>
              <a:rPr lang="en-GB" sz="2400" dirty="0" smtClean="0">
                <a:solidFill>
                  <a:schemeClr val="bg1"/>
                </a:solidFill>
                <a:latin typeface="Swis721 BT" panose="020B0504020202020204" pitchFamily="34" charset="0"/>
              </a:rPr>
              <a:t>three of your </a:t>
            </a:r>
            <a:r>
              <a:rPr lang="en-GB" sz="2400" dirty="0">
                <a:solidFill>
                  <a:schemeClr val="bg1"/>
                </a:solidFill>
                <a:latin typeface="Swis721 BT" panose="020B0504020202020204" pitchFamily="34" charset="0"/>
              </a:rPr>
              <a:t>communication </a:t>
            </a:r>
            <a:r>
              <a:rPr lang="en-GB" sz="2400" dirty="0" smtClean="0">
                <a:solidFill>
                  <a:schemeClr val="bg1"/>
                </a:solidFill>
                <a:latin typeface="Swis721 BT" panose="020B0504020202020204" pitchFamily="34" charset="0"/>
              </a:rPr>
              <a:t>strengths </a:t>
            </a:r>
            <a:r>
              <a:rPr lang="en-GB" sz="2400" dirty="0">
                <a:solidFill>
                  <a:schemeClr val="bg1"/>
                </a:solidFill>
                <a:latin typeface="Swis721 BT" panose="020B0504020202020204" pitchFamily="34" charset="0"/>
              </a:rPr>
              <a:t>and three areas for development. </a:t>
            </a:r>
          </a:p>
        </p:txBody>
      </p:sp>
      <p:sp>
        <p:nvSpPr>
          <p:cNvPr id="4" name="TextBox 3"/>
          <p:cNvSpPr txBox="1"/>
          <p:nvPr/>
        </p:nvSpPr>
        <p:spPr>
          <a:xfrm>
            <a:off x="3920627" y="290161"/>
            <a:ext cx="7358744" cy="861774"/>
          </a:xfrm>
          <a:prstGeom prst="rect">
            <a:avLst/>
          </a:prstGeom>
          <a:noFill/>
        </p:spPr>
        <p:txBody>
          <a:bodyPr wrap="square" rtlCol="0">
            <a:spAutoFit/>
          </a:bodyPr>
          <a:lstStyle/>
          <a:p>
            <a:r>
              <a:rPr lang="en-GB" sz="5000" dirty="0">
                <a:solidFill>
                  <a:schemeClr val="bg1"/>
                </a:solidFill>
                <a:latin typeface="Lily Script One" panose="02000500000000000000" pitchFamily="2" charset="0"/>
              </a:rPr>
              <a:t>How Do </a:t>
            </a:r>
            <a:r>
              <a:rPr lang="en-GB" sz="5000" u="sng" dirty="0">
                <a:solidFill>
                  <a:schemeClr val="bg1"/>
                </a:solidFill>
                <a:latin typeface="Lily Script One" panose="02000500000000000000" pitchFamily="2" charset="0"/>
              </a:rPr>
              <a:t>I</a:t>
            </a:r>
            <a:r>
              <a:rPr lang="en-GB" sz="5000" dirty="0">
                <a:solidFill>
                  <a:schemeClr val="bg1"/>
                </a:solidFill>
                <a:latin typeface="Lily Script One" panose="02000500000000000000" pitchFamily="2" charset="0"/>
              </a:rPr>
              <a:t> Communicate?</a:t>
            </a:r>
          </a:p>
        </p:txBody>
      </p:sp>
      <p:sp>
        <p:nvSpPr>
          <p:cNvPr id="6" name="Rectangle 5"/>
          <p:cNvSpPr/>
          <p:nvPr/>
        </p:nvSpPr>
        <p:spPr>
          <a:xfrm rot="20597573">
            <a:off x="175330" y="1683552"/>
            <a:ext cx="2993541" cy="1384995"/>
          </a:xfrm>
          <a:prstGeom prst="rect">
            <a:avLst/>
          </a:prstGeom>
          <a:noFill/>
        </p:spPr>
        <p:txBody>
          <a:bodyPr wrap="square" lIns="91440" tIns="45720" rIns="91440" bIns="45720">
            <a:spAutoFit/>
          </a:bodyPr>
          <a:lstStyle/>
          <a:p>
            <a:pPr algn="ctr"/>
            <a:r>
              <a:rPr lang="en-US" sz="2800" cap="none" spc="0" dirty="0">
                <a:ln w="10160">
                  <a:solidFill>
                    <a:schemeClr val="accent5"/>
                  </a:solidFill>
                  <a:prstDash val="solid"/>
                </a:ln>
                <a:solidFill>
                  <a:srgbClr val="FFFFFF"/>
                </a:solidFill>
                <a:latin typeface="Lily Script One" panose="02000500000000000000" pitchFamily="2" charset="0"/>
              </a:rPr>
              <a:t>I let other people have their say in a discussion</a:t>
            </a:r>
          </a:p>
        </p:txBody>
      </p:sp>
      <p:sp>
        <p:nvSpPr>
          <p:cNvPr id="7" name="Rectangle 6"/>
          <p:cNvSpPr/>
          <p:nvPr/>
        </p:nvSpPr>
        <p:spPr>
          <a:xfrm>
            <a:off x="175329" y="4746174"/>
            <a:ext cx="2993541" cy="1384995"/>
          </a:xfrm>
          <a:prstGeom prst="rect">
            <a:avLst/>
          </a:prstGeom>
          <a:noFill/>
        </p:spPr>
        <p:txBody>
          <a:bodyPr wrap="square" lIns="91440" tIns="45720" rIns="91440" bIns="45720">
            <a:spAutoFit/>
          </a:bodyPr>
          <a:lstStyle/>
          <a:p>
            <a:pPr algn="ctr"/>
            <a:r>
              <a:rPr lang="en-US" sz="2800" cap="none" spc="0" dirty="0">
                <a:ln w="10160">
                  <a:solidFill>
                    <a:schemeClr val="accent5"/>
                  </a:solidFill>
                  <a:prstDash val="solid"/>
                </a:ln>
                <a:solidFill>
                  <a:srgbClr val="FFFFFF"/>
                </a:solidFill>
                <a:latin typeface="Lily Script One" panose="02000500000000000000" pitchFamily="2" charset="0"/>
              </a:rPr>
              <a:t>I feel confident doing presentations</a:t>
            </a:r>
          </a:p>
        </p:txBody>
      </p:sp>
      <p:sp>
        <p:nvSpPr>
          <p:cNvPr id="8" name="Rectangle 7"/>
          <p:cNvSpPr/>
          <p:nvPr/>
        </p:nvSpPr>
        <p:spPr>
          <a:xfrm rot="192247">
            <a:off x="1594062" y="3057138"/>
            <a:ext cx="2993541" cy="1384995"/>
          </a:xfrm>
          <a:prstGeom prst="rect">
            <a:avLst/>
          </a:prstGeom>
          <a:noFill/>
        </p:spPr>
        <p:txBody>
          <a:bodyPr wrap="square" lIns="91440" tIns="45720" rIns="91440" bIns="45720">
            <a:spAutoFit/>
          </a:bodyPr>
          <a:lstStyle/>
          <a:p>
            <a:pPr algn="ctr"/>
            <a:r>
              <a:rPr lang="en-US" sz="2800" cap="none" spc="0" dirty="0">
                <a:ln w="10160">
                  <a:solidFill>
                    <a:schemeClr val="accent5"/>
                  </a:solidFill>
                  <a:prstDash val="solid"/>
                </a:ln>
                <a:solidFill>
                  <a:srgbClr val="FFFFFF"/>
                </a:solidFill>
                <a:latin typeface="Lily Script One" panose="02000500000000000000" pitchFamily="2" charset="0"/>
              </a:rPr>
              <a:t>I can explain things to other people</a:t>
            </a:r>
          </a:p>
        </p:txBody>
      </p:sp>
      <p:sp>
        <p:nvSpPr>
          <p:cNvPr id="9" name="Rectangle 8"/>
          <p:cNvSpPr/>
          <p:nvPr/>
        </p:nvSpPr>
        <p:spPr>
          <a:xfrm rot="20597573">
            <a:off x="4011364" y="4408248"/>
            <a:ext cx="2993541" cy="1384995"/>
          </a:xfrm>
          <a:prstGeom prst="rect">
            <a:avLst/>
          </a:prstGeom>
          <a:noFill/>
        </p:spPr>
        <p:txBody>
          <a:bodyPr wrap="square" lIns="91440" tIns="45720" rIns="91440" bIns="45720">
            <a:spAutoFit/>
          </a:bodyPr>
          <a:lstStyle/>
          <a:p>
            <a:pPr algn="ctr"/>
            <a:r>
              <a:rPr lang="en-US" sz="2800" dirty="0">
                <a:ln w="10160">
                  <a:solidFill>
                    <a:schemeClr val="accent5"/>
                  </a:solidFill>
                  <a:prstDash val="solid"/>
                </a:ln>
                <a:solidFill>
                  <a:srgbClr val="FFFFFF"/>
                </a:solidFill>
                <a:latin typeface="Lily Script One" panose="02000500000000000000" pitchFamily="2" charset="0"/>
              </a:rPr>
              <a:t>I am confident speaking in a group activity</a:t>
            </a:r>
            <a:endParaRPr lang="en-US" sz="2800" cap="none" spc="0" dirty="0">
              <a:ln w="10160">
                <a:solidFill>
                  <a:schemeClr val="accent5"/>
                </a:solidFill>
                <a:prstDash val="solid"/>
              </a:ln>
              <a:solidFill>
                <a:srgbClr val="FFFFFF"/>
              </a:solidFill>
              <a:latin typeface="Lily Script One" panose="02000500000000000000" pitchFamily="2" charset="0"/>
            </a:endParaRPr>
          </a:p>
        </p:txBody>
      </p:sp>
      <p:sp>
        <p:nvSpPr>
          <p:cNvPr id="10" name="Rectangle 9"/>
          <p:cNvSpPr/>
          <p:nvPr/>
        </p:nvSpPr>
        <p:spPr>
          <a:xfrm rot="645757">
            <a:off x="4217974" y="2600742"/>
            <a:ext cx="2993541" cy="1384995"/>
          </a:xfrm>
          <a:prstGeom prst="rect">
            <a:avLst/>
          </a:prstGeom>
          <a:noFill/>
        </p:spPr>
        <p:txBody>
          <a:bodyPr wrap="square" lIns="91440" tIns="45720" rIns="91440" bIns="45720">
            <a:spAutoFit/>
          </a:bodyPr>
          <a:lstStyle/>
          <a:p>
            <a:pPr algn="ctr"/>
            <a:r>
              <a:rPr lang="en-US" sz="2800" cap="none" spc="0" dirty="0">
                <a:ln w="10160">
                  <a:solidFill>
                    <a:schemeClr val="accent5"/>
                  </a:solidFill>
                  <a:prstDash val="solid"/>
                </a:ln>
                <a:solidFill>
                  <a:srgbClr val="FFFFFF"/>
                </a:solidFill>
                <a:latin typeface="Lily Script One" panose="02000500000000000000" pitchFamily="2" charset="0"/>
              </a:rPr>
              <a:t>I feel confident talking to new people</a:t>
            </a:r>
          </a:p>
        </p:txBody>
      </p:sp>
      <p:sp>
        <p:nvSpPr>
          <p:cNvPr id="11" name="Rectangle 10"/>
          <p:cNvSpPr/>
          <p:nvPr/>
        </p:nvSpPr>
        <p:spPr>
          <a:xfrm>
            <a:off x="7401694" y="3099248"/>
            <a:ext cx="2993541" cy="1815882"/>
          </a:xfrm>
          <a:prstGeom prst="rect">
            <a:avLst/>
          </a:prstGeom>
          <a:noFill/>
        </p:spPr>
        <p:txBody>
          <a:bodyPr wrap="square" lIns="91440" tIns="45720" rIns="91440" bIns="45720">
            <a:spAutoFit/>
          </a:bodyPr>
          <a:lstStyle/>
          <a:p>
            <a:pPr algn="ctr"/>
            <a:r>
              <a:rPr lang="en-US" sz="2800" cap="none" spc="0" dirty="0">
                <a:ln w="10160">
                  <a:solidFill>
                    <a:schemeClr val="accent5"/>
                  </a:solidFill>
                  <a:prstDash val="solid"/>
                </a:ln>
                <a:solidFill>
                  <a:srgbClr val="FFFFFF"/>
                </a:solidFill>
                <a:latin typeface="Lily Script One" panose="02000500000000000000" pitchFamily="2" charset="0"/>
              </a:rPr>
              <a:t>Active listening – I pay attention when people talk to me</a:t>
            </a:r>
          </a:p>
        </p:txBody>
      </p:sp>
      <p:sp>
        <p:nvSpPr>
          <p:cNvPr id="12" name="Rectangle 11"/>
          <p:cNvSpPr/>
          <p:nvPr/>
        </p:nvSpPr>
        <p:spPr>
          <a:xfrm rot="20597573">
            <a:off x="8966242" y="4766909"/>
            <a:ext cx="2993541" cy="954107"/>
          </a:xfrm>
          <a:prstGeom prst="rect">
            <a:avLst/>
          </a:prstGeom>
          <a:noFill/>
        </p:spPr>
        <p:txBody>
          <a:bodyPr wrap="square" lIns="91440" tIns="45720" rIns="91440" bIns="45720">
            <a:spAutoFit/>
          </a:bodyPr>
          <a:lstStyle/>
          <a:p>
            <a:pPr algn="ctr"/>
            <a:r>
              <a:rPr lang="en-US" sz="2800" cap="none" spc="0" dirty="0">
                <a:ln w="10160">
                  <a:solidFill>
                    <a:schemeClr val="accent5"/>
                  </a:solidFill>
                  <a:prstDash val="solid"/>
                </a:ln>
                <a:solidFill>
                  <a:srgbClr val="FFFFFF"/>
                </a:solidFill>
                <a:latin typeface="Lily Script One" panose="02000500000000000000" pitchFamily="2" charset="0"/>
              </a:rPr>
              <a:t>I think about what I am going to say</a:t>
            </a:r>
          </a:p>
        </p:txBody>
      </p:sp>
      <p:sp>
        <p:nvSpPr>
          <p:cNvPr id="13" name="Rectangle 12"/>
          <p:cNvSpPr/>
          <p:nvPr/>
        </p:nvSpPr>
        <p:spPr>
          <a:xfrm rot="591075">
            <a:off x="9017512" y="2523133"/>
            <a:ext cx="2993541" cy="523220"/>
          </a:xfrm>
          <a:prstGeom prst="rect">
            <a:avLst/>
          </a:prstGeom>
          <a:noFill/>
        </p:spPr>
        <p:txBody>
          <a:bodyPr wrap="square" lIns="91440" tIns="45720" rIns="91440" bIns="45720">
            <a:spAutoFit/>
          </a:bodyPr>
          <a:lstStyle/>
          <a:p>
            <a:pPr algn="ctr"/>
            <a:r>
              <a:rPr lang="en-US" sz="2800" cap="none" spc="0" dirty="0">
                <a:ln w="10160">
                  <a:solidFill>
                    <a:schemeClr val="accent5"/>
                  </a:solidFill>
                  <a:prstDash val="solid"/>
                </a:ln>
                <a:solidFill>
                  <a:srgbClr val="FFFFFF"/>
                </a:solidFill>
                <a:latin typeface="Lily Script One" panose="02000500000000000000" pitchFamily="2" charset="0"/>
              </a:rPr>
              <a:t>I speak clearly</a:t>
            </a:r>
          </a:p>
        </p:txBody>
      </p:sp>
    </p:spTree>
    <p:extLst>
      <p:ext uri="{BB962C8B-B14F-4D97-AF65-F5344CB8AC3E}">
        <p14:creationId xmlns:p14="http://schemas.microsoft.com/office/powerpoint/2010/main" val="3111162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6158" y="471508"/>
            <a:ext cx="6426814" cy="1246495"/>
          </a:xfrm>
          <a:prstGeom prst="rect">
            <a:avLst/>
          </a:prstGeom>
          <a:noFill/>
        </p:spPr>
        <p:txBody>
          <a:bodyPr wrap="square" rtlCol="0">
            <a:spAutoFit/>
          </a:bodyPr>
          <a:lstStyle/>
          <a:p>
            <a:r>
              <a:rPr lang="en-GB" sz="7500" dirty="0">
                <a:solidFill>
                  <a:srgbClr val="007CC4"/>
                </a:solidFill>
                <a:latin typeface="Lily Script One" panose="02000500000000000000" pitchFamily="2" charset="0"/>
              </a:rPr>
              <a:t>Just A Minute</a:t>
            </a:r>
          </a:p>
        </p:txBody>
      </p:sp>
      <p:pic>
        <p:nvPicPr>
          <p:cNvPr id="6" name="Picture 2" descr="Image result for stopwatch minute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253" y="2334136"/>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34939" y="1859711"/>
            <a:ext cx="8365666" cy="4524315"/>
          </a:xfrm>
          <a:prstGeom prst="rect">
            <a:avLst/>
          </a:prstGeom>
          <a:noFill/>
        </p:spPr>
        <p:txBody>
          <a:bodyPr wrap="square" rtlCol="0">
            <a:spAutoFit/>
          </a:bodyPr>
          <a:lstStyle/>
          <a:p>
            <a:pPr algn="ctr"/>
            <a:r>
              <a:rPr lang="en-GB" sz="3200" dirty="0">
                <a:solidFill>
                  <a:schemeClr val="bg1">
                    <a:lumMod val="50000"/>
                  </a:schemeClr>
                </a:solidFill>
              </a:rPr>
              <a:t>Take it in turns to speak for one full minute on a random subject. </a:t>
            </a:r>
            <a:br>
              <a:rPr lang="en-GB" sz="3200" dirty="0">
                <a:solidFill>
                  <a:schemeClr val="bg1">
                    <a:lumMod val="50000"/>
                  </a:schemeClr>
                </a:solidFill>
              </a:rPr>
            </a:br>
            <a:endParaRPr lang="en-GB" sz="3200" dirty="0">
              <a:solidFill>
                <a:schemeClr val="bg1">
                  <a:lumMod val="50000"/>
                </a:schemeClr>
              </a:solidFill>
            </a:endParaRPr>
          </a:p>
          <a:p>
            <a:pPr algn="ctr"/>
            <a:r>
              <a:rPr lang="en-GB" sz="3200" dirty="0">
                <a:solidFill>
                  <a:schemeClr val="bg1">
                    <a:lumMod val="50000"/>
                  </a:schemeClr>
                </a:solidFill>
              </a:rPr>
              <a:t>If you hesitate, repeat yourself or </a:t>
            </a:r>
            <a:r>
              <a:rPr lang="en-GB" sz="3200" dirty="0" smtClean="0">
                <a:solidFill>
                  <a:schemeClr val="bg1">
                    <a:lumMod val="50000"/>
                  </a:schemeClr>
                </a:solidFill>
              </a:rPr>
              <a:t>deviate then an </a:t>
            </a:r>
            <a:r>
              <a:rPr lang="en-GB" sz="3200" dirty="0">
                <a:solidFill>
                  <a:schemeClr val="bg1">
                    <a:lumMod val="50000"/>
                  </a:schemeClr>
                </a:solidFill>
              </a:rPr>
              <a:t>opponent can challenge you and take the subject.</a:t>
            </a:r>
            <a:br>
              <a:rPr lang="en-GB" sz="3200" dirty="0">
                <a:solidFill>
                  <a:schemeClr val="bg1">
                    <a:lumMod val="50000"/>
                  </a:schemeClr>
                </a:solidFill>
              </a:rPr>
            </a:br>
            <a:endParaRPr lang="en-GB" sz="3200" dirty="0">
              <a:solidFill>
                <a:schemeClr val="bg1">
                  <a:lumMod val="50000"/>
                </a:schemeClr>
              </a:solidFill>
            </a:endParaRPr>
          </a:p>
          <a:p>
            <a:pPr algn="ctr"/>
            <a:r>
              <a:rPr lang="en-GB" sz="3200" dirty="0">
                <a:solidFill>
                  <a:schemeClr val="bg1">
                    <a:lumMod val="50000"/>
                  </a:schemeClr>
                </a:solidFill>
              </a:rPr>
              <a:t>You cannot say ‘</a:t>
            </a:r>
            <a:r>
              <a:rPr lang="en-GB" sz="3200" dirty="0" err="1">
                <a:solidFill>
                  <a:schemeClr val="bg1">
                    <a:lumMod val="50000"/>
                  </a:schemeClr>
                </a:solidFill>
              </a:rPr>
              <a:t>er</a:t>
            </a:r>
            <a:r>
              <a:rPr lang="en-GB" sz="3200" dirty="0">
                <a:solidFill>
                  <a:schemeClr val="bg1">
                    <a:lumMod val="50000"/>
                  </a:schemeClr>
                </a:solidFill>
              </a:rPr>
              <a:t>’, ‘</a:t>
            </a:r>
            <a:r>
              <a:rPr lang="en-GB" sz="3200" dirty="0" err="1">
                <a:solidFill>
                  <a:schemeClr val="bg1">
                    <a:lumMod val="50000"/>
                  </a:schemeClr>
                </a:solidFill>
              </a:rPr>
              <a:t>erm</a:t>
            </a:r>
            <a:r>
              <a:rPr lang="en-GB" sz="3200" dirty="0">
                <a:solidFill>
                  <a:schemeClr val="bg1">
                    <a:lumMod val="50000"/>
                  </a:schemeClr>
                </a:solidFill>
              </a:rPr>
              <a:t>’, ‘um’ or ‘</a:t>
            </a:r>
            <a:r>
              <a:rPr lang="en-GB" sz="3200" dirty="0" err="1">
                <a:solidFill>
                  <a:schemeClr val="bg1">
                    <a:lumMod val="50000"/>
                  </a:schemeClr>
                </a:solidFill>
              </a:rPr>
              <a:t>ahh</a:t>
            </a:r>
            <a:r>
              <a:rPr lang="en-GB" sz="3200" dirty="0">
                <a:solidFill>
                  <a:schemeClr val="bg1">
                    <a:lumMod val="50000"/>
                  </a:schemeClr>
                </a:solidFill>
              </a:rPr>
              <a:t>’.</a:t>
            </a:r>
            <a:br>
              <a:rPr lang="en-GB" sz="3200" dirty="0">
                <a:solidFill>
                  <a:schemeClr val="bg1">
                    <a:lumMod val="50000"/>
                  </a:schemeClr>
                </a:solidFill>
              </a:rPr>
            </a:br>
            <a:endParaRPr lang="en-GB" sz="3200" dirty="0">
              <a:solidFill>
                <a:schemeClr val="bg1">
                  <a:lumMod val="50000"/>
                </a:schemeClr>
              </a:solidFill>
            </a:endParaRPr>
          </a:p>
        </p:txBody>
      </p:sp>
    </p:spTree>
    <p:extLst>
      <p:ext uri="{BB962C8B-B14F-4D97-AF65-F5344CB8AC3E}">
        <p14:creationId xmlns:p14="http://schemas.microsoft.com/office/powerpoint/2010/main" val="185536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Thorns Group Colou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Word Document" ma:contentTypeID="0x010100C67C78DEBFD4F6458096837A31E2BDBA" ma:contentTypeVersion="14" ma:contentTypeDescription="Create a new document." ma:contentTypeScope="" ma:versionID="5c9dce47e33710dbc17167178532d7df">
  <xsd:schema xmlns:xsd="http://www.w3.org/2001/XMLSchema" xmlns:xs="http://www.w3.org/2001/XMLSchema" xmlns:p="http://schemas.microsoft.com/office/2006/metadata/properties" xmlns:ns2="10d2acc7-9526-41c3-a28d-0e358b6be6e4" xmlns:ns3="a7b597b2-1396-4f3d-9b98-8a1c1f3998ce" xmlns:ns4="http://schemas.microsoft.com/sharepoint/v4" targetNamespace="http://schemas.microsoft.com/office/2006/metadata/properties" ma:root="true" ma:fieldsID="54bb5d586acd5eea784d5c2da47ce607" ns2:_="" ns3:_="" ns4:_="">
    <xsd:import namespace="10d2acc7-9526-41c3-a28d-0e358b6be6e4"/>
    <xsd:import namespace="a7b597b2-1396-4f3d-9b98-8a1c1f3998ce"/>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4:IconOverlay"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d2acc7-9526-41c3-a28d-0e358b6be6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b597b2-1396-4f3d-9b98-8a1c1f3998c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A319C01F-711A-40C1-95EE-454E00441F2F}">
  <ds:schemaRefs>
    <ds:schemaRef ds:uri="http://schemas.microsoft.com/sharepoint/v3/contenttype/forms"/>
  </ds:schemaRefs>
</ds:datastoreItem>
</file>

<file path=customXml/itemProps2.xml><?xml version="1.0" encoding="utf-8"?>
<ds:datastoreItem xmlns:ds="http://schemas.openxmlformats.org/officeDocument/2006/customXml" ds:itemID="{7632D65D-F87C-421E-B926-E2CDD3651C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d2acc7-9526-41c3-a28d-0e358b6be6e4"/>
    <ds:schemaRef ds:uri="a7b597b2-1396-4f3d-9b98-8a1c1f3998c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4BAE99-99F3-4FE3-8639-7DFB743118A8}">
  <ds:schemaRef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microsoft.com/sharepoint/v4"/>
    <ds:schemaRef ds:uri="http://purl.org/dc/terms/"/>
    <ds:schemaRef ds:uri="http://schemas.openxmlformats.org/package/2006/metadata/core-properties"/>
    <ds:schemaRef ds:uri="a7b597b2-1396-4f3d-9b98-8a1c1f3998ce"/>
    <ds:schemaRef ds:uri="10d2acc7-9526-41c3-a28d-0e358b6be6e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4503</TotalTime>
  <Words>1750</Words>
  <Application>Microsoft Office PowerPoint</Application>
  <PresentationFormat>Widescreen</PresentationFormat>
  <Paragraphs>155</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Bumpo</vt:lpstr>
      <vt:lpstr>Swis721 BT</vt:lpstr>
      <vt:lpstr>Arial</vt:lpstr>
      <vt:lpstr>Calibri</vt:lpstr>
      <vt:lpstr>Lily Script One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 Torrance</dc:creator>
  <cp:lastModifiedBy>Dickinson, Mark</cp:lastModifiedBy>
  <cp:revision>366</cp:revision>
  <cp:lastPrinted>2018-04-17T12:27:40Z</cp:lastPrinted>
  <dcterms:created xsi:type="dcterms:W3CDTF">2017-03-14T08:31:32Z</dcterms:created>
  <dcterms:modified xsi:type="dcterms:W3CDTF">2020-05-29T15:56:57Z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0x010100C67C78DEBFD4F6458096837A31E2BDBA</vt:lpwstr>
  </property>
  <property fmtid="{D5CDD505-2E9C-101B-9397-08002B2CF9AE}" pid="3" name="Order">
    <vt:r8>100</vt:r8>
  </property>
</Properties>
</file>