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77" r:id="rId5"/>
    <p:sldMasterId id="2147483694" r:id="rId6"/>
    <p:sldMasterId id="2147483711" r:id="rId7"/>
  </p:sldMasterIdLst>
  <p:notesMasterIdLst>
    <p:notesMasterId r:id="rId23"/>
  </p:notesMasterIdLst>
  <p:handoutMasterIdLst>
    <p:handoutMasterId r:id="rId24"/>
  </p:handoutMasterIdLst>
  <p:sldIdLst>
    <p:sldId id="333" r:id="rId8"/>
    <p:sldId id="326" r:id="rId9"/>
    <p:sldId id="327" r:id="rId10"/>
    <p:sldId id="328" r:id="rId11"/>
    <p:sldId id="314" r:id="rId12"/>
    <p:sldId id="331" r:id="rId13"/>
    <p:sldId id="281" r:id="rId14"/>
    <p:sldId id="317" r:id="rId15"/>
    <p:sldId id="319" r:id="rId16"/>
    <p:sldId id="332" r:id="rId17"/>
    <p:sldId id="322" r:id="rId18"/>
    <p:sldId id="286" r:id="rId19"/>
    <p:sldId id="330" r:id="rId20"/>
    <p:sldId id="329" r:id="rId21"/>
    <p:sldId id="270" r:id="rId22"/>
  </p:sldIdLst>
  <p:sldSz cx="12192000" cy="6858000"/>
  <p:notesSz cx="6797675" cy="9926638"/>
  <p:embeddedFontLst>
    <p:embeddedFont>
      <p:font typeface="Calibri" panose="020F0502020204030204" pitchFamily="34" charset="0"/>
      <p:regular r:id="rId25"/>
      <p:bold r:id="rId26"/>
      <p:italic r:id="rId27"/>
      <p:boldItalic r:id="rId28"/>
    </p:embeddedFont>
    <p:embeddedFont>
      <p:font typeface="Bumpo" pitchFamily="2" charset="0"/>
      <p:regular r:id="rId29"/>
    </p:embeddedFont>
    <p:embeddedFont>
      <p:font typeface="Lily Script One" panose="02000500000000000000" pitchFamily="2" charset="0"/>
      <p:regular r:id="rId30"/>
    </p:embeddedFont>
    <p:embeddedFont>
      <p:font typeface="Swis721 BT" panose="020B0504020202020204" pitchFamily="3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47" autoAdjust="0"/>
    <p:restoredTop sz="56860" autoAdjust="0"/>
  </p:normalViewPr>
  <p:slideViewPr>
    <p:cSldViewPr snapToGrid="0">
      <p:cViewPr varScale="1">
        <p:scale>
          <a:sx n="50" d="100"/>
          <a:sy n="50" d="100"/>
        </p:scale>
        <p:origin x="1435"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ED541A-D50C-41FB-93C0-095736B21FB0}" type="doc">
      <dgm:prSet loTypeId="urn:microsoft.com/office/officeart/2005/8/layout/cycle1" loCatId="cycle" qsTypeId="urn:microsoft.com/office/officeart/2005/8/quickstyle/simple1" qsCatId="simple" csTypeId="urn:microsoft.com/office/officeart/2005/8/colors/colorful5" csCatId="colorful" phldr="1"/>
      <dgm:spPr/>
      <dgm:t>
        <a:bodyPr/>
        <a:lstStyle/>
        <a:p>
          <a:endParaRPr lang="en-US"/>
        </a:p>
      </dgm:t>
    </dgm:pt>
    <dgm:pt modelId="{88EE7CDD-671B-4537-A784-1D6E114146C6}">
      <dgm:prSet phldrT="[Text]"/>
      <dgm:spPr/>
      <dgm:t>
        <a:bodyPr/>
        <a:lstStyle/>
        <a:p>
          <a:r>
            <a:rPr lang="en-US" b="1">
              <a:latin typeface="Swis721 BT" panose="020B0504020202020204" pitchFamily="34" charset="0"/>
            </a:rPr>
            <a:t>What happened? </a:t>
          </a:r>
          <a:r>
            <a:rPr lang="en-US">
              <a:latin typeface="Swis721 BT" panose="020B0504020202020204" pitchFamily="34" charset="0"/>
            </a:rPr>
            <a:t>List the facts</a:t>
          </a:r>
          <a:endParaRPr lang="en-US" dirty="0">
            <a:latin typeface="Swis721 BT" panose="020B0504020202020204" pitchFamily="34" charset="0"/>
          </a:endParaRPr>
        </a:p>
      </dgm:t>
    </dgm:pt>
    <dgm:pt modelId="{E7FFA788-BA5A-4034-8683-AC6D4E6B76F7}" type="parTrans" cxnId="{8DA0561B-863C-4DC2-BD49-EF99CAA715F6}">
      <dgm:prSet/>
      <dgm:spPr/>
      <dgm:t>
        <a:bodyPr/>
        <a:lstStyle/>
        <a:p>
          <a:endParaRPr lang="en-US"/>
        </a:p>
      </dgm:t>
    </dgm:pt>
    <dgm:pt modelId="{78C8B2EF-5012-4F8E-BAFA-9B4438C40298}" type="sibTrans" cxnId="{8DA0561B-863C-4DC2-BD49-EF99CAA715F6}">
      <dgm:prSet/>
      <dgm:spPr/>
      <dgm:t>
        <a:bodyPr/>
        <a:lstStyle/>
        <a:p>
          <a:endParaRPr lang="en-US"/>
        </a:p>
      </dgm:t>
    </dgm:pt>
    <dgm:pt modelId="{B0DE076C-0651-4129-A538-2EEB4ADBE908}">
      <dgm:prSet phldrT="[Text]"/>
      <dgm:spPr/>
      <dgm:t>
        <a:bodyPr/>
        <a:lstStyle/>
        <a:p>
          <a:r>
            <a:rPr lang="en-US">
              <a:latin typeface="Swis721 BT" panose="020B0504020202020204" pitchFamily="34" charset="0"/>
            </a:rPr>
            <a:t>Take responsibility for your actions: </a:t>
          </a:r>
          <a:r>
            <a:rPr lang="en-US" b="1">
              <a:latin typeface="Swis721 BT" panose="020B0504020202020204" pitchFamily="34" charset="0"/>
            </a:rPr>
            <a:t>What worked, and didn’t?</a:t>
          </a:r>
          <a:endParaRPr lang="en-US" b="1" dirty="0">
            <a:latin typeface="Swis721 BT" panose="020B0504020202020204" pitchFamily="34" charset="0"/>
          </a:endParaRPr>
        </a:p>
      </dgm:t>
    </dgm:pt>
    <dgm:pt modelId="{9F165CCE-F99A-40FB-A815-645B120684B2}" type="parTrans" cxnId="{50E4C027-6D85-4880-B1E2-83CD106D2490}">
      <dgm:prSet/>
      <dgm:spPr/>
      <dgm:t>
        <a:bodyPr/>
        <a:lstStyle/>
        <a:p>
          <a:endParaRPr lang="en-US"/>
        </a:p>
      </dgm:t>
    </dgm:pt>
    <dgm:pt modelId="{D2D6FC19-6ADE-4AC5-82E1-A24FD9BD47FC}" type="sibTrans" cxnId="{50E4C027-6D85-4880-B1E2-83CD106D2490}">
      <dgm:prSet/>
      <dgm:spPr/>
      <dgm:t>
        <a:bodyPr/>
        <a:lstStyle/>
        <a:p>
          <a:endParaRPr lang="en-US"/>
        </a:p>
      </dgm:t>
    </dgm:pt>
    <dgm:pt modelId="{6C1B0F44-E095-404F-B5BC-4379C62FDCCE}">
      <dgm:prSet phldrT="[Text]"/>
      <dgm:spPr/>
      <dgm:t>
        <a:bodyPr/>
        <a:lstStyle/>
        <a:p>
          <a:r>
            <a:rPr lang="en-US">
              <a:latin typeface="Swis721 BT" panose="020B0504020202020204" pitchFamily="34" charset="0"/>
            </a:rPr>
            <a:t>What will I do differently </a:t>
          </a:r>
          <a:r>
            <a:rPr lang="en-US" b="1">
              <a:latin typeface="Swis721 BT" panose="020B0504020202020204" pitchFamily="34" charset="0"/>
            </a:rPr>
            <a:t>next time?</a:t>
          </a:r>
          <a:endParaRPr lang="en-US" dirty="0">
            <a:latin typeface="Swis721 BT" panose="020B0504020202020204" pitchFamily="34" charset="0"/>
          </a:endParaRPr>
        </a:p>
      </dgm:t>
    </dgm:pt>
    <dgm:pt modelId="{CFC5E198-C30A-498B-B6F4-CF46DA9CB293}" type="parTrans" cxnId="{83A72761-AE6B-4263-BF35-D74A30742F1E}">
      <dgm:prSet/>
      <dgm:spPr/>
      <dgm:t>
        <a:bodyPr/>
        <a:lstStyle/>
        <a:p>
          <a:endParaRPr lang="en-US"/>
        </a:p>
      </dgm:t>
    </dgm:pt>
    <dgm:pt modelId="{3E7362D2-C0CF-4DE7-ACD5-7F02B5B6716F}" type="sibTrans" cxnId="{83A72761-AE6B-4263-BF35-D74A30742F1E}">
      <dgm:prSet/>
      <dgm:spPr/>
      <dgm:t>
        <a:bodyPr/>
        <a:lstStyle/>
        <a:p>
          <a:endParaRPr lang="en-US"/>
        </a:p>
      </dgm:t>
    </dgm:pt>
    <dgm:pt modelId="{AA2B0B7A-7837-41F1-A702-651B36783838}">
      <dgm:prSet phldrT="[Text]"/>
      <dgm:spPr/>
      <dgm:t>
        <a:bodyPr/>
        <a:lstStyle/>
        <a:p>
          <a:r>
            <a:rPr lang="en-US">
              <a:latin typeface="Swis721 BT" panose="020B0504020202020204" pitchFamily="34" charset="0"/>
            </a:rPr>
            <a:t>Take action: </a:t>
          </a:r>
          <a:r>
            <a:rPr lang="en-US" b="1">
              <a:latin typeface="Swis721 BT" panose="020B0504020202020204" pitchFamily="34" charset="0"/>
            </a:rPr>
            <a:t>Give it another try!</a:t>
          </a:r>
          <a:endParaRPr lang="en-US" b="1" dirty="0">
            <a:latin typeface="Swis721 BT" panose="020B0504020202020204" pitchFamily="34" charset="0"/>
          </a:endParaRPr>
        </a:p>
      </dgm:t>
    </dgm:pt>
    <dgm:pt modelId="{4FD44CA4-AAD7-4FEB-AC20-8FE0CE6C415A}" type="parTrans" cxnId="{3862EBC7-20C2-4CE5-A66B-2D5D74274286}">
      <dgm:prSet/>
      <dgm:spPr/>
      <dgm:t>
        <a:bodyPr/>
        <a:lstStyle/>
        <a:p>
          <a:endParaRPr lang="en-US"/>
        </a:p>
      </dgm:t>
    </dgm:pt>
    <dgm:pt modelId="{A59B2B89-61E5-4755-9D68-79BF1E006C18}" type="sibTrans" cxnId="{3862EBC7-20C2-4CE5-A66B-2D5D74274286}">
      <dgm:prSet/>
      <dgm:spPr/>
      <dgm:t>
        <a:bodyPr/>
        <a:lstStyle/>
        <a:p>
          <a:endParaRPr lang="en-US"/>
        </a:p>
      </dgm:t>
    </dgm:pt>
    <dgm:pt modelId="{107531DE-E8E1-4A0A-BDF7-CB1998FCD9A2}">
      <dgm:prSet phldrT="[Text]" custT="1"/>
      <dgm:spPr/>
      <dgm:t>
        <a:bodyPr/>
        <a:lstStyle/>
        <a:p>
          <a:r>
            <a:rPr lang="en-US" sz="1600" b="1">
              <a:latin typeface="Swis721 BT" panose="020B0504020202020204" pitchFamily="34" charset="0"/>
            </a:rPr>
            <a:t>Reflect on improvements</a:t>
          </a:r>
          <a:endParaRPr lang="en-US" sz="1600" b="1" dirty="0">
            <a:latin typeface="Swis721 BT" panose="020B0504020202020204" pitchFamily="34" charset="0"/>
          </a:endParaRPr>
        </a:p>
      </dgm:t>
    </dgm:pt>
    <dgm:pt modelId="{98F1224A-64F8-4BFF-8448-9C61910BA089}" type="parTrans" cxnId="{1309592F-0740-459C-B8F0-1BB5A1BEFAC5}">
      <dgm:prSet/>
      <dgm:spPr/>
      <dgm:t>
        <a:bodyPr/>
        <a:lstStyle/>
        <a:p>
          <a:endParaRPr lang="en-US"/>
        </a:p>
      </dgm:t>
    </dgm:pt>
    <dgm:pt modelId="{C7422CEA-1969-4E59-9BC9-0246E89189C9}" type="sibTrans" cxnId="{1309592F-0740-459C-B8F0-1BB5A1BEFAC5}">
      <dgm:prSet/>
      <dgm:spPr/>
      <dgm:t>
        <a:bodyPr/>
        <a:lstStyle/>
        <a:p>
          <a:endParaRPr lang="en-US"/>
        </a:p>
      </dgm:t>
    </dgm:pt>
    <dgm:pt modelId="{7AD2E758-A780-421C-B3FD-A157D7579E57}" type="pres">
      <dgm:prSet presAssocID="{E5ED541A-D50C-41FB-93C0-095736B21FB0}" presName="cycle" presStyleCnt="0">
        <dgm:presLayoutVars>
          <dgm:dir/>
          <dgm:resizeHandles val="exact"/>
        </dgm:presLayoutVars>
      </dgm:prSet>
      <dgm:spPr/>
      <dgm:t>
        <a:bodyPr/>
        <a:lstStyle/>
        <a:p>
          <a:endParaRPr lang="en-US"/>
        </a:p>
      </dgm:t>
    </dgm:pt>
    <dgm:pt modelId="{786A0A9D-A07A-45B2-8F2C-72379E81AE9C}" type="pres">
      <dgm:prSet presAssocID="{88EE7CDD-671B-4537-A784-1D6E114146C6}" presName="dummy" presStyleCnt="0"/>
      <dgm:spPr/>
    </dgm:pt>
    <dgm:pt modelId="{F588A5F2-48F0-4139-ACA2-48F77119D2DF}" type="pres">
      <dgm:prSet presAssocID="{88EE7CDD-671B-4537-A784-1D6E114146C6}" presName="node" presStyleLbl="revTx" presStyleIdx="0" presStyleCnt="5">
        <dgm:presLayoutVars>
          <dgm:bulletEnabled val="1"/>
        </dgm:presLayoutVars>
      </dgm:prSet>
      <dgm:spPr/>
      <dgm:t>
        <a:bodyPr/>
        <a:lstStyle/>
        <a:p>
          <a:endParaRPr lang="en-US"/>
        </a:p>
      </dgm:t>
    </dgm:pt>
    <dgm:pt modelId="{30DDE745-D8C3-42C6-BDE2-29AAC849A080}" type="pres">
      <dgm:prSet presAssocID="{78C8B2EF-5012-4F8E-BAFA-9B4438C40298}" presName="sibTrans" presStyleLbl="node1" presStyleIdx="0" presStyleCnt="5"/>
      <dgm:spPr/>
      <dgm:t>
        <a:bodyPr/>
        <a:lstStyle/>
        <a:p>
          <a:endParaRPr lang="en-US"/>
        </a:p>
      </dgm:t>
    </dgm:pt>
    <dgm:pt modelId="{1BDBCA92-00FA-4A26-B023-2E1CCC036B6E}" type="pres">
      <dgm:prSet presAssocID="{B0DE076C-0651-4129-A538-2EEB4ADBE908}" presName="dummy" presStyleCnt="0"/>
      <dgm:spPr/>
    </dgm:pt>
    <dgm:pt modelId="{DC3B59CB-889D-46E6-8502-FB5EFF905C0A}" type="pres">
      <dgm:prSet presAssocID="{B0DE076C-0651-4129-A538-2EEB4ADBE908}" presName="node" presStyleLbl="revTx" presStyleIdx="1" presStyleCnt="5">
        <dgm:presLayoutVars>
          <dgm:bulletEnabled val="1"/>
        </dgm:presLayoutVars>
      </dgm:prSet>
      <dgm:spPr/>
      <dgm:t>
        <a:bodyPr/>
        <a:lstStyle/>
        <a:p>
          <a:endParaRPr lang="en-US"/>
        </a:p>
      </dgm:t>
    </dgm:pt>
    <dgm:pt modelId="{B2F071DE-4B19-49B5-A717-9FDED54AB30D}" type="pres">
      <dgm:prSet presAssocID="{D2D6FC19-6ADE-4AC5-82E1-A24FD9BD47FC}" presName="sibTrans" presStyleLbl="node1" presStyleIdx="1" presStyleCnt="5"/>
      <dgm:spPr/>
      <dgm:t>
        <a:bodyPr/>
        <a:lstStyle/>
        <a:p>
          <a:endParaRPr lang="en-US"/>
        </a:p>
      </dgm:t>
    </dgm:pt>
    <dgm:pt modelId="{B699ECEA-40A0-410B-AC1B-9DA7A8B3FBA4}" type="pres">
      <dgm:prSet presAssocID="{6C1B0F44-E095-404F-B5BC-4379C62FDCCE}" presName="dummy" presStyleCnt="0"/>
      <dgm:spPr/>
    </dgm:pt>
    <dgm:pt modelId="{64DD38E6-37D1-416F-99B6-8F58661810B3}" type="pres">
      <dgm:prSet presAssocID="{6C1B0F44-E095-404F-B5BC-4379C62FDCCE}" presName="node" presStyleLbl="revTx" presStyleIdx="2" presStyleCnt="5">
        <dgm:presLayoutVars>
          <dgm:bulletEnabled val="1"/>
        </dgm:presLayoutVars>
      </dgm:prSet>
      <dgm:spPr/>
      <dgm:t>
        <a:bodyPr/>
        <a:lstStyle/>
        <a:p>
          <a:endParaRPr lang="en-US"/>
        </a:p>
      </dgm:t>
    </dgm:pt>
    <dgm:pt modelId="{E5AF638A-2E8B-4D9E-B55C-F74795A91846}" type="pres">
      <dgm:prSet presAssocID="{3E7362D2-C0CF-4DE7-ACD5-7F02B5B6716F}" presName="sibTrans" presStyleLbl="node1" presStyleIdx="2" presStyleCnt="5"/>
      <dgm:spPr/>
      <dgm:t>
        <a:bodyPr/>
        <a:lstStyle/>
        <a:p>
          <a:endParaRPr lang="en-US"/>
        </a:p>
      </dgm:t>
    </dgm:pt>
    <dgm:pt modelId="{42017B0F-B36F-4C13-BC45-AC1C57A9006C}" type="pres">
      <dgm:prSet presAssocID="{AA2B0B7A-7837-41F1-A702-651B36783838}" presName="dummy" presStyleCnt="0"/>
      <dgm:spPr/>
    </dgm:pt>
    <dgm:pt modelId="{8F17F6E1-FFF2-4BEA-9625-B84DF8F227BB}" type="pres">
      <dgm:prSet presAssocID="{AA2B0B7A-7837-41F1-A702-651B36783838}" presName="node" presStyleLbl="revTx" presStyleIdx="3" presStyleCnt="5">
        <dgm:presLayoutVars>
          <dgm:bulletEnabled val="1"/>
        </dgm:presLayoutVars>
      </dgm:prSet>
      <dgm:spPr/>
      <dgm:t>
        <a:bodyPr/>
        <a:lstStyle/>
        <a:p>
          <a:endParaRPr lang="en-US"/>
        </a:p>
      </dgm:t>
    </dgm:pt>
    <dgm:pt modelId="{5B32AC11-C4F6-4D86-9CE5-99F20786B2E9}" type="pres">
      <dgm:prSet presAssocID="{A59B2B89-61E5-4755-9D68-79BF1E006C18}" presName="sibTrans" presStyleLbl="node1" presStyleIdx="3" presStyleCnt="5"/>
      <dgm:spPr/>
      <dgm:t>
        <a:bodyPr/>
        <a:lstStyle/>
        <a:p>
          <a:endParaRPr lang="en-US"/>
        </a:p>
      </dgm:t>
    </dgm:pt>
    <dgm:pt modelId="{44EF299A-FD0B-4EFA-9B9A-57DBF9ABB358}" type="pres">
      <dgm:prSet presAssocID="{107531DE-E8E1-4A0A-BDF7-CB1998FCD9A2}" presName="dummy" presStyleCnt="0"/>
      <dgm:spPr/>
    </dgm:pt>
    <dgm:pt modelId="{C5B6B6C6-D550-4A31-8060-CA5B040C9401}" type="pres">
      <dgm:prSet presAssocID="{107531DE-E8E1-4A0A-BDF7-CB1998FCD9A2}" presName="node" presStyleLbl="revTx" presStyleIdx="4" presStyleCnt="5">
        <dgm:presLayoutVars>
          <dgm:bulletEnabled val="1"/>
        </dgm:presLayoutVars>
      </dgm:prSet>
      <dgm:spPr/>
      <dgm:t>
        <a:bodyPr/>
        <a:lstStyle/>
        <a:p>
          <a:endParaRPr lang="en-US"/>
        </a:p>
      </dgm:t>
    </dgm:pt>
    <dgm:pt modelId="{D25A31D6-B7C6-4321-A7C1-2C875869B550}" type="pres">
      <dgm:prSet presAssocID="{C7422CEA-1969-4E59-9BC9-0246E89189C9}" presName="sibTrans" presStyleLbl="node1" presStyleIdx="4" presStyleCnt="5"/>
      <dgm:spPr/>
      <dgm:t>
        <a:bodyPr/>
        <a:lstStyle/>
        <a:p>
          <a:endParaRPr lang="en-US"/>
        </a:p>
      </dgm:t>
    </dgm:pt>
  </dgm:ptLst>
  <dgm:cxnLst>
    <dgm:cxn modelId="{2A5BFF60-8443-4091-B709-9B07F9978EA3}" type="presOf" srcId="{AA2B0B7A-7837-41F1-A702-651B36783838}" destId="{8F17F6E1-FFF2-4BEA-9625-B84DF8F227BB}" srcOrd="0" destOrd="0" presId="urn:microsoft.com/office/officeart/2005/8/layout/cycle1"/>
    <dgm:cxn modelId="{DFCB95C4-C1A2-41CC-BDE4-83E570F3BCAB}" type="presOf" srcId="{D2D6FC19-6ADE-4AC5-82E1-A24FD9BD47FC}" destId="{B2F071DE-4B19-49B5-A717-9FDED54AB30D}" srcOrd="0" destOrd="0" presId="urn:microsoft.com/office/officeart/2005/8/layout/cycle1"/>
    <dgm:cxn modelId="{8953DD2F-7398-44F3-8FC8-501519F49AF8}" type="presOf" srcId="{107531DE-E8E1-4A0A-BDF7-CB1998FCD9A2}" destId="{C5B6B6C6-D550-4A31-8060-CA5B040C9401}" srcOrd="0" destOrd="0" presId="urn:microsoft.com/office/officeart/2005/8/layout/cycle1"/>
    <dgm:cxn modelId="{7176EF0E-CC84-4C63-A8B1-0BC2418AEE5C}" type="presOf" srcId="{88EE7CDD-671B-4537-A784-1D6E114146C6}" destId="{F588A5F2-48F0-4139-ACA2-48F77119D2DF}" srcOrd="0" destOrd="0" presId="urn:microsoft.com/office/officeart/2005/8/layout/cycle1"/>
    <dgm:cxn modelId="{150E4B0C-5249-4610-82B4-8CF923830393}" type="presOf" srcId="{3E7362D2-C0CF-4DE7-ACD5-7F02B5B6716F}" destId="{E5AF638A-2E8B-4D9E-B55C-F74795A91846}" srcOrd="0" destOrd="0" presId="urn:microsoft.com/office/officeart/2005/8/layout/cycle1"/>
    <dgm:cxn modelId="{1309592F-0740-459C-B8F0-1BB5A1BEFAC5}" srcId="{E5ED541A-D50C-41FB-93C0-095736B21FB0}" destId="{107531DE-E8E1-4A0A-BDF7-CB1998FCD9A2}" srcOrd="4" destOrd="0" parTransId="{98F1224A-64F8-4BFF-8448-9C61910BA089}" sibTransId="{C7422CEA-1969-4E59-9BC9-0246E89189C9}"/>
    <dgm:cxn modelId="{8DA0561B-863C-4DC2-BD49-EF99CAA715F6}" srcId="{E5ED541A-D50C-41FB-93C0-095736B21FB0}" destId="{88EE7CDD-671B-4537-A784-1D6E114146C6}" srcOrd="0" destOrd="0" parTransId="{E7FFA788-BA5A-4034-8683-AC6D4E6B76F7}" sibTransId="{78C8B2EF-5012-4F8E-BAFA-9B4438C40298}"/>
    <dgm:cxn modelId="{3D413707-5045-418E-9F7C-498F86C570A6}" type="presOf" srcId="{B0DE076C-0651-4129-A538-2EEB4ADBE908}" destId="{DC3B59CB-889D-46E6-8502-FB5EFF905C0A}" srcOrd="0" destOrd="0" presId="urn:microsoft.com/office/officeart/2005/8/layout/cycle1"/>
    <dgm:cxn modelId="{50E4C027-6D85-4880-B1E2-83CD106D2490}" srcId="{E5ED541A-D50C-41FB-93C0-095736B21FB0}" destId="{B0DE076C-0651-4129-A538-2EEB4ADBE908}" srcOrd="1" destOrd="0" parTransId="{9F165CCE-F99A-40FB-A815-645B120684B2}" sibTransId="{D2D6FC19-6ADE-4AC5-82E1-A24FD9BD47FC}"/>
    <dgm:cxn modelId="{3862EBC7-20C2-4CE5-A66B-2D5D74274286}" srcId="{E5ED541A-D50C-41FB-93C0-095736B21FB0}" destId="{AA2B0B7A-7837-41F1-A702-651B36783838}" srcOrd="3" destOrd="0" parTransId="{4FD44CA4-AAD7-4FEB-AC20-8FE0CE6C415A}" sibTransId="{A59B2B89-61E5-4755-9D68-79BF1E006C18}"/>
    <dgm:cxn modelId="{8430D18E-8688-463D-A8B3-89009E965F57}" type="presOf" srcId="{A59B2B89-61E5-4755-9D68-79BF1E006C18}" destId="{5B32AC11-C4F6-4D86-9CE5-99F20786B2E9}" srcOrd="0" destOrd="0" presId="urn:microsoft.com/office/officeart/2005/8/layout/cycle1"/>
    <dgm:cxn modelId="{83A72761-AE6B-4263-BF35-D74A30742F1E}" srcId="{E5ED541A-D50C-41FB-93C0-095736B21FB0}" destId="{6C1B0F44-E095-404F-B5BC-4379C62FDCCE}" srcOrd="2" destOrd="0" parTransId="{CFC5E198-C30A-498B-B6F4-CF46DA9CB293}" sibTransId="{3E7362D2-C0CF-4DE7-ACD5-7F02B5B6716F}"/>
    <dgm:cxn modelId="{3D410D99-A124-42DB-A88E-404A252A3AD5}" type="presOf" srcId="{78C8B2EF-5012-4F8E-BAFA-9B4438C40298}" destId="{30DDE745-D8C3-42C6-BDE2-29AAC849A080}" srcOrd="0" destOrd="0" presId="urn:microsoft.com/office/officeart/2005/8/layout/cycle1"/>
    <dgm:cxn modelId="{DDE651B5-FECE-4666-8868-BFA3EFDCECB2}" type="presOf" srcId="{E5ED541A-D50C-41FB-93C0-095736B21FB0}" destId="{7AD2E758-A780-421C-B3FD-A157D7579E57}" srcOrd="0" destOrd="0" presId="urn:microsoft.com/office/officeart/2005/8/layout/cycle1"/>
    <dgm:cxn modelId="{78B5D45A-532D-4BE0-A7EE-91A100DA7134}" type="presOf" srcId="{6C1B0F44-E095-404F-B5BC-4379C62FDCCE}" destId="{64DD38E6-37D1-416F-99B6-8F58661810B3}" srcOrd="0" destOrd="0" presId="urn:microsoft.com/office/officeart/2005/8/layout/cycle1"/>
    <dgm:cxn modelId="{BBEA5BE1-404E-4850-9771-F130471FAC04}" type="presOf" srcId="{C7422CEA-1969-4E59-9BC9-0246E89189C9}" destId="{D25A31D6-B7C6-4321-A7C1-2C875869B550}" srcOrd="0" destOrd="0" presId="urn:microsoft.com/office/officeart/2005/8/layout/cycle1"/>
    <dgm:cxn modelId="{9ADB9170-325A-4C42-8DC6-FC55D6D57957}" type="presParOf" srcId="{7AD2E758-A780-421C-B3FD-A157D7579E57}" destId="{786A0A9D-A07A-45B2-8F2C-72379E81AE9C}" srcOrd="0" destOrd="0" presId="urn:microsoft.com/office/officeart/2005/8/layout/cycle1"/>
    <dgm:cxn modelId="{D7496D3F-0967-4814-AD35-E6ECF733503A}" type="presParOf" srcId="{7AD2E758-A780-421C-B3FD-A157D7579E57}" destId="{F588A5F2-48F0-4139-ACA2-48F77119D2DF}" srcOrd="1" destOrd="0" presId="urn:microsoft.com/office/officeart/2005/8/layout/cycle1"/>
    <dgm:cxn modelId="{F89FA5F1-5903-4DCD-8D32-DDD884C1B083}" type="presParOf" srcId="{7AD2E758-A780-421C-B3FD-A157D7579E57}" destId="{30DDE745-D8C3-42C6-BDE2-29AAC849A080}" srcOrd="2" destOrd="0" presId="urn:microsoft.com/office/officeart/2005/8/layout/cycle1"/>
    <dgm:cxn modelId="{9A7B9B5E-8214-4ACD-88D4-7C4A82A87623}" type="presParOf" srcId="{7AD2E758-A780-421C-B3FD-A157D7579E57}" destId="{1BDBCA92-00FA-4A26-B023-2E1CCC036B6E}" srcOrd="3" destOrd="0" presId="urn:microsoft.com/office/officeart/2005/8/layout/cycle1"/>
    <dgm:cxn modelId="{9F9B410C-C4A0-4B14-8D65-977D476EC1E2}" type="presParOf" srcId="{7AD2E758-A780-421C-B3FD-A157D7579E57}" destId="{DC3B59CB-889D-46E6-8502-FB5EFF905C0A}" srcOrd="4" destOrd="0" presId="urn:microsoft.com/office/officeart/2005/8/layout/cycle1"/>
    <dgm:cxn modelId="{23E51AD0-E91C-453B-BEEA-F88E4684A658}" type="presParOf" srcId="{7AD2E758-A780-421C-B3FD-A157D7579E57}" destId="{B2F071DE-4B19-49B5-A717-9FDED54AB30D}" srcOrd="5" destOrd="0" presId="urn:microsoft.com/office/officeart/2005/8/layout/cycle1"/>
    <dgm:cxn modelId="{597222E3-6903-4700-B59B-5D0C9B3D1553}" type="presParOf" srcId="{7AD2E758-A780-421C-B3FD-A157D7579E57}" destId="{B699ECEA-40A0-410B-AC1B-9DA7A8B3FBA4}" srcOrd="6" destOrd="0" presId="urn:microsoft.com/office/officeart/2005/8/layout/cycle1"/>
    <dgm:cxn modelId="{08DC1211-E870-4D14-AAA3-2BC5E722FC1A}" type="presParOf" srcId="{7AD2E758-A780-421C-B3FD-A157D7579E57}" destId="{64DD38E6-37D1-416F-99B6-8F58661810B3}" srcOrd="7" destOrd="0" presId="urn:microsoft.com/office/officeart/2005/8/layout/cycle1"/>
    <dgm:cxn modelId="{A03EB136-6B17-4A42-8071-073B355E39C3}" type="presParOf" srcId="{7AD2E758-A780-421C-B3FD-A157D7579E57}" destId="{E5AF638A-2E8B-4D9E-B55C-F74795A91846}" srcOrd="8" destOrd="0" presId="urn:microsoft.com/office/officeart/2005/8/layout/cycle1"/>
    <dgm:cxn modelId="{B9B601B9-7564-4380-AAA8-3969A7531B5A}" type="presParOf" srcId="{7AD2E758-A780-421C-B3FD-A157D7579E57}" destId="{42017B0F-B36F-4C13-BC45-AC1C57A9006C}" srcOrd="9" destOrd="0" presId="urn:microsoft.com/office/officeart/2005/8/layout/cycle1"/>
    <dgm:cxn modelId="{2BA91AF6-A119-49D2-ACF4-93E919779448}" type="presParOf" srcId="{7AD2E758-A780-421C-B3FD-A157D7579E57}" destId="{8F17F6E1-FFF2-4BEA-9625-B84DF8F227BB}" srcOrd="10" destOrd="0" presId="urn:microsoft.com/office/officeart/2005/8/layout/cycle1"/>
    <dgm:cxn modelId="{6E437568-4BD5-4DB7-A81A-7D09F6DD4CDB}" type="presParOf" srcId="{7AD2E758-A780-421C-B3FD-A157D7579E57}" destId="{5B32AC11-C4F6-4D86-9CE5-99F20786B2E9}" srcOrd="11" destOrd="0" presId="urn:microsoft.com/office/officeart/2005/8/layout/cycle1"/>
    <dgm:cxn modelId="{02F8E875-4C27-4CAF-ABE6-3509FDF76E5D}" type="presParOf" srcId="{7AD2E758-A780-421C-B3FD-A157D7579E57}" destId="{44EF299A-FD0B-4EFA-9B9A-57DBF9ABB358}" srcOrd="12" destOrd="0" presId="urn:microsoft.com/office/officeart/2005/8/layout/cycle1"/>
    <dgm:cxn modelId="{32E639F6-4DF6-419F-A132-E211FAD54873}" type="presParOf" srcId="{7AD2E758-A780-421C-B3FD-A157D7579E57}" destId="{C5B6B6C6-D550-4A31-8060-CA5B040C9401}" srcOrd="13" destOrd="0" presId="urn:microsoft.com/office/officeart/2005/8/layout/cycle1"/>
    <dgm:cxn modelId="{E2736AF7-6338-4753-9B3D-08054B4B9442}" type="presParOf" srcId="{7AD2E758-A780-421C-B3FD-A157D7579E57}" destId="{D25A31D6-B7C6-4321-A7C1-2C875869B550}"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8A5F2-48F0-4139-ACA2-48F77119D2DF}">
      <dsp:nvSpPr>
        <dsp:cNvPr id="0" name=""/>
        <dsp:cNvSpPr/>
      </dsp:nvSpPr>
      <dsp:spPr>
        <a:xfrm>
          <a:off x="4926030" y="41914"/>
          <a:ext cx="1421886" cy="1421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latin typeface="Swis721 BT" panose="020B0504020202020204" pitchFamily="34" charset="0"/>
            </a:rPr>
            <a:t>What happened? </a:t>
          </a:r>
          <a:r>
            <a:rPr lang="en-US" sz="1600" kern="1200">
              <a:latin typeface="Swis721 BT" panose="020B0504020202020204" pitchFamily="34" charset="0"/>
            </a:rPr>
            <a:t>List the facts</a:t>
          </a:r>
          <a:endParaRPr lang="en-US" sz="1600" kern="1200" dirty="0">
            <a:latin typeface="Swis721 BT" panose="020B0504020202020204" pitchFamily="34" charset="0"/>
          </a:endParaRPr>
        </a:p>
      </dsp:txBody>
      <dsp:txXfrm>
        <a:off x="4926030" y="41914"/>
        <a:ext cx="1421886" cy="1421886"/>
      </dsp:txXfrm>
    </dsp:sp>
    <dsp:sp modelId="{30DDE745-D8C3-42C6-BDE2-29AAC849A080}">
      <dsp:nvSpPr>
        <dsp:cNvPr id="0" name=""/>
        <dsp:cNvSpPr/>
      </dsp:nvSpPr>
      <dsp:spPr>
        <a:xfrm>
          <a:off x="1576274" y="182"/>
          <a:ext cx="5337314" cy="5337314"/>
        </a:xfrm>
        <a:prstGeom prst="circularArrow">
          <a:avLst>
            <a:gd name="adj1" fmla="val 5195"/>
            <a:gd name="adj2" fmla="val 335530"/>
            <a:gd name="adj3" fmla="val 21294804"/>
            <a:gd name="adj4" fmla="val 19764870"/>
            <a:gd name="adj5" fmla="val 6061"/>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B59CB-889D-46E6-8502-FB5EFF905C0A}">
      <dsp:nvSpPr>
        <dsp:cNvPr id="0" name=""/>
        <dsp:cNvSpPr/>
      </dsp:nvSpPr>
      <dsp:spPr>
        <a:xfrm>
          <a:off x="5786359" y="2689736"/>
          <a:ext cx="1421886" cy="1421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latin typeface="Swis721 BT" panose="020B0504020202020204" pitchFamily="34" charset="0"/>
            </a:rPr>
            <a:t>Take responsibility for your actions: </a:t>
          </a:r>
          <a:r>
            <a:rPr lang="en-US" sz="1600" b="1" kern="1200">
              <a:latin typeface="Swis721 BT" panose="020B0504020202020204" pitchFamily="34" charset="0"/>
            </a:rPr>
            <a:t>What worked, and didn’t?</a:t>
          </a:r>
          <a:endParaRPr lang="en-US" sz="1600" b="1" kern="1200" dirty="0">
            <a:latin typeface="Swis721 BT" panose="020B0504020202020204" pitchFamily="34" charset="0"/>
          </a:endParaRPr>
        </a:p>
      </dsp:txBody>
      <dsp:txXfrm>
        <a:off x="5786359" y="2689736"/>
        <a:ext cx="1421886" cy="1421886"/>
      </dsp:txXfrm>
    </dsp:sp>
    <dsp:sp modelId="{B2F071DE-4B19-49B5-A717-9FDED54AB30D}">
      <dsp:nvSpPr>
        <dsp:cNvPr id="0" name=""/>
        <dsp:cNvSpPr/>
      </dsp:nvSpPr>
      <dsp:spPr>
        <a:xfrm>
          <a:off x="1576274" y="182"/>
          <a:ext cx="5337314" cy="5337314"/>
        </a:xfrm>
        <a:prstGeom prst="circularArrow">
          <a:avLst>
            <a:gd name="adj1" fmla="val 5195"/>
            <a:gd name="adj2" fmla="val 335530"/>
            <a:gd name="adj3" fmla="val 4016317"/>
            <a:gd name="adj4" fmla="val 2251946"/>
            <a:gd name="adj5" fmla="val 6061"/>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DD38E6-37D1-416F-99B6-8F58661810B3}">
      <dsp:nvSpPr>
        <dsp:cNvPr id="0" name=""/>
        <dsp:cNvSpPr/>
      </dsp:nvSpPr>
      <dsp:spPr>
        <a:xfrm>
          <a:off x="3533988" y="4326180"/>
          <a:ext cx="1421886" cy="1421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latin typeface="Swis721 BT" panose="020B0504020202020204" pitchFamily="34" charset="0"/>
            </a:rPr>
            <a:t>What will I do differently </a:t>
          </a:r>
          <a:r>
            <a:rPr lang="en-US" sz="1600" b="1" kern="1200">
              <a:latin typeface="Swis721 BT" panose="020B0504020202020204" pitchFamily="34" charset="0"/>
            </a:rPr>
            <a:t>next time?</a:t>
          </a:r>
          <a:endParaRPr lang="en-US" sz="1600" kern="1200" dirty="0">
            <a:latin typeface="Swis721 BT" panose="020B0504020202020204" pitchFamily="34" charset="0"/>
          </a:endParaRPr>
        </a:p>
      </dsp:txBody>
      <dsp:txXfrm>
        <a:off x="3533988" y="4326180"/>
        <a:ext cx="1421886" cy="1421886"/>
      </dsp:txXfrm>
    </dsp:sp>
    <dsp:sp modelId="{E5AF638A-2E8B-4D9E-B55C-F74795A91846}">
      <dsp:nvSpPr>
        <dsp:cNvPr id="0" name=""/>
        <dsp:cNvSpPr/>
      </dsp:nvSpPr>
      <dsp:spPr>
        <a:xfrm>
          <a:off x="1576274" y="182"/>
          <a:ext cx="5337314" cy="5337314"/>
        </a:xfrm>
        <a:prstGeom prst="circularArrow">
          <a:avLst>
            <a:gd name="adj1" fmla="val 5195"/>
            <a:gd name="adj2" fmla="val 335530"/>
            <a:gd name="adj3" fmla="val 8212525"/>
            <a:gd name="adj4" fmla="val 6448153"/>
            <a:gd name="adj5" fmla="val 6061"/>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17F6E1-FFF2-4BEA-9625-B84DF8F227BB}">
      <dsp:nvSpPr>
        <dsp:cNvPr id="0" name=""/>
        <dsp:cNvSpPr/>
      </dsp:nvSpPr>
      <dsp:spPr>
        <a:xfrm>
          <a:off x="1281616" y="2689736"/>
          <a:ext cx="1421886" cy="1421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a:latin typeface="Swis721 BT" panose="020B0504020202020204" pitchFamily="34" charset="0"/>
            </a:rPr>
            <a:t>Take action: </a:t>
          </a:r>
          <a:r>
            <a:rPr lang="en-US" sz="1600" b="1" kern="1200">
              <a:latin typeface="Swis721 BT" panose="020B0504020202020204" pitchFamily="34" charset="0"/>
            </a:rPr>
            <a:t>Give it another try!</a:t>
          </a:r>
          <a:endParaRPr lang="en-US" sz="1600" b="1" kern="1200" dirty="0">
            <a:latin typeface="Swis721 BT" panose="020B0504020202020204" pitchFamily="34" charset="0"/>
          </a:endParaRPr>
        </a:p>
      </dsp:txBody>
      <dsp:txXfrm>
        <a:off x="1281616" y="2689736"/>
        <a:ext cx="1421886" cy="1421886"/>
      </dsp:txXfrm>
    </dsp:sp>
    <dsp:sp modelId="{5B32AC11-C4F6-4D86-9CE5-99F20786B2E9}">
      <dsp:nvSpPr>
        <dsp:cNvPr id="0" name=""/>
        <dsp:cNvSpPr/>
      </dsp:nvSpPr>
      <dsp:spPr>
        <a:xfrm>
          <a:off x="1576274" y="182"/>
          <a:ext cx="5337314" cy="5337314"/>
        </a:xfrm>
        <a:prstGeom prst="circularArrow">
          <a:avLst>
            <a:gd name="adj1" fmla="val 5195"/>
            <a:gd name="adj2" fmla="val 335530"/>
            <a:gd name="adj3" fmla="val 12299601"/>
            <a:gd name="adj4" fmla="val 10769666"/>
            <a:gd name="adj5" fmla="val 6061"/>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B6B6C6-D550-4A31-8060-CA5B040C9401}">
      <dsp:nvSpPr>
        <dsp:cNvPr id="0" name=""/>
        <dsp:cNvSpPr/>
      </dsp:nvSpPr>
      <dsp:spPr>
        <a:xfrm>
          <a:off x="2141946" y="41914"/>
          <a:ext cx="1421886" cy="1421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latin typeface="Swis721 BT" panose="020B0504020202020204" pitchFamily="34" charset="0"/>
            </a:rPr>
            <a:t>Reflect on improvements</a:t>
          </a:r>
          <a:endParaRPr lang="en-US" sz="1600" b="1" kern="1200" dirty="0">
            <a:latin typeface="Swis721 BT" panose="020B0504020202020204" pitchFamily="34" charset="0"/>
          </a:endParaRPr>
        </a:p>
      </dsp:txBody>
      <dsp:txXfrm>
        <a:off x="2141946" y="41914"/>
        <a:ext cx="1421886" cy="1421886"/>
      </dsp:txXfrm>
    </dsp:sp>
    <dsp:sp modelId="{D25A31D6-B7C6-4321-A7C1-2C875869B550}">
      <dsp:nvSpPr>
        <dsp:cNvPr id="0" name=""/>
        <dsp:cNvSpPr/>
      </dsp:nvSpPr>
      <dsp:spPr>
        <a:xfrm>
          <a:off x="1576274" y="182"/>
          <a:ext cx="5337314" cy="5337314"/>
        </a:xfrm>
        <a:prstGeom prst="circularArrow">
          <a:avLst>
            <a:gd name="adj1" fmla="val 5195"/>
            <a:gd name="adj2" fmla="val 335530"/>
            <a:gd name="adj3" fmla="val 16867301"/>
            <a:gd name="adj4" fmla="val 15197170"/>
            <a:gd name="adj5" fmla="val 6061"/>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30DF21B-5902-4EF3-8FA9-78ECDC74242E}" type="datetimeFigureOut">
              <a:rPr lang="en-GB" smtClean="0"/>
              <a:t>19/05/2020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D9AF72E-9E07-4C94-A0A1-29CD3AC042A2}" type="slidenum">
              <a:rPr lang="en-GB" smtClean="0"/>
              <a:t>‹#›</a:t>
            </a:fld>
            <a:endParaRPr lang="en-GB"/>
          </a:p>
        </p:txBody>
      </p:sp>
    </p:spTree>
    <p:extLst>
      <p:ext uri="{BB962C8B-B14F-4D97-AF65-F5344CB8AC3E}">
        <p14:creationId xmlns:p14="http://schemas.microsoft.com/office/powerpoint/2010/main" val="2007916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495C851-4A8B-418B-B79E-A8ECEBCE8DF2}" type="datetimeFigureOut">
              <a:rPr lang="en-GB" smtClean="0"/>
              <a:t>19/05/2020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4B6510-053C-49EA-AEDE-7C34AE614E3D}" type="slidenum">
              <a:rPr lang="en-GB" smtClean="0"/>
              <a:t>‹#›</a:t>
            </a:fld>
            <a:endParaRPr lang="en-GB"/>
          </a:p>
        </p:txBody>
      </p:sp>
    </p:spTree>
    <p:extLst>
      <p:ext uri="{BB962C8B-B14F-4D97-AF65-F5344CB8AC3E}">
        <p14:creationId xmlns:p14="http://schemas.microsoft.com/office/powerpoint/2010/main" val="384369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edium.com/leadership-motivation-and-impact/fixed-v-growth-mindset-902e7d0081b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fycat.com/gifs/search/neuroplasticity"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youtube.com/watch?v=ELpfYCZa87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slides in this PowerPoint can be adapted/removed depending on the school/time restraints of each area.</a:t>
            </a:r>
          </a:p>
        </p:txBody>
      </p:sp>
      <p:sp>
        <p:nvSpPr>
          <p:cNvPr id="4" name="Slide Number Placeholder 3"/>
          <p:cNvSpPr>
            <a:spLocks noGrp="1"/>
          </p:cNvSpPr>
          <p:nvPr>
            <p:ph type="sldNum" sz="quarter" idx="5"/>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1219812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Learners work in teams and start with 6 cups stacked in one pile. They must all</a:t>
            </a:r>
            <a:r>
              <a:rPr lang="en-GB" sz="1200" kern="1200" baseline="0" dirty="0" smtClean="0">
                <a:solidFill>
                  <a:schemeClr val="tx1"/>
                </a:solidFill>
                <a:effectLst/>
                <a:latin typeface="+mn-lt"/>
                <a:ea typeface="+mn-ea"/>
                <a:cs typeface="+mn-cs"/>
              </a:rPr>
              <a:t> work together to </a:t>
            </a:r>
            <a:r>
              <a:rPr lang="en-GB" sz="1200" kern="1200" dirty="0" smtClean="0">
                <a:solidFill>
                  <a:schemeClr val="tx1"/>
                </a:solidFill>
                <a:effectLst/>
                <a:latin typeface="+mn-lt"/>
                <a:ea typeface="+mn-ea"/>
                <a:cs typeface="+mn-cs"/>
              </a:rPr>
              <a:t>create a pyramid using both the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elastic bands and the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string and cannot touch any part of the cup with their bodies.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Allow some time</a:t>
            </a:r>
            <a:r>
              <a:rPr lang="en-GB" sz="1200" kern="1200" baseline="0" dirty="0" smtClean="0">
                <a:solidFill>
                  <a:schemeClr val="tx1"/>
                </a:solidFill>
                <a:effectLst/>
                <a:latin typeface="+mn-lt"/>
                <a:ea typeface="+mn-ea"/>
                <a:cs typeface="+mn-cs"/>
              </a:rPr>
              <a:t> for learners to try the task and for you to establish if everyone is attempting the task whilst following all rules. </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After the first turn, explain the Fail Well Cycle from the booklets and get learners to talk through what worked, what didn’t and what they would do differently next time.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Set learners off to try again, this time in a race.</a:t>
            </a:r>
            <a:endParaRPr lang="en-GB" dirty="0">
              <a:cs typeface="Calibri"/>
            </a:endParaRPr>
          </a:p>
        </p:txBody>
      </p:sp>
      <p:sp>
        <p:nvSpPr>
          <p:cNvPr id="4" name="Slide Number Placeholder 3"/>
          <p:cNvSpPr>
            <a:spLocks noGrp="1"/>
          </p:cNvSpPr>
          <p:nvPr>
            <p:ph type="sldNum" sz="quarter" idx="10"/>
          </p:nvPr>
        </p:nvSpPr>
        <p:spPr/>
        <p:txBody>
          <a:bodyPr/>
          <a:lstStyle/>
          <a:p>
            <a:fld id="{6F4B6510-053C-49EA-AEDE-7C34AE614E3D}" type="slidenum">
              <a:rPr lang="en-GB" smtClean="0"/>
              <a:t>10</a:t>
            </a:fld>
            <a:endParaRPr lang="en-GB"/>
          </a:p>
        </p:txBody>
      </p:sp>
    </p:spTree>
    <p:extLst>
      <p:ext uri="{BB962C8B-B14F-4D97-AF65-F5344CB8AC3E}">
        <p14:creationId xmlns:p14="http://schemas.microsoft.com/office/powerpoint/2010/main" val="3276120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through</a:t>
            </a:r>
            <a:r>
              <a:rPr lang="en-GB" baseline="0" dirty="0" smtClean="0"/>
              <a:t> the Fail Well Cycle in relation to the cup task. Even if learners have done it correctly, there will be areas they can build on for the race version of the task. </a:t>
            </a:r>
          </a:p>
          <a:p>
            <a:endParaRPr lang="en-GB" baseline="0" dirty="0" smtClean="0"/>
          </a:p>
          <a:p>
            <a:r>
              <a:rPr lang="en-GB" baseline="0" dirty="0" smtClean="0"/>
              <a:t>Elaborate that this cycle can be used to look at any task that has not gone as well as the learner hoped/anticipated</a:t>
            </a:r>
            <a:r>
              <a:rPr lang="en-GB" baseline="0" dirty="0" smtClean="0"/>
              <a:t>. Relate this to current school work. </a:t>
            </a:r>
            <a:endParaRPr lang="en-GB" dirty="0"/>
          </a:p>
        </p:txBody>
      </p:sp>
      <p:sp>
        <p:nvSpPr>
          <p:cNvPr id="4" name="Slide Number Placeholder 3"/>
          <p:cNvSpPr>
            <a:spLocks noGrp="1"/>
          </p:cNvSpPr>
          <p:nvPr>
            <p:ph type="sldNum" sz="quarter" idx="10"/>
          </p:nvPr>
        </p:nvSpPr>
        <p:spPr/>
        <p:txBody>
          <a:bodyPr/>
          <a:lstStyle/>
          <a:p>
            <a:fld id="{6F4B6510-053C-49EA-AEDE-7C34AE614E3D}" type="slidenum">
              <a:rPr lang="en-GB" smtClean="0"/>
              <a:t>11</a:t>
            </a:fld>
            <a:endParaRPr lang="en-GB"/>
          </a:p>
        </p:txBody>
      </p:sp>
    </p:spTree>
    <p:extLst>
      <p:ext uri="{BB962C8B-B14F-4D97-AF65-F5344CB8AC3E}">
        <p14:creationId xmlns:p14="http://schemas.microsoft.com/office/powerpoint/2010/main" val="1917940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dirty="0">
                <a:latin typeface="Arial" panose="020B0604020202020204" pitchFamily="34" charset="0"/>
                <a:cs typeface="Arial" panose="020B0604020202020204" pitchFamily="34" charset="0"/>
              </a:rPr>
              <a:t>Explaining</a:t>
            </a:r>
            <a:r>
              <a:rPr lang="en-GB" sz="1200" baseline="0" dirty="0">
                <a:latin typeface="Arial" panose="020B0604020202020204" pitchFamily="34" charset="0"/>
                <a:cs typeface="Arial" panose="020B0604020202020204" pitchFamily="34" charset="0"/>
              </a:rPr>
              <a:t> the </a:t>
            </a:r>
            <a:r>
              <a:rPr lang="en-GB" sz="1200" baseline="0" dirty="0" smtClean="0">
                <a:latin typeface="Arial" panose="020B0604020202020204" pitchFamily="34" charset="0"/>
                <a:cs typeface="Arial" panose="020B0604020202020204" pitchFamily="34" charset="0"/>
              </a:rPr>
              <a:t>Iceberg </a:t>
            </a:r>
            <a:r>
              <a:rPr lang="en-GB" sz="1200" baseline="0" dirty="0">
                <a:latin typeface="Arial" panose="020B0604020202020204" pitchFamily="34" charset="0"/>
                <a:cs typeface="Arial" panose="020B0604020202020204" pitchFamily="34" charset="0"/>
              </a:rPr>
              <a:t>I</a:t>
            </a:r>
            <a:r>
              <a:rPr lang="en-GB" sz="1200" baseline="0" dirty="0" smtClean="0">
                <a:latin typeface="Arial" panose="020B0604020202020204" pitchFamily="34" charset="0"/>
                <a:cs typeface="Arial" panose="020B0604020202020204" pitchFamily="34" charset="0"/>
              </a:rPr>
              <a:t>llusion </a:t>
            </a:r>
            <a:r>
              <a:rPr lang="en-GB" sz="1200" baseline="0" dirty="0">
                <a:latin typeface="Arial" panose="020B0604020202020204" pitchFamily="34" charset="0"/>
                <a:cs typeface="Arial" panose="020B0604020202020204" pitchFamily="34" charset="0"/>
              </a:rPr>
              <a:t>and how, when it comes to success, we only see the end result, not all the hard work and </a:t>
            </a:r>
            <a:r>
              <a:rPr lang="en-GB" sz="1200" baseline="0" dirty="0" smtClean="0">
                <a:latin typeface="Arial" panose="020B0604020202020204" pitchFamily="34" charset="0"/>
                <a:cs typeface="Arial" panose="020B0604020202020204" pitchFamily="34" charset="0"/>
              </a:rPr>
              <a:t>challenges </a:t>
            </a:r>
            <a:r>
              <a:rPr lang="en-GB" sz="1200" baseline="0" dirty="0">
                <a:latin typeface="Arial" panose="020B0604020202020204" pitchFamily="34" charset="0"/>
                <a:cs typeface="Arial" panose="020B0604020202020204" pitchFamily="34" charset="0"/>
              </a:rPr>
              <a:t>that went into it</a:t>
            </a:r>
            <a:r>
              <a:rPr lang="en-GB" sz="1200" baseline="0" dirty="0" smtClean="0">
                <a:latin typeface="Arial" panose="020B0604020202020204" pitchFamily="34" charset="0"/>
                <a:cs typeface="Arial" panose="020B0604020202020204" pitchFamily="34" charset="0"/>
              </a:rPr>
              <a:t>.</a:t>
            </a:r>
          </a:p>
          <a:p>
            <a:pPr marL="0" indent="0">
              <a:buFontTx/>
              <a:buNone/>
            </a:pPr>
            <a:endParaRPr lang="en-GB" sz="1200" baseline="0" dirty="0" smtClean="0">
              <a:latin typeface="Arial" panose="020B0604020202020204" pitchFamily="34" charset="0"/>
              <a:cs typeface="Arial" panose="020B0604020202020204" pitchFamily="34" charset="0"/>
            </a:endParaRPr>
          </a:p>
          <a:p>
            <a:pPr marL="0" indent="0">
              <a:buFontTx/>
              <a:buNone/>
            </a:pPr>
            <a:r>
              <a:rPr lang="en-GB" sz="1200" baseline="0" dirty="0" smtClean="0">
                <a:latin typeface="Arial" panose="020B0604020202020204" pitchFamily="34" charset="0"/>
                <a:cs typeface="Arial" panose="020B0604020202020204" pitchFamily="34" charset="0"/>
              </a:rPr>
              <a:t>Give an example of a famous person who has </a:t>
            </a:r>
            <a:r>
              <a:rPr lang="en-GB" sz="1200" baseline="0" dirty="0" smtClean="0">
                <a:latin typeface="Arial" panose="020B0604020202020204" pitchFamily="34" charset="0"/>
                <a:cs typeface="Arial" panose="020B0604020202020204" pitchFamily="34" charset="0"/>
              </a:rPr>
              <a:t>overcome </a:t>
            </a:r>
            <a:r>
              <a:rPr lang="en-GB" sz="1200" baseline="0" dirty="0" smtClean="0">
                <a:latin typeface="Arial" panose="020B0604020202020204" pitchFamily="34" charset="0"/>
                <a:cs typeface="Arial" panose="020B0604020202020204" pitchFamily="34" charset="0"/>
              </a:rPr>
              <a:t>obstacles to reach their stage of success. An example would be that JK Rowling was rejected by many </a:t>
            </a:r>
            <a:r>
              <a:rPr lang="en-GB" sz="1200" baseline="0" dirty="0" smtClean="0">
                <a:latin typeface="Arial" panose="020B0604020202020204" pitchFamily="34" charset="0"/>
                <a:cs typeface="Arial" panose="020B0604020202020204" pitchFamily="34" charset="0"/>
              </a:rPr>
              <a:t>publishers </a:t>
            </a:r>
            <a:r>
              <a:rPr lang="en-GB" sz="1200" baseline="0" dirty="0" smtClean="0">
                <a:latin typeface="Arial" panose="020B0604020202020204" pitchFamily="34" charset="0"/>
                <a:cs typeface="Arial" panose="020B0604020202020204" pitchFamily="34" charset="0"/>
              </a:rPr>
              <a:t>and now the Harry Potter series is one of the most successful book series of all time.</a:t>
            </a:r>
          </a:p>
          <a:p>
            <a:pPr marL="0" indent="0">
              <a:buFontTx/>
              <a:buNone/>
            </a:pPr>
            <a:endParaRPr lang="en-GB" sz="1200" baseline="0" dirty="0" smtClean="0">
              <a:latin typeface="Arial" panose="020B0604020202020204" pitchFamily="34" charset="0"/>
              <a:cs typeface="Arial" panose="020B0604020202020204" pitchFamily="34" charset="0"/>
            </a:endParaRPr>
          </a:p>
          <a:p>
            <a:pPr marL="0" indent="0">
              <a:buFontTx/>
              <a:buNone/>
            </a:pPr>
            <a:r>
              <a:rPr lang="en-GB" sz="1200" baseline="0" dirty="0" smtClean="0">
                <a:latin typeface="Arial" panose="020B0604020202020204" pitchFamily="34" charset="0"/>
                <a:cs typeface="Arial" panose="020B0604020202020204" pitchFamily="34" charset="0"/>
              </a:rPr>
              <a:t>Explain that success is not something that is predetermined, but something that needs to be worked for. </a:t>
            </a:r>
          </a:p>
          <a:p>
            <a:pPr marL="0" indent="0">
              <a:buFontTx/>
              <a:buNone/>
            </a:pPr>
            <a:endParaRPr lang="en-GB" sz="1200" baseline="0" dirty="0" smtClean="0">
              <a:latin typeface="Arial" panose="020B0604020202020204" pitchFamily="34" charset="0"/>
              <a:cs typeface="Arial" panose="020B0604020202020204" pitchFamily="34" charset="0"/>
            </a:endParaRPr>
          </a:p>
          <a:p>
            <a:pPr marL="0" indent="0">
              <a:buFontTx/>
              <a:buNone/>
            </a:pPr>
            <a:r>
              <a:rPr lang="en-GB" sz="1200" dirty="0" smtClean="0">
                <a:latin typeface="Arial" panose="020B0604020202020204" pitchFamily="34" charset="0"/>
                <a:cs typeface="Arial" panose="020B0604020202020204" pitchFamily="34" charset="0"/>
              </a:rPr>
              <a:t>Learners</a:t>
            </a:r>
            <a:r>
              <a:rPr lang="en-GB" sz="1200" baseline="0" dirty="0" smtClean="0">
                <a:latin typeface="Arial" panose="020B0604020202020204" pitchFamily="34" charset="0"/>
                <a:cs typeface="Arial" panose="020B0604020202020204" pitchFamily="34" charset="0"/>
              </a:rPr>
              <a:t> </a:t>
            </a:r>
            <a:r>
              <a:rPr lang="en-GB" sz="1200" baseline="0" dirty="0">
                <a:latin typeface="Arial" panose="020B0604020202020204" pitchFamily="34" charset="0"/>
                <a:cs typeface="Arial" panose="020B0604020202020204" pitchFamily="34" charset="0"/>
              </a:rPr>
              <a:t>are then </a:t>
            </a:r>
            <a:r>
              <a:rPr lang="en-GB" sz="1200" dirty="0">
                <a:latin typeface="Arial" panose="020B0604020202020204" pitchFamily="34" charset="0"/>
                <a:cs typeface="Arial" panose="020B0604020202020204" pitchFamily="34" charset="0"/>
              </a:rPr>
              <a:t>to work in groups to choose someone they </a:t>
            </a:r>
            <a:r>
              <a:rPr lang="en-GB" sz="1200" dirty="0" smtClean="0">
                <a:latin typeface="Arial" panose="020B0604020202020204" pitchFamily="34" charset="0"/>
                <a:cs typeface="Arial" panose="020B0604020202020204" pitchFamily="34" charset="0"/>
              </a:rPr>
              <a:t>admire, </a:t>
            </a:r>
            <a:r>
              <a:rPr lang="en-GB" sz="1200" dirty="0">
                <a:latin typeface="Arial" panose="020B0604020202020204" pitchFamily="34" charset="0"/>
                <a:cs typeface="Arial" panose="020B0604020202020204" pitchFamily="34" charset="0"/>
              </a:rPr>
              <a:t>and list the ‘visible’ and ‘invisible’ parts of their success.</a:t>
            </a:r>
          </a:p>
          <a:p>
            <a:pPr marL="0" indent="0">
              <a:buFontTx/>
              <a:buNone/>
            </a:pPr>
            <a:endParaRPr lang="en-GB" sz="1200" dirty="0">
              <a:latin typeface="Arial" panose="020B0604020202020204" pitchFamily="34" charset="0"/>
              <a:cs typeface="Arial" panose="020B0604020202020204" pitchFamily="34" charset="0"/>
            </a:endParaRPr>
          </a:p>
          <a:p>
            <a:pPr marL="0" indent="0">
              <a:buFontTx/>
              <a:buNone/>
            </a:pPr>
            <a:r>
              <a:rPr lang="en-GB" sz="1200" dirty="0" smtClean="0">
                <a:latin typeface="Arial" panose="020B0604020202020204" pitchFamily="34" charset="0"/>
                <a:cs typeface="Arial" panose="020B0604020202020204" pitchFamily="34" charset="0"/>
              </a:rPr>
              <a:t>Original</a:t>
            </a:r>
            <a:r>
              <a:rPr lang="en-GB" sz="1200" baseline="0" dirty="0" smtClean="0">
                <a:latin typeface="Arial" panose="020B0604020202020204" pitchFamily="34" charset="0"/>
                <a:cs typeface="Arial" panose="020B0604020202020204" pitchFamily="34" charset="0"/>
              </a:rPr>
              <a:t> credit for image: </a:t>
            </a:r>
            <a:r>
              <a:rPr lang="en-GB" sz="1200" baseline="0" dirty="0">
                <a:latin typeface="Arial" panose="020B0604020202020204" pitchFamily="34" charset="0"/>
                <a:cs typeface="Arial" panose="020B0604020202020204" pitchFamily="34" charset="0"/>
              </a:rPr>
              <a:t>Sally </a:t>
            </a:r>
            <a:r>
              <a:rPr lang="en-GB" sz="1200" baseline="0" dirty="0" err="1" smtClean="0">
                <a:latin typeface="Arial" panose="020B0604020202020204" pitchFamily="34" charset="0"/>
                <a:cs typeface="Arial" panose="020B0604020202020204" pitchFamily="34" charset="0"/>
              </a:rPr>
              <a:t>Shaywitz</a:t>
            </a:r>
            <a:r>
              <a:rPr lang="en-GB" sz="1200" baseline="0" dirty="0">
                <a:latin typeface="Arial" panose="020B0604020202020204" pitchFamily="34" charset="0"/>
                <a:cs typeface="Arial" panose="020B0604020202020204" pitchFamily="34" charset="0"/>
              </a:rPr>
              <a:t> </a:t>
            </a:r>
            <a:r>
              <a:rPr lang="en-GB" sz="1200" baseline="0" dirty="0" smtClean="0">
                <a:latin typeface="Arial" panose="020B0604020202020204" pitchFamily="34" charset="0"/>
                <a:cs typeface="Arial" panose="020B0604020202020204" pitchFamily="34" charset="0"/>
              </a:rPr>
              <a:t>- </a:t>
            </a:r>
            <a:r>
              <a:rPr lang="en-GB" sz="1200" baseline="0" dirty="0">
                <a:latin typeface="Arial" panose="020B0604020202020204" pitchFamily="34" charset="0"/>
                <a:cs typeface="Arial" panose="020B0604020202020204" pitchFamily="34" charset="0"/>
              </a:rPr>
              <a:t>of the Yale </a:t>
            </a:r>
            <a:r>
              <a:rPr lang="en-GB" sz="1200" baseline="0" dirty="0" err="1">
                <a:latin typeface="Arial" panose="020B0604020202020204" pitchFamily="34" charset="0"/>
                <a:cs typeface="Arial" panose="020B0604020202020204" pitchFamily="34" charset="0"/>
              </a:rPr>
              <a:t>Center</a:t>
            </a:r>
            <a:r>
              <a:rPr lang="en-GB" sz="1200" baseline="0" dirty="0">
                <a:latin typeface="Arial" panose="020B0604020202020204" pitchFamily="34" charset="0"/>
                <a:cs typeface="Arial" panose="020B0604020202020204" pitchFamily="34" charset="0"/>
              </a:rPr>
              <a:t> for Dyslexia and Creativity.</a:t>
            </a:r>
            <a:endParaRPr lang="en-GB" sz="1200" dirty="0">
              <a:latin typeface="Arial" panose="020B0604020202020204" pitchFamily="34" charset="0"/>
              <a:cs typeface="Arial" panose="020B0604020202020204" pitchFamily="34" charset="0"/>
            </a:endParaRPr>
          </a:p>
          <a:p>
            <a:pPr marL="0" indent="0">
              <a:buFontTx/>
              <a:buNone/>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F4B6510-053C-49EA-AEDE-7C34AE614E3D}" type="slidenum">
              <a:rPr lang="en-GB" smtClean="0"/>
              <a:t>12</a:t>
            </a:fld>
            <a:endParaRPr lang="en-GB"/>
          </a:p>
        </p:txBody>
      </p:sp>
    </p:spTree>
    <p:extLst>
      <p:ext uri="{BB962C8B-B14F-4D97-AF65-F5344CB8AC3E}">
        <p14:creationId xmlns:p14="http://schemas.microsoft.com/office/powerpoint/2010/main" val="2271754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Tying session together by bringing it back to something tangible. Ask students to write three </a:t>
            </a:r>
            <a:r>
              <a:rPr lang="en-GB" baseline="0" dirty="0" smtClean="0"/>
              <a:t>Growth </a:t>
            </a:r>
            <a:r>
              <a:rPr lang="en-GB" baseline="0" dirty="0"/>
              <a:t>M</a:t>
            </a:r>
            <a:r>
              <a:rPr lang="en-GB" baseline="0" dirty="0" smtClean="0"/>
              <a:t>indset </a:t>
            </a:r>
            <a:r>
              <a:rPr lang="en-GB" baseline="0" dirty="0"/>
              <a:t>statements they could use to achieve their goals in their booklets, </a:t>
            </a:r>
            <a:r>
              <a:rPr lang="en-GB" baseline="0" dirty="0" err="1"/>
              <a:t>eg</a:t>
            </a:r>
            <a:r>
              <a:rPr lang="en-GB" baseline="0" dirty="0"/>
              <a:t>:</a:t>
            </a:r>
          </a:p>
          <a:p>
            <a:r>
              <a:rPr lang="en-GB" baseline="0" dirty="0"/>
              <a:t>1. In school (subject you don’t enjoy or struggle with)</a:t>
            </a:r>
          </a:p>
          <a:p>
            <a:r>
              <a:rPr lang="en-GB" baseline="0" dirty="0"/>
              <a:t>2. In your personal life (sports team, drama group, learning something new?)</a:t>
            </a:r>
          </a:p>
          <a:p>
            <a:r>
              <a:rPr lang="en-GB" baseline="0" dirty="0"/>
              <a:t>3. In your future (career, university, apprenticeship)</a:t>
            </a:r>
          </a:p>
          <a:p>
            <a:endParaRPr lang="en-GB" baseline="0" dirty="0"/>
          </a:p>
          <a:p>
            <a:r>
              <a:rPr lang="en-GB" baseline="0" dirty="0"/>
              <a:t>Link the session to HE progression here and mention idea of potential. If you have a </a:t>
            </a:r>
            <a:r>
              <a:rPr lang="en-GB" baseline="0" dirty="0" smtClean="0"/>
              <a:t>Fixed Mindset</a:t>
            </a:r>
            <a:r>
              <a:rPr lang="en-GB" baseline="0" dirty="0"/>
              <a:t>, you may not reach your full potential because you’ll be putting limits on yourself.</a:t>
            </a:r>
          </a:p>
          <a:p>
            <a:pPr marL="0" indent="0">
              <a:buFontTx/>
              <a:buNone/>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F4B6510-053C-49EA-AEDE-7C34AE614E3D}" type="slidenum">
              <a:rPr lang="en-GB" smtClean="0"/>
              <a:t>13</a:t>
            </a:fld>
            <a:endParaRPr lang="en-GB"/>
          </a:p>
        </p:txBody>
      </p:sp>
    </p:spTree>
    <p:extLst>
      <p:ext uri="{BB962C8B-B14F-4D97-AF65-F5344CB8AC3E}">
        <p14:creationId xmlns:p14="http://schemas.microsoft.com/office/powerpoint/2010/main" val="4263022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0" u="none"/>
              <a:t>Follow @</a:t>
            </a:r>
            <a:r>
              <a:rPr lang="en-GB" sz="1400" b="0" u="none" err="1"/>
              <a:t>HelloFutureCCOP</a:t>
            </a:r>
            <a:r>
              <a:rPr lang="en-GB" sz="1400" b="0" u="none" baseline="0"/>
              <a:t> on Twitter, Instagram and Facebook to find out more! </a:t>
            </a:r>
            <a:endParaRPr lang="en-GB" sz="1400" b="0" u="none"/>
          </a:p>
        </p:txBody>
      </p:sp>
      <p:sp>
        <p:nvSpPr>
          <p:cNvPr id="4" name="Slide Number Placeholder 3"/>
          <p:cNvSpPr>
            <a:spLocks noGrp="1"/>
          </p:cNvSpPr>
          <p:nvPr>
            <p:ph type="sldNum" sz="quarter" idx="10"/>
          </p:nvPr>
        </p:nvSpPr>
        <p:spPr/>
        <p:txBody>
          <a:bodyPr/>
          <a:lstStyle/>
          <a:p>
            <a:fld id="{6F4B6510-053C-49EA-AEDE-7C34AE614E3D}" type="slidenum">
              <a:rPr lang="en-GB" smtClean="0"/>
              <a:t>14</a:t>
            </a:fld>
            <a:endParaRPr lang="en-GB"/>
          </a:p>
        </p:txBody>
      </p:sp>
    </p:spTree>
    <p:extLst>
      <p:ext uri="{BB962C8B-B14F-4D97-AF65-F5344CB8AC3E}">
        <p14:creationId xmlns:p14="http://schemas.microsoft.com/office/powerpoint/2010/main" val="3364667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4B6510-053C-49EA-AEDE-7C34AE614E3D}" type="slidenum">
              <a:rPr lang="en-GB" smtClean="0"/>
              <a:t>15</a:t>
            </a:fld>
            <a:endParaRPr lang="en-GB"/>
          </a:p>
        </p:txBody>
      </p:sp>
    </p:spTree>
    <p:extLst>
      <p:ext uri="{BB962C8B-B14F-4D97-AF65-F5344CB8AC3E}">
        <p14:creationId xmlns:p14="http://schemas.microsoft.com/office/powerpoint/2010/main" val="45433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Introduction</a:t>
            </a:r>
            <a:r>
              <a:rPr lang="en-GB" b="1" u="sng" baseline="0" dirty="0"/>
              <a:t> to Hello Future</a:t>
            </a:r>
          </a:p>
          <a:p>
            <a:endParaRPr lang="en-GB" b="1" u="sng" baseline="0" dirty="0"/>
          </a:p>
          <a:p>
            <a:r>
              <a:rPr lang="en-GB" b="0" u="none" baseline="0" dirty="0"/>
              <a:t>[Presenter] </a:t>
            </a:r>
            <a:r>
              <a:rPr lang="en-GB" b="0" u="none" baseline="0" dirty="0" smtClean="0"/>
              <a:t>Introduce themselves (and other staff member) and </a:t>
            </a:r>
            <a:r>
              <a:rPr lang="en-GB" b="0" u="none" baseline="0" dirty="0"/>
              <a:t>the Hello Future Programme, to cover:</a:t>
            </a:r>
          </a:p>
          <a:p>
            <a:pPr marL="171450" indent="-171450">
              <a:buFontTx/>
              <a:buChar char="-"/>
            </a:pPr>
            <a:r>
              <a:rPr lang="en-GB" b="0" u="none" baseline="0" dirty="0"/>
              <a:t>Our main aim: to help students to progress on to Higher Education (explain this term, including University, Higher Apprenticeships)</a:t>
            </a:r>
          </a:p>
          <a:p>
            <a:pPr marL="171450" indent="-171450">
              <a:buFontTx/>
              <a:buChar char="-"/>
            </a:pPr>
            <a:r>
              <a:rPr lang="en-GB" b="0" u="none" baseline="0" dirty="0"/>
              <a:t>What we do: covering our schools programme as well as past and upcoming out of school events and activities. </a:t>
            </a:r>
          </a:p>
          <a:p>
            <a:pPr marL="171450" indent="-171450">
              <a:buFontTx/>
              <a:buChar char="-"/>
            </a:pPr>
            <a:endParaRPr lang="en-GB" b="0" u="none" baseline="0" dirty="0"/>
          </a:p>
          <a:p>
            <a:pPr marL="171450" indent="-171450">
              <a:buFontTx/>
              <a:buChar char="-"/>
            </a:pPr>
            <a:r>
              <a:rPr lang="en-GB" b="0" u="none" baseline="0" dirty="0"/>
              <a:t>More information on these can be found at: www.hellofuture.ac.uk</a:t>
            </a:r>
          </a:p>
        </p:txBody>
      </p:sp>
      <p:sp>
        <p:nvSpPr>
          <p:cNvPr id="4" name="Slide Number Placeholder 3"/>
          <p:cNvSpPr>
            <a:spLocks noGrp="1"/>
          </p:cNvSpPr>
          <p:nvPr>
            <p:ph type="sldNum" sz="quarter" idx="10"/>
          </p:nvPr>
        </p:nvSpPr>
        <p:spPr/>
        <p:txBody>
          <a:bodyPr/>
          <a:lstStyle/>
          <a:p>
            <a:fld id="{812CBC23-9250-7349-A59D-41C845E0C87D}" type="slidenum">
              <a:rPr lang="en-US" smtClean="0"/>
              <a:t>2</a:t>
            </a:fld>
            <a:endParaRPr lang="en-US"/>
          </a:p>
        </p:txBody>
      </p:sp>
    </p:spTree>
    <p:extLst>
      <p:ext uri="{BB962C8B-B14F-4D97-AF65-F5344CB8AC3E}">
        <p14:creationId xmlns:p14="http://schemas.microsoft.com/office/powerpoint/2010/main" val="171382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Font typeface="Arial" panose="020B0604020202020204" pitchFamily="34" charset="0"/>
              <a:buNone/>
            </a:pPr>
            <a:r>
              <a:rPr lang="en-GB" sz="1200" b="0" i="0" kern="1200" dirty="0" smtClean="0">
                <a:solidFill>
                  <a:schemeClr val="tx1"/>
                </a:solidFill>
                <a:effectLst/>
                <a:latin typeface="+mn-lt"/>
                <a:ea typeface="+mn-ea"/>
                <a:cs typeface="+mn-cs"/>
              </a:rPr>
              <a:t>Learner outcomes:</a:t>
            </a: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Learners have explored their individual pathways to a career of their choice. </a:t>
            </a:r>
            <a:r>
              <a:rPr lang="en-US" sz="1200" b="0" i="0" kern="1200" dirty="0" smtClean="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smtClean="0">
                <a:solidFill>
                  <a:schemeClr val="tx1"/>
                </a:solidFill>
                <a:effectLst/>
                <a:latin typeface="+mn-lt"/>
                <a:ea typeface="+mn-ea"/>
                <a:cs typeface="+mn-cs"/>
              </a:rPr>
              <a:t>Learners acknowledge the importance of their voice and the value of their own opinions.</a:t>
            </a:r>
            <a:r>
              <a:rPr lang="en-GB" sz="1200" b="0" i="0" kern="1200" dirty="0" smtClean="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Learners have expanded their knowledge in terms of the variety of future options available to them.</a:t>
            </a:r>
            <a:r>
              <a:rPr lang="en-US" sz="1200" b="0" i="0" kern="1200" dirty="0" smtClean="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Learners understand that personal values are unique to each young person.</a:t>
            </a:r>
            <a:r>
              <a:rPr lang="en-US" sz="1200" b="0" i="0" kern="1200" dirty="0" smtClean="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u="none" strike="noStrike" kern="1200" dirty="0" smtClean="0">
                <a:solidFill>
                  <a:schemeClr val="tx1"/>
                </a:solidFill>
                <a:effectLst/>
                <a:latin typeface="+mn-lt"/>
                <a:ea typeface="+mn-ea"/>
                <a:cs typeface="+mn-cs"/>
              </a:rPr>
              <a:t>Learners witness the various HE journeys of Graduate Interns, whose journeys may reflect their own ambitions.</a:t>
            </a:r>
            <a:r>
              <a:rPr lang="en-GB" sz="1200" b="0" i="0" kern="1200" dirty="0" smtClean="0">
                <a:solidFill>
                  <a:schemeClr val="tx1"/>
                </a:solidFill>
                <a:effectLst/>
                <a:latin typeface="+mn-lt"/>
                <a:ea typeface="+mn-ea"/>
                <a:cs typeface="+mn-cs"/>
              </a:rPr>
              <a:t>​</a:t>
            </a:r>
          </a:p>
          <a:p>
            <a:pPr marL="171450" indent="-171450" rtl="0" fontAlgn="base">
              <a:buFont typeface="Arial" panose="020B0604020202020204" pitchFamily="34" charset="0"/>
              <a:buChar char="•"/>
            </a:pPr>
            <a:r>
              <a:rPr lang="en-GB" sz="1200" b="0" i="0" kern="1200" dirty="0" smtClean="0">
                <a:solidFill>
                  <a:schemeClr val="tx1"/>
                </a:solidFill>
                <a:effectLst/>
                <a:latin typeface="+mn-lt"/>
                <a:ea typeface="+mn-ea"/>
                <a:cs typeface="+mn-cs"/>
              </a:rPr>
              <a:t>Learners recognise the rewards in applying themselves to achieve their ideal career.</a:t>
            </a:r>
            <a:endParaRPr lang="en-US" sz="1200" b="0" i="0" kern="1200" dirty="0" smtClean="0">
              <a:solidFill>
                <a:schemeClr val="tx1"/>
              </a:solidFill>
              <a:effectLst/>
              <a:latin typeface="+mn-lt"/>
              <a:ea typeface="+mn-ea"/>
              <a:cs typeface="+mn-cs"/>
            </a:endParaRPr>
          </a:p>
          <a:p>
            <a:pPr marL="285750" indent="-285750">
              <a:buFontTx/>
              <a:buChar char="-"/>
            </a:pPr>
            <a:endParaRPr lang="en-GB" sz="1200" dirty="0"/>
          </a:p>
          <a:p>
            <a:pPr marL="171450" indent="-171450">
              <a:buFontTx/>
              <a:buChar char="-"/>
            </a:pPr>
            <a:endParaRPr lang="en-GB" b="0" u="none" baseline="0" dirty="0"/>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193443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smtClean="0">
                <a:solidFill>
                  <a:schemeClr val="bg1"/>
                </a:solidFill>
                <a:latin typeface="Swis721 BT" panose="020B0504020202020204" pitchFamily="34" charset="0"/>
              </a:rPr>
              <a:t>Why does Growth</a:t>
            </a:r>
            <a:r>
              <a:rPr lang="en-GB" sz="1200" baseline="0" dirty="0" smtClean="0">
                <a:solidFill>
                  <a:schemeClr val="bg1"/>
                </a:solidFill>
                <a:latin typeface="Swis721 BT" panose="020B0504020202020204" pitchFamily="34" charset="0"/>
              </a:rPr>
              <a:t> Mindset matter? Give some context around the usefulness.</a:t>
            </a:r>
            <a:endParaRPr lang="en-GB" sz="1200" dirty="0" smtClean="0">
              <a:solidFill>
                <a:schemeClr val="bg1"/>
              </a:solidFill>
              <a:latin typeface="Swis721 BT" panose="020B0504020202020204" pitchFamily="34" charset="0"/>
            </a:endParaRPr>
          </a:p>
          <a:p>
            <a:pPr marL="285750" indent="-285750">
              <a:buFont typeface="Arial" panose="020B0604020202020204" pitchFamily="34" charset="0"/>
              <a:buChar char="•"/>
            </a:pPr>
            <a:endParaRPr lang="en-GB" sz="1200" dirty="0" smtClean="0">
              <a:solidFill>
                <a:schemeClr val="bg1"/>
              </a:solidFill>
              <a:latin typeface="Swis721 BT" panose="020B0504020202020204" pitchFamily="34" charset="0"/>
            </a:endParaRPr>
          </a:p>
          <a:p>
            <a:pPr marL="285750" indent="-285750">
              <a:buFont typeface="Arial" panose="020B0604020202020204" pitchFamily="34" charset="0"/>
              <a:buChar char="•"/>
            </a:pPr>
            <a:r>
              <a:rPr lang="en-GB" sz="1200" dirty="0" smtClean="0">
                <a:solidFill>
                  <a:schemeClr val="bg1"/>
                </a:solidFill>
                <a:latin typeface="Swis721 BT" panose="020B0504020202020204" pitchFamily="34" charset="0"/>
              </a:rPr>
              <a:t>Self-confidence </a:t>
            </a:r>
            <a:endParaRPr lang="en-GB" sz="1200" dirty="0">
              <a:solidFill>
                <a:schemeClr val="bg1"/>
              </a:solidFill>
              <a:latin typeface="Swis721 BT" panose="020B0504020202020204" pitchFamily="34" charset="0"/>
            </a:endParaRPr>
          </a:p>
          <a:p>
            <a:pPr marL="285750" indent="-285750">
              <a:buFont typeface="Arial" panose="020B0604020202020204" pitchFamily="34" charset="0"/>
              <a:buChar char="•"/>
            </a:pPr>
            <a:r>
              <a:rPr lang="en-GB" sz="1200" dirty="0">
                <a:solidFill>
                  <a:schemeClr val="bg1"/>
                </a:solidFill>
                <a:latin typeface="Swis721 BT" panose="020B0504020202020204" pitchFamily="34" charset="0"/>
              </a:rPr>
              <a:t>Achieving goals </a:t>
            </a:r>
            <a:endParaRPr lang="en-GB" sz="1200" dirty="0">
              <a:solidFill>
                <a:schemeClr val="bg1"/>
              </a:solidFill>
              <a:latin typeface="Swis721 BT" panose="020B0504020202020204" pitchFamily="34" charset="0"/>
              <a:cs typeface="Calibri"/>
            </a:endParaRPr>
          </a:p>
          <a:p>
            <a:pPr marL="285750" indent="-285750">
              <a:buFont typeface="Arial" panose="020B0604020202020204" pitchFamily="34" charset="0"/>
              <a:buChar char="•"/>
            </a:pPr>
            <a:r>
              <a:rPr lang="en-GB" sz="1200" dirty="0">
                <a:solidFill>
                  <a:schemeClr val="bg1"/>
                </a:solidFill>
                <a:latin typeface="Swis721 BT" panose="020B0504020202020204" pitchFamily="34" charset="0"/>
              </a:rPr>
              <a:t>Studying or working in the fields you enjoy</a:t>
            </a:r>
          </a:p>
          <a:p>
            <a:pPr marL="285750" indent="-285750">
              <a:buFont typeface="Arial" panose="020B0604020202020204" pitchFamily="34" charset="0"/>
              <a:buChar char="•"/>
            </a:pPr>
            <a:r>
              <a:rPr lang="en-GB" sz="1200" dirty="0">
                <a:solidFill>
                  <a:schemeClr val="bg1"/>
                </a:solidFill>
                <a:latin typeface="Swis721 BT" panose="020B0504020202020204" pitchFamily="34" charset="0"/>
              </a:rPr>
              <a:t>Fulfilling your potential!</a:t>
            </a:r>
            <a:endParaRPr lang="en-US" sz="1200" dirty="0">
              <a:solidFill>
                <a:schemeClr val="bg1"/>
              </a:solidFill>
              <a:latin typeface="Swis721 BT" panose="020B0504020202020204" pitchFamily="34" charset="0"/>
            </a:endParaRPr>
          </a:p>
          <a:p>
            <a:pPr marL="0" indent="0">
              <a:buFontTx/>
              <a:buNone/>
            </a:pPr>
            <a:endParaRPr lang="en-GB" b="0" u="none" baseline="0" dirty="0" smtClean="0"/>
          </a:p>
          <a:p>
            <a:pPr marL="0" indent="0">
              <a:buFontTx/>
              <a:buNone/>
            </a:pPr>
            <a:r>
              <a:rPr lang="en-GB" b="0" u="none" baseline="0" dirty="0" smtClean="0"/>
              <a:t>Explain that later in the session, you will unpick the term ‘Growth Mindset’ and explore what it means further.</a:t>
            </a:r>
          </a:p>
          <a:p>
            <a:pPr marL="171450" indent="-171450">
              <a:buFontTx/>
              <a:buChar char="-"/>
            </a:pPr>
            <a:endParaRPr lang="en-GB" b="0" u="none" baseline="0" dirty="0"/>
          </a:p>
        </p:txBody>
      </p:sp>
      <p:sp>
        <p:nvSpPr>
          <p:cNvPr id="4" name="Slide Number Placeholder 3"/>
          <p:cNvSpPr>
            <a:spLocks noGrp="1"/>
          </p:cNvSpPr>
          <p:nvPr>
            <p:ph type="sldNum" sz="quarter" idx="10"/>
          </p:nvPr>
        </p:nvSpPr>
        <p:spPr/>
        <p:txBody>
          <a:bodyPr/>
          <a:lstStyle/>
          <a:p>
            <a:fld id="{812CBC23-9250-7349-A59D-41C845E0C87D}" type="slidenum">
              <a:rPr lang="en-US" smtClean="0"/>
              <a:t>4</a:t>
            </a:fld>
            <a:endParaRPr lang="en-US"/>
          </a:p>
        </p:txBody>
      </p:sp>
    </p:spTree>
    <p:extLst>
      <p:ext uri="{BB962C8B-B14F-4D97-AF65-F5344CB8AC3E}">
        <p14:creationId xmlns:p14="http://schemas.microsoft.com/office/powerpoint/2010/main" val="344801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Introduce the challenge</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in a way that</a:t>
            </a:r>
            <a:r>
              <a:rPr lang="en-GB" baseline="0" dirty="0" smtClean="0">
                <a:latin typeface="Arial" panose="020B0604020202020204" pitchFamily="34" charset="0"/>
                <a:cs typeface="Arial" panose="020B0604020202020204" pitchFamily="34" charset="0"/>
              </a:rPr>
              <a:t> encourages ‘Fixed Mindset’. </a:t>
            </a:r>
            <a:r>
              <a:rPr lang="en-GB" dirty="0" smtClean="0">
                <a:latin typeface="Arial" panose="020B0604020202020204" pitchFamily="34" charset="0"/>
                <a:cs typeface="Arial" panose="020B0604020202020204" pitchFamily="34" charset="0"/>
              </a:rPr>
              <a:t>Don't </a:t>
            </a:r>
            <a:r>
              <a:rPr lang="en-GB" dirty="0">
                <a:latin typeface="Arial" panose="020B0604020202020204" pitchFamily="34" charset="0"/>
                <a:cs typeface="Arial" panose="020B0604020202020204" pitchFamily="34" charset="0"/>
              </a:rPr>
              <a:t>give the students any further instruction</a:t>
            </a:r>
            <a:r>
              <a:rPr lang="en-GB" baseline="0" dirty="0">
                <a:latin typeface="Arial" panose="020B0604020202020204" pitchFamily="34" charset="0"/>
                <a:cs typeface="Arial" panose="020B0604020202020204" pitchFamily="34" charset="0"/>
              </a:rPr>
              <a:t>. Once they have started, start to write down the language that you hear being used in the room. You are likely to hear </a:t>
            </a:r>
            <a:r>
              <a:rPr lang="en-GB" baseline="0" dirty="0" smtClean="0">
                <a:latin typeface="Arial" panose="020B0604020202020204" pitchFamily="34" charset="0"/>
                <a:cs typeface="Arial" panose="020B0604020202020204" pitchFamily="34" charset="0"/>
              </a:rPr>
              <a:t>Fixed Mindset </a:t>
            </a:r>
            <a:r>
              <a:rPr lang="en-GB" baseline="0" dirty="0">
                <a:latin typeface="Arial" panose="020B0604020202020204" pitchFamily="34" charset="0"/>
                <a:cs typeface="Arial" panose="020B0604020202020204" pitchFamily="34" charset="0"/>
              </a:rPr>
              <a:t>quotes such as ‘this is impossible</a:t>
            </a:r>
            <a:r>
              <a:rPr lang="en-GB" baseline="0" dirty="0" smtClean="0">
                <a:latin typeface="Arial" panose="020B0604020202020204" pitchFamily="34" charset="0"/>
                <a:cs typeface="Arial" panose="020B0604020202020204" pitchFamily="34" charset="0"/>
              </a:rPr>
              <a:t>’ and ‘I give up’. </a:t>
            </a:r>
            <a:endParaRPr lang="en-GB" baseline="0" dirty="0">
              <a:latin typeface="Arial" panose="020B0604020202020204" pitchFamily="34" charset="0"/>
              <a:cs typeface="Arial" panose="020B0604020202020204" pitchFamily="34" charset="0"/>
            </a:endParaRP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Once the 10 minutes is up or the task has ground to a halt, start to discuss how the students found the task.</a:t>
            </a:r>
          </a:p>
          <a:p>
            <a:pPr marL="171450" indent="-171450">
              <a:buFont typeface="Arial" panose="020B0604020202020204" pitchFamily="34" charset="0"/>
              <a:buChar char="•"/>
            </a:pPr>
            <a:r>
              <a:rPr lang="en-GB" b="0" dirty="0">
                <a:latin typeface="Arial" panose="020B0604020202020204" pitchFamily="34" charset="0"/>
                <a:cs typeface="Arial" panose="020B0604020202020204" pitchFamily="34" charset="0"/>
              </a:rPr>
              <a:t>How did you feel when I introduced the challenge</a:t>
            </a:r>
            <a:r>
              <a:rPr lang="en-GB" b="0" baseline="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What was it like when someone else got it?</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Did you look at what other people were doing? Why? How did it make you feel? Did you learn anything from what they were doing?</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Discuss</a:t>
            </a:r>
            <a:r>
              <a:rPr lang="en-GB" baseline="0" dirty="0">
                <a:latin typeface="Arial" panose="020B0604020202020204" pitchFamily="34" charset="0"/>
                <a:cs typeface="Arial" panose="020B0604020202020204" pitchFamily="34" charset="0"/>
              </a:rPr>
              <a:t> the language you observed, </a:t>
            </a:r>
            <a:r>
              <a:rPr lang="en-GB" baseline="0" dirty="0" smtClean="0">
                <a:latin typeface="Arial" panose="020B0604020202020204" pitchFamily="34" charset="0"/>
                <a:cs typeface="Arial" panose="020B0604020202020204" pitchFamily="34" charset="0"/>
              </a:rPr>
              <a:t>e.g. phrases </a:t>
            </a:r>
            <a:r>
              <a:rPr lang="en-GB" baseline="0" dirty="0">
                <a:latin typeface="Arial" panose="020B0604020202020204" pitchFamily="34" charset="0"/>
                <a:cs typeface="Arial" panose="020B0604020202020204" pitchFamily="34" charset="0"/>
              </a:rPr>
              <a:t>like ‘this is too hard</a:t>
            </a:r>
            <a:r>
              <a:rPr lang="en-GB" baseline="0" dirty="0" smtClean="0">
                <a:latin typeface="Arial" panose="020B0604020202020204" pitchFamily="34" charset="0"/>
                <a:cs typeface="Arial" panose="020B0604020202020204" pitchFamily="34" charset="0"/>
              </a:rPr>
              <a:t>’. </a:t>
            </a:r>
            <a:r>
              <a:rPr lang="en-GB" baseline="0" dirty="0">
                <a:latin typeface="Arial" panose="020B0604020202020204" pitchFamily="34" charset="0"/>
                <a:cs typeface="Arial" panose="020B0604020202020204" pitchFamily="34" charset="0"/>
              </a:rPr>
              <a:t>Encourage students to think about how they approach a challenge, using examples such as:</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Football match</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Job interview</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Audition</a:t>
            </a:r>
            <a:r>
              <a:rPr lang="en-GB" baseline="0" dirty="0">
                <a:latin typeface="Arial" panose="020B0604020202020204" pitchFamily="34" charset="0"/>
                <a:cs typeface="Arial" panose="020B0604020202020204" pitchFamily="34" charset="0"/>
              </a:rPr>
              <a:t> for </a:t>
            </a:r>
            <a:r>
              <a:rPr lang="en-GB" dirty="0">
                <a:latin typeface="Arial" panose="020B0604020202020204" pitchFamily="34" charset="0"/>
                <a:cs typeface="Arial" panose="020B0604020202020204" pitchFamily="34" charset="0"/>
              </a:rPr>
              <a:t>X-Factor</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Any challenge relevant to your </a:t>
            </a:r>
            <a:r>
              <a:rPr lang="en-GB" dirty="0" smtClean="0">
                <a:latin typeface="Arial" panose="020B0604020202020204" pitchFamily="34" charset="0"/>
                <a:cs typeface="Arial" panose="020B0604020202020204" pitchFamily="34" charset="0"/>
              </a:rPr>
              <a:t>students</a:t>
            </a:r>
            <a:endParaRPr lang="en-GB" dirty="0">
              <a:latin typeface="Arial" panose="020B0604020202020204" pitchFamily="34" charset="0"/>
              <a:cs typeface="Arial" panose="020B0604020202020204" pitchFamily="34" charset="0"/>
            </a:endParaRP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latin typeface="Arial" panose="020B0604020202020204" pitchFamily="34" charset="0"/>
                <a:cs typeface="Arial" panose="020B0604020202020204" pitchFamily="34" charset="0"/>
              </a:rPr>
              <a:t>How you choose to take on challenges is all dependent on </a:t>
            </a:r>
            <a:r>
              <a:rPr lang="en-GB" b="1" baseline="0" dirty="0" smtClean="0">
                <a:latin typeface="Arial" panose="020B0604020202020204" pitchFamily="34" charset="0"/>
                <a:cs typeface="Arial" panose="020B0604020202020204" pitchFamily="34" charset="0"/>
              </a:rPr>
              <a:t>mindset – briefly introduce growth and fixed mindsets (can use examples of these that you heard from learners during the task).</a:t>
            </a:r>
            <a:endParaRPr lang="en-GB" b="1" dirty="0">
              <a:latin typeface="Arial" panose="020B0604020202020204" pitchFamily="34" charset="0"/>
              <a:cs typeface="Arial" panose="020B0604020202020204" pitchFamily="34" charset="0"/>
            </a:endParaRP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6F4B6510-053C-49EA-AEDE-7C34AE614E3D}" type="slidenum">
              <a:rPr lang="en-GB" smtClean="0"/>
              <a:t>5</a:t>
            </a:fld>
            <a:endParaRPr lang="en-GB"/>
          </a:p>
        </p:txBody>
      </p:sp>
    </p:spTree>
    <p:extLst>
      <p:ext uri="{BB962C8B-B14F-4D97-AF65-F5344CB8AC3E}">
        <p14:creationId xmlns:p14="http://schemas.microsoft.com/office/powerpoint/2010/main" val="4108195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a:t>
            </a:r>
            <a:r>
              <a:rPr lang="en-GB" baseline="0" dirty="0" smtClean="0"/>
              <a:t> the solution to the task – showing that it was possible.</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6F4B6510-053C-49EA-AEDE-7C34AE614E3D}" type="slidenum">
              <a:rPr lang="en-GB" smtClean="0"/>
              <a:t>6</a:t>
            </a:fld>
            <a:endParaRPr lang="en-GB"/>
          </a:p>
        </p:txBody>
      </p:sp>
    </p:spTree>
    <p:extLst>
      <p:ext uri="{BB962C8B-B14F-4D97-AF65-F5344CB8AC3E}">
        <p14:creationId xmlns:p14="http://schemas.microsoft.com/office/powerpoint/2010/main" val="4028759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0" baseline="0" dirty="0">
                <a:latin typeface="Arial" panose="020B0604020202020204" pitchFamily="34" charset="0"/>
                <a:cs typeface="Arial" panose="020B0604020202020204" pitchFamily="34" charset="0"/>
              </a:rPr>
              <a:t>We can view and approach challenges in two very different ways, and it’s all dependent on our </a:t>
            </a:r>
            <a:r>
              <a:rPr lang="en-GB" b="0" baseline="0" dirty="0" smtClean="0">
                <a:latin typeface="Arial" panose="020B0604020202020204" pitchFamily="34" charset="0"/>
                <a:cs typeface="Arial" panose="020B0604020202020204" pitchFamily="34" charset="0"/>
              </a:rPr>
              <a:t>mindset</a:t>
            </a:r>
            <a:r>
              <a:rPr lang="en-GB" b="0" baseline="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aseline="0" dirty="0" smtClean="0"/>
              <a:t>Explain ‘Fixed’ and ‘Growth’ mindsets.</a:t>
            </a:r>
            <a:endParaRPr lang="en-GB" baseline="0" dirty="0"/>
          </a:p>
          <a:p>
            <a:pPr marL="171450" indent="-171450">
              <a:buFont typeface="Arial" panose="020B0604020202020204" pitchFamily="34" charset="0"/>
              <a:buChar char="•"/>
            </a:pPr>
            <a:r>
              <a:rPr lang="en-GB" baseline="0" dirty="0" smtClean="0"/>
              <a:t>Explain how these </a:t>
            </a:r>
            <a:r>
              <a:rPr lang="en-GB" baseline="0" dirty="0"/>
              <a:t>two approaches affect how people react to challenges,</a:t>
            </a:r>
            <a:r>
              <a:rPr lang="en-GB" dirty="0"/>
              <a:t> e.</a:t>
            </a:r>
            <a:r>
              <a:rPr lang="en-GB" dirty="0">
                <a:cs typeface="Calibri"/>
              </a:rPr>
              <a:t>g. aiming for a dream job. </a:t>
            </a:r>
            <a:endParaRPr lang="en-GB" baseline="0" dirty="0">
              <a:cs typeface="Calibri"/>
            </a:endParaRPr>
          </a:p>
          <a:p>
            <a:pPr marL="171450" indent="-171450">
              <a:buFont typeface="Arial" panose="020B0604020202020204" pitchFamily="34" charset="0"/>
              <a:buChar char="•"/>
            </a:pPr>
            <a:r>
              <a:rPr lang="en-GB" dirty="0" smtClean="0"/>
              <a:t>Ask w</a:t>
            </a:r>
            <a:r>
              <a:rPr lang="en-GB" baseline="0" dirty="0" smtClean="0"/>
              <a:t>hat </a:t>
            </a:r>
            <a:r>
              <a:rPr lang="en-GB" baseline="0" dirty="0"/>
              <a:t>type of </a:t>
            </a:r>
            <a:r>
              <a:rPr lang="en-GB" baseline="0" dirty="0" smtClean="0"/>
              <a:t>mindset they think they have </a:t>
            </a:r>
            <a:r>
              <a:rPr lang="en-GB" baseline="0" dirty="0"/>
              <a:t>(think back to the challenge)? Do </a:t>
            </a:r>
            <a:r>
              <a:rPr lang="en-GB" baseline="0" dirty="0" smtClean="0"/>
              <a:t>they </a:t>
            </a:r>
            <a:r>
              <a:rPr lang="en-GB" baseline="0" dirty="0"/>
              <a:t>have bits of both? </a:t>
            </a:r>
          </a:p>
          <a:p>
            <a:endParaRPr lang="en-GB" baseline="0" dirty="0"/>
          </a:p>
          <a:p>
            <a:r>
              <a:rPr lang="en-GB" baseline="0" dirty="0"/>
              <a:t>A key point is that </a:t>
            </a:r>
            <a:r>
              <a:rPr lang="en-GB" baseline="0" dirty="0" smtClean="0"/>
              <a:t>mindsets </a:t>
            </a:r>
            <a:r>
              <a:rPr lang="en-GB" baseline="0" dirty="0"/>
              <a:t>can change!</a:t>
            </a:r>
          </a:p>
          <a:p>
            <a:endParaRPr lang="en-GB" baseline="0" dirty="0">
              <a:cs typeface="Calibri"/>
            </a:endParaRPr>
          </a:p>
          <a:p>
            <a:r>
              <a:rPr lang="en-GB" b="1" baseline="0" dirty="0">
                <a:cs typeface="Calibri"/>
              </a:rPr>
              <a:t>Move to the cards activity </a:t>
            </a:r>
            <a:r>
              <a:rPr lang="en-GB" b="1" baseline="0" dirty="0" smtClean="0">
                <a:cs typeface="Calibri"/>
              </a:rPr>
              <a:t>here:</a:t>
            </a:r>
          </a:p>
          <a:p>
            <a:r>
              <a:rPr lang="en-GB" baseline="0" dirty="0" smtClean="0">
                <a:cs typeface="Calibri"/>
              </a:rPr>
              <a:t>Ask </a:t>
            </a:r>
            <a:r>
              <a:rPr lang="en-GB" baseline="0" dirty="0">
                <a:cs typeface="Calibri"/>
              </a:rPr>
              <a:t>learners to sort the cards into </a:t>
            </a:r>
            <a:r>
              <a:rPr lang="en-GB" baseline="0" dirty="0" smtClean="0">
                <a:cs typeface="Calibri"/>
              </a:rPr>
              <a:t>two piles - Fixed Mindset </a:t>
            </a:r>
            <a:r>
              <a:rPr lang="en-GB" baseline="0" dirty="0">
                <a:cs typeface="Calibri"/>
              </a:rPr>
              <a:t>statements and </a:t>
            </a:r>
            <a:r>
              <a:rPr lang="en-GB" baseline="0" dirty="0" smtClean="0">
                <a:cs typeface="Calibri"/>
              </a:rPr>
              <a:t>Growth Mindset </a:t>
            </a:r>
            <a:r>
              <a:rPr lang="en-GB" baseline="0" dirty="0">
                <a:cs typeface="Calibri"/>
              </a:rPr>
              <a:t>statements. </a:t>
            </a:r>
            <a:r>
              <a:rPr lang="en-GB" baseline="0" dirty="0" smtClean="0">
                <a:cs typeface="Calibri"/>
              </a:rPr>
              <a:t>After they have completed the task, ask learners to share examples of the two mindsets with the rest of the class.</a:t>
            </a:r>
            <a:endParaRPr lang="en-GB" baseline="0" dirty="0">
              <a:cs typeface="Calibri"/>
            </a:endParaRPr>
          </a:p>
          <a:p>
            <a:endParaRPr lang="en-GB" baseline="0" dirty="0" smtClean="0">
              <a:cs typeface="Calibri"/>
            </a:endParaRPr>
          </a:p>
          <a:p>
            <a:r>
              <a:rPr lang="en-GB" baseline="0" dirty="0" smtClean="0">
                <a:cs typeface="Calibri"/>
              </a:rPr>
              <a:t>[</a:t>
            </a:r>
            <a:r>
              <a:rPr lang="en-GB" baseline="0" dirty="0">
                <a:cs typeface="Calibri"/>
              </a:rPr>
              <a:t>presenter] The answers to this task are displayed on the next slide on the head </a:t>
            </a:r>
            <a:r>
              <a:rPr lang="en-GB" baseline="0" dirty="0" smtClean="0">
                <a:cs typeface="Calibri"/>
              </a:rPr>
              <a:t>images, therefore, </a:t>
            </a:r>
            <a:r>
              <a:rPr lang="en-GB" baseline="0" dirty="0">
                <a:cs typeface="Calibri"/>
              </a:rPr>
              <a:t>ensure this remains hidden whilst </a:t>
            </a:r>
            <a:r>
              <a:rPr lang="en-GB" baseline="0" dirty="0" smtClean="0">
                <a:cs typeface="Calibri"/>
              </a:rPr>
              <a:t>learners </a:t>
            </a:r>
            <a:r>
              <a:rPr lang="en-GB" baseline="0" dirty="0">
                <a:cs typeface="Calibri"/>
              </a:rPr>
              <a:t>complete the task. </a:t>
            </a:r>
            <a:endParaRPr lang="en-GB" dirty="0">
              <a:cs typeface="Calibri"/>
            </a:endParaRPr>
          </a:p>
        </p:txBody>
      </p:sp>
      <p:sp>
        <p:nvSpPr>
          <p:cNvPr id="4" name="Slide Number Placeholder 3"/>
          <p:cNvSpPr>
            <a:spLocks noGrp="1"/>
          </p:cNvSpPr>
          <p:nvPr>
            <p:ph type="sldNum" sz="quarter" idx="10"/>
          </p:nvPr>
        </p:nvSpPr>
        <p:spPr/>
        <p:txBody>
          <a:bodyPr/>
          <a:lstStyle/>
          <a:p>
            <a:fld id="{6F4B6510-053C-49EA-AEDE-7C34AE614E3D}" type="slidenum">
              <a:rPr lang="en-GB" smtClean="0"/>
              <a:t>7</a:t>
            </a:fld>
            <a:endParaRPr lang="en-GB"/>
          </a:p>
        </p:txBody>
      </p:sp>
    </p:spTree>
    <p:extLst>
      <p:ext uri="{BB962C8B-B14F-4D97-AF65-F5344CB8AC3E}">
        <p14:creationId xmlns:p14="http://schemas.microsoft.com/office/powerpoint/2010/main" val="3423787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0" baseline="0" dirty="0" smtClean="0">
                <a:latin typeface="Arial" panose="020B0604020202020204" pitchFamily="34" charset="0"/>
                <a:cs typeface="Arial" panose="020B0604020202020204" pitchFamily="34" charset="0"/>
              </a:rPr>
              <a:t>Once learners have shared the examples with the class, bring up this slide to display all of the examples.</a:t>
            </a:r>
          </a:p>
          <a:p>
            <a:pPr>
              <a:defRPr/>
            </a:pPr>
            <a:endParaRPr lang="en-GB" b="0" baseline="0" dirty="0" smtClean="0">
              <a:latin typeface="Arial" panose="020B0604020202020204" pitchFamily="34" charset="0"/>
              <a:cs typeface="Arial" panose="020B0604020202020204" pitchFamily="34" charset="0"/>
            </a:endParaRPr>
          </a:p>
          <a:p>
            <a:pPr>
              <a:defRPr/>
            </a:pPr>
            <a:r>
              <a:rPr lang="en-GB" b="0" baseline="0" dirty="0" smtClean="0">
                <a:latin typeface="Arial" panose="020B0604020202020204" pitchFamily="34" charset="0"/>
                <a:cs typeface="Arial" panose="020B0604020202020204" pitchFamily="34" charset="0"/>
              </a:rPr>
              <a:t>We </a:t>
            </a:r>
            <a:r>
              <a:rPr lang="en-GB" b="0" baseline="0" dirty="0">
                <a:latin typeface="Arial" panose="020B0604020202020204" pitchFamily="34" charset="0"/>
                <a:cs typeface="Arial" panose="020B0604020202020204" pitchFamily="34" charset="0"/>
              </a:rPr>
              <a:t>can view and approach challenges in two very different ways, and it’s all dependent on our </a:t>
            </a:r>
            <a:r>
              <a:rPr lang="en-GB" b="0" baseline="0" dirty="0" smtClean="0">
                <a:latin typeface="Arial" panose="020B0604020202020204" pitchFamily="34" charset="0"/>
                <a:cs typeface="Arial" panose="020B0604020202020204" pitchFamily="34" charset="0"/>
              </a:rPr>
              <a:t>mindset</a:t>
            </a:r>
            <a:r>
              <a:rPr lang="en-GB" b="0" baseline="0" dirty="0">
                <a:latin typeface="Arial" panose="020B0604020202020204" pitchFamily="34" charset="0"/>
                <a:cs typeface="Arial" panose="020B0604020202020204" pitchFamily="34" charset="0"/>
              </a:rPr>
              <a:t>. </a:t>
            </a:r>
          </a:p>
          <a:p>
            <a:endParaRPr lang="en-GB" baseline="0" dirty="0"/>
          </a:p>
          <a:p>
            <a:r>
              <a:rPr lang="en-GB" baseline="0" dirty="0"/>
              <a:t>A key point is that </a:t>
            </a:r>
            <a:r>
              <a:rPr lang="en-GB" baseline="0" dirty="0" err="1" smtClean="0"/>
              <a:t>mindsets</a:t>
            </a:r>
            <a:r>
              <a:rPr lang="en-GB" baseline="0" dirty="0" smtClean="0"/>
              <a:t> </a:t>
            </a:r>
            <a:r>
              <a:rPr lang="en-GB" baseline="0" dirty="0"/>
              <a:t>can change!</a:t>
            </a:r>
          </a:p>
          <a:p>
            <a:endParaRPr lang="en-GB" baseline="0" dirty="0">
              <a:cs typeface="Calibri"/>
            </a:endParaRPr>
          </a:p>
          <a:p>
            <a:r>
              <a:rPr lang="en-GB" baseline="0" dirty="0">
                <a:cs typeface="Calibri"/>
              </a:rPr>
              <a:t>Source: </a:t>
            </a:r>
            <a:r>
              <a:rPr lang="en-GB" dirty="0">
                <a:hlinkClick r:id="rId3"/>
              </a:rPr>
              <a:t>https://medium.com/leadership-motivation-and-impact/fixed-v-growth-mindset-902e7d0081b3</a:t>
            </a:r>
            <a:endParaRPr lang="en-GB" dirty="0">
              <a:cs typeface="Calibri"/>
            </a:endParaRPr>
          </a:p>
        </p:txBody>
      </p:sp>
      <p:sp>
        <p:nvSpPr>
          <p:cNvPr id="4" name="Slide Number Placeholder 3"/>
          <p:cNvSpPr>
            <a:spLocks noGrp="1"/>
          </p:cNvSpPr>
          <p:nvPr>
            <p:ph type="sldNum" sz="quarter" idx="10"/>
          </p:nvPr>
        </p:nvSpPr>
        <p:spPr/>
        <p:txBody>
          <a:bodyPr/>
          <a:lstStyle/>
          <a:p>
            <a:fld id="{6F4B6510-053C-49EA-AEDE-7C34AE614E3D}" type="slidenum">
              <a:rPr lang="en-GB" smtClean="0"/>
              <a:t>8</a:t>
            </a:fld>
            <a:endParaRPr lang="en-GB"/>
          </a:p>
        </p:txBody>
      </p:sp>
    </p:spTree>
    <p:extLst>
      <p:ext uri="{BB962C8B-B14F-4D97-AF65-F5344CB8AC3E}">
        <p14:creationId xmlns:p14="http://schemas.microsoft.com/office/powerpoint/2010/main" val="140323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hlinkClick r:id="rId3"/>
              </a:rPr>
              <a:t>https://gfycat.com/gifs/search/neuroplasticity</a:t>
            </a:r>
            <a:endParaRPr lang="en-GB" dirty="0"/>
          </a:p>
          <a:p>
            <a:pPr>
              <a:defRPr/>
            </a:pPr>
            <a:endParaRPr lang="en-GB" dirty="0">
              <a:cs typeface="Calibri"/>
            </a:endParaRPr>
          </a:p>
          <a:p>
            <a:pPr>
              <a:defRPr/>
            </a:pPr>
            <a:r>
              <a:rPr lang="en-GB" dirty="0">
                <a:cs typeface="Calibri"/>
              </a:rPr>
              <a:t>Source: </a:t>
            </a:r>
            <a:r>
              <a:rPr lang="en-GB" dirty="0">
                <a:hlinkClick r:id="rId4"/>
              </a:rPr>
              <a:t>https://</a:t>
            </a:r>
            <a:r>
              <a:rPr lang="en-GB" dirty="0" smtClean="0">
                <a:hlinkClick r:id="rId4"/>
              </a:rPr>
              <a:t>www.youtube.com/watch?v=ELpfYCZa87g</a:t>
            </a:r>
            <a:endParaRPr lang="en-GB" dirty="0" smtClean="0"/>
          </a:p>
          <a:p>
            <a:pPr>
              <a:defRPr/>
            </a:pPr>
            <a:endParaRPr lang="en-GB" baseline="0" dirty="0" smtClean="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cs typeface="Calibri"/>
              </a:rPr>
              <a:t>For task – see session plan. </a:t>
            </a:r>
            <a:endParaRPr lang="en-GB" baseline="0" dirty="0" smtClean="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cs typeface="Calibri"/>
              </a:rPr>
              <a:t>Once the task has been completed, </a:t>
            </a:r>
            <a:r>
              <a:rPr lang="en-GB" baseline="0" dirty="0" smtClean="0">
                <a:cs typeface="Calibri"/>
              </a:rPr>
              <a:t>play the video - t</a:t>
            </a:r>
            <a:r>
              <a:rPr lang="en-GB" dirty="0" smtClean="0">
                <a:cs typeface="Calibri"/>
              </a:rPr>
              <a:t>his</a:t>
            </a:r>
            <a:r>
              <a:rPr lang="en-GB" baseline="0" dirty="0" smtClean="0">
                <a:cs typeface="Calibri"/>
              </a:rPr>
              <a:t> video can give a scientific basis to what has been discussed.</a:t>
            </a:r>
          </a:p>
          <a:p>
            <a:pPr>
              <a:defRPr/>
            </a:pPr>
            <a:endParaRPr lang="en-GB" dirty="0">
              <a:cs typeface="Calibri"/>
            </a:endParaRPr>
          </a:p>
        </p:txBody>
      </p:sp>
      <p:sp>
        <p:nvSpPr>
          <p:cNvPr id="4" name="Slide Number Placeholder 3"/>
          <p:cNvSpPr>
            <a:spLocks noGrp="1"/>
          </p:cNvSpPr>
          <p:nvPr>
            <p:ph type="sldNum" sz="quarter" idx="10"/>
          </p:nvPr>
        </p:nvSpPr>
        <p:spPr/>
        <p:txBody>
          <a:bodyPr/>
          <a:lstStyle/>
          <a:p>
            <a:fld id="{6F4B6510-053C-49EA-AEDE-7C34AE614E3D}" type="slidenum">
              <a:rPr lang="en-GB" smtClean="0"/>
              <a:t>9</a:t>
            </a:fld>
            <a:endParaRPr lang="en-GB"/>
          </a:p>
        </p:txBody>
      </p:sp>
    </p:spTree>
    <p:extLst>
      <p:ext uri="{BB962C8B-B14F-4D97-AF65-F5344CB8AC3E}">
        <p14:creationId xmlns:p14="http://schemas.microsoft.com/office/powerpoint/2010/main" val="3573873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Rectangle 11"/>
          <p:cNvSpPr/>
          <p:nvPr userDrawn="1"/>
        </p:nvSpPr>
        <p:spPr>
          <a:xfrm>
            <a:off x="0" y="0"/>
            <a:ext cx="12192000" cy="39684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407988" y="6346097"/>
            <a:ext cx="1137602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864" y="4622267"/>
            <a:ext cx="4176776" cy="1211928"/>
          </a:xfrm>
          <a:prstGeom prst="rect">
            <a:avLst/>
          </a:prstGeom>
        </p:spPr>
      </p:pic>
      <p:cxnSp>
        <p:nvCxnSpPr>
          <p:cNvPr id="15" name="Straight Connector 14"/>
          <p:cNvCxnSpPr/>
          <p:nvPr userDrawn="1"/>
        </p:nvCxnSpPr>
        <p:spPr>
          <a:xfrm>
            <a:off x="943864" y="1073116"/>
            <a:ext cx="8234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3920" y="476303"/>
            <a:ext cx="3688080" cy="3492193"/>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34510" y="5384307"/>
            <a:ext cx="1949503" cy="407771"/>
          </a:xfrm>
          <a:prstGeom prst="rect">
            <a:avLst/>
          </a:prstGeom>
        </p:spPr>
      </p:pic>
    </p:spTree>
    <p:extLst>
      <p:ext uri="{BB962C8B-B14F-4D97-AF65-F5344CB8AC3E}">
        <p14:creationId xmlns:p14="http://schemas.microsoft.com/office/powerpoint/2010/main" val="1069431403"/>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spTree>
    <p:extLst>
      <p:ext uri="{BB962C8B-B14F-4D97-AF65-F5344CB8AC3E}">
        <p14:creationId xmlns:p14="http://schemas.microsoft.com/office/powerpoint/2010/main" val="2923267062"/>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ody text and bullets">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sp>
        <p:nvSpPr>
          <p:cNvPr id="15" name="Picture Placeholder 9"/>
          <p:cNvSpPr>
            <a:spLocks noGrp="1"/>
          </p:cNvSpPr>
          <p:nvPr>
            <p:ph type="pic" sz="quarter" idx="13"/>
          </p:nvPr>
        </p:nvSpPr>
        <p:spPr>
          <a:xfrm>
            <a:off x="3803902" y="2256732"/>
            <a:ext cx="3461029" cy="2946204"/>
          </a:xfrm>
          <a:prstGeom prst="rect">
            <a:avLst/>
          </a:prstGeom>
          <a:ln>
            <a:solidFill>
              <a:schemeClr val="bg1">
                <a:lumMod val="75000"/>
              </a:schemeClr>
            </a:solidFill>
          </a:ln>
        </p:spPr>
        <p:txBody>
          <a:bodyPr/>
          <a:lstStyle/>
          <a:p>
            <a:endParaRPr lang="en-US" dirty="0"/>
          </a:p>
        </p:txBody>
      </p:sp>
      <p:sp>
        <p:nvSpPr>
          <p:cNvPr id="16" name="Picture Placeholder 9"/>
          <p:cNvSpPr>
            <a:spLocks noGrp="1"/>
          </p:cNvSpPr>
          <p:nvPr>
            <p:ph type="pic" sz="quarter" idx="14"/>
          </p:nvPr>
        </p:nvSpPr>
        <p:spPr>
          <a:xfrm>
            <a:off x="7611054" y="2256732"/>
            <a:ext cx="3461029" cy="2946204"/>
          </a:xfrm>
          <a:prstGeom prst="rect">
            <a:avLst/>
          </a:prstGeom>
          <a:ln>
            <a:solidFill>
              <a:schemeClr val="bg1">
                <a:lumMod val="75000"/>
              </a:schemeClr>
            </a:solidFill>
          </a:ln>
        </p:spPr>
        <p:txBody>
          <a:bodyPr/>
          <a:lstStyle/>
          <a:p>
            <a:endParaRPr lang="en-US" dirty="0"/>
          </a:p>
        </p:txBody>
      </p:sp>
    </p:spTree>
    <p:extLst>
      <p:ext uri="{BB962C8B-B14F-4D97-AF65-F5344CB8AC3E}">
        <p14:creationId xmlns:p14="http://schemas.microsoft.com/office/powerpoint/2010/main" val="3005374468"/>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799"/>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pic>
        <p:nvPicPr>
          <p:cNvPr id="40" name="Picture 39"/>
          <p:cNvPicPr>
            <a:picLocks noChangeAspect="1"/>
          </p:cNvPicPr>
          <p:nvPr userDrawn="1"/>
        </p:nvPicPr>
        <p:blipFill>
          <a:blip r:embed="rId6" cstate="print">
            <a:alphaModFix amt="50000"/>
            <a:extLst>
              <a:ext uri="{28A0092B-C50C-407E-A947-70E740481C1C}">
                <a14:useLocalDpi xmlns:a14="http://schemas.microsoft.com/office/drawing/2010/main" val="0"/>
              </a:ext>
            </a:extLst>
          </a:blip>
          <a:stretch>
            <a:fillRect/>
          </a:stretch>
        </p:blipFill>
        <p:spPr>
          <a:xfrm>
            <a:off x="1235134" y="2178418"/>
            <a:ext cx="1438656" cy="2036064"/>
          </a:xfrm>
          <a:prstGeom prst="rect">
            <a:avLst/>
          </a:prstGeom>
        </p:spPr>
      </p:pic>
    </p:spTree>
    <p:extLst>
      <p:ext uri="{BB962C8B-B14F-4D97-AF65-F5344CB8AC3E}">
        <p14:creationId xmlns:p14="http://schemas.microsoft.com/office/powerpoint/2010/main" val="1336356705"/>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17" name="Picture Placeholder 9"/>
          <p:cNvSpPr>
            <a:spLocks noGrp="1"/>
          </p:cNvSpPr>
          <p:nvPr>
            <p:ph type="pic" sz="quarter" idx="10"/>
          </p:nvPr>
        </p:nvSpPr>
        <p:spPr>
          <a:xfrm>
            <a:off x="7728434" y="2014051"/>
            <a:ext cx="3461029" cy="2380445"/>
          </a:xfrm>
          <a:prstGeom prst="rect">
            <a:avLst/>
          </a:prstGeom>
          <a:ln>
            <a:solidFill>
              <a:schemeClr val="bg1"/>
            </a:solidFill>
          </a:ln>
        </p:spPr>
        <p:txBody>
          <a:bodyPr/>
          <a:lstStyle/>
          <a:p>
            <a:endParaRPr lang="en-US" dirty="0"/>
          </a:p>
        </p:txBody>
      </p:sp>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45" name="Picture 44"/>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847503" y="2304369"/>
            <a:ext cx="2044346" cy="2044346"/>
          </a:xfrm>
          <a:prstGeom prst="rect">
            <a:avLst/>
          </a:prstGeom>
        </p:spPr>
      </p:pic>
      <p:pic>
        <p:nvPicPr>
          <p:cNvPr id="48" name="Picture 4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49" name="Picture 4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extLst>
      <p:ext uri="{BB962C8B-B14F-4D97-AF65-F5344CB8AC3E}">
        <p14:creationId xmlns:p14="http://schemas.microsoft.com/office/powerpoint/2010/main" val="4141670185"/>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2" name="Picture 1"/>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1221033" y="2131015"/>
            <a:ext cx="1648680" cy="1957953"/>
          </a:xfrm>
          <a:prstGeom prst="rect">
            <a:avLst/>
          </a:prstGeom>
        </p:spPr>
      </p:pic>
      <p:pic>
        <p:nvPicPr>
          <p:cNvPr id="37" name="Picture 3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38" name="Picture 3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extLst>
      <p:ext uri="{BB962C8B-B14F-4D97-AF65-F5344CB8AC3E}">
        <p14:creationId xmlns:p14="http://schemas.microsoft.com/office/powerpoint/2010/main" val="498077216"/>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18" name="Picture Placeholder 9"/>
          <p:cNvSpPr>
            <a:spLocks noGrp="1"/>
          </p:cNvSpPr>
          <p:nvPr>
            <p:ph type="pic" sz="quarter" idx="13"/>
          </p:nvPr>
        </p:nvSpPr>
        <p:spPr>
          <a:xfrm>
            <a:off x="3803902" y="2256732"/>
            <a:ext cx="3461029" cy="2946204"/>
          </a:xfrm>
          <a:prstGeom prst="rect">
            <a:avLst/>
          </a:prstGeom>
          <a:ln>
            <a:solidFill>
              <a:schemeClr val="bg1"/>
            </a:solidFill>
          </a:ln>
        </p:spPr>
        <p:txBody>
          <a:bodyPr/>
          <a:lstStyle/>
          <a:p>
            <a:endParaRPr lang="en-US" dirty="0"/>
          </a:p>
        </p:txBody>
      </p:sp>
      <p:sp>
        <p:nvSpPr>
          <p:cNvPr id="19" name="Picture Placeholder 9"/>
          <p:cNvSpPr>
            <a:spLocks noGrp="1"/>
          </p:cNvSpPr>
          <p:nvPr>
            <p:ph type="pic" sz="quarter" idx="14"/>
          </p:nvPr>
        </p:nvSpPr>
        <p:spPr>
          <a:xfrm>
            <a:off x="7611054" y="2256732"/>
            <a:ext cx="3461029" cy="2946204"/>
          </a:xfrm>
          <a:prstGeom prst="rect">
            <a:avLst/>
          </a:prstGeom>
          <a:ln>
            <a:solidFill>
              <a:schemeClr val="bg1"/>
            </a:solidFill>
          </a:ln>
        </p:spPr>
        <p:txBody>
          <a:bodyPr/>
          <a:lstStyle/>
          <a:p>
            <a:endParaRPr lang="en-US" dirty="0"/>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2" name="Picture 1"/>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1087586" y="2549857"/>
            <a:ext cx="1801368" cy="1804416"/>
          </a:xfrm>
          <a:prstGeom prst="rect">
            <a:avLst/>
          </a:prstGeom>
        </p:spPr>
      </p:pic>
      <p:pic>
        <p:nvPicPr>
          <p:cNvPr id="39" name="Pictur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40" name="Picture 3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extLst>
      <p:ext uri="{BB962C8B-B14F-4D97-AF65-F5344CB8AC3E}">
        <p14:creationId xmlns:p14="http://schemas.microsoft.com/office/powerpoint/2010/main" val="127701040"/>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3920" y="3365806"/>
            <a:ext cx="3688080" cy="349219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5032" y="2274692"/>
            <a:ext cx="4818888" cy="1517152"/>
          </a:xfrm>
          <a:prstGeom prst="rect">
            <a:avLst/>
          </a:prstGeom>
        </p:spPr>
      </p:pic>
    </p:spTree>
    <p:extLst>
      <p:ext uri="{BB962C8B-B14F-4D97-AF65-F5344CB8AC3E}">
        <p14:creationId xmlns:p14="http://schemas.microsoft.com/office/powerpoint/2010/main" val="3893977076"/>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Rectangle 11"/>
          <p:cNvSpPr/>
          <p:nvPr userDrawn="1"/>
        </p:nvSpPr>
        <p:spPr>
          <a:xfrm>
            <a:off x="0" y="0"/>
            <a:ext cx="12192000" cy="39684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407988" y="6346097"/>
            <a:ext cx="1137602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864" y="4622267"/>
            <a:ext cx="4176776" cy="1211928"/>
          </a:xfrm>
          <a:prstGeom prst="rect">
            <a:avLst/>
          </a:prstGeom>
        </p:spPr>
      </p:pic>
      <p:cxnSp>
        <p:nvCxnSpPr>
          <p:cNvPr id="15" name="Straight Connector 14"/>
          <p:cNvCxnSpPr/>
          <p:nvPr userDrawn="1"/>
        </p:nvCxnSpPr>
        <p:spPr>
          <a:xfrm>
            <a:off x="943864" y="1073116"/>
            <a:ext cx="8234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3920" y="476303"/>
            <a:ext cx="3688080" cy="3492193"/>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34510" y="5384307"/>
            <a:ext cx="1949503" cy="407771"/>
          </a:xfrm>
          <a:prstGeom prst="rect">
            <a:avLst/>
          </a:prstGeom>
        </p:spPr>
      </p:pic>
    </p:spTree>
    <p:extLst>
      <p:ext uri="{BB962C8B-B14F-4D97-AF65-F5344CB8AC3E}">
        <p14:creationId xmlns:p14="http://schemas.microsoft.com/office/powerpoint/2010/main" val="950587641"/>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1200150"/>
            <a:ext cx="10058400" cy="5657850"/>
          </a:xfrm>
          <a:prstGeom prst="rect">
            <a:avLst/>
          </a:prstGeom>
        </p:spPr>
      </p:pic>
      <p:sp>
        <p:nvSpPr>
          <p:cNvPr id="27" name="Rectangle 26"/>
          <p:cNvSpPr/>
          <p:nvPr userDrawn="1"/>
        </p:nvSpPr>
        <p:spPr>
          <a:xfrm>
            <a:off x="0" y="0"/>
            <a:ext cx="12192000" cy="39684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864" y="4916773"/>
            <a:ext cx="3161792" cy="917422"/>
          </a:xfrm>
          <a:prstGeom prst="rect">
            <a:avLst/>
          </a:prstGeom>
        </p:spPr>
      </p:pic>
    </p:spTree>
    <p:extLst>
      <p:ext uri="{BB962C8B-B14F-4D97-AF65-F5344CB8AC3E}">
        <p14:creationId xmlns:p14="http://schemas.microsoft.com/office/powerpoint/2010/main" val="1462391440"/>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3" name="Straight Connector 12"/>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601795741"/>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1200150"/>
            <a:ext cx="10058400" cy="5657850"/>
          </a:xfrm>
          <a:prstGeom prst="rect">
            <a:avLst/>
          </a:prstGeom>
        </p:spPr>
      </p:pic>
      <p:sp>
        <p:nvSpPr>
          <p:cNvPr id="27" name="Rectangle 26"/>
          <p:cNvSpPr/>
          <p:nvPr userDrawn="1"/>
        </p:nvSpPr>
        <p:spPr>
          <a:xfrm>
            <a:off x="0" y="0"/>
            <a:ext cx="12192000" cy="39684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864" y="4916773"/>
            <a:ext cx="3161792" cy="917422"/>
          </a:xfrm>
          <a:prstGeom prst="rect">
            <a:avLst/>
          </a:prstGeom>
        </p:spPr>
      </p:pic>
    </p:spTree>
    <p:extLst>
      <p:ext uri="{BB962C8B-B14F-4D97-AF65-F5344CB8AC3E}">
        <p14:creationId xmlns:p14="http://schemas.microsoft.com/office/powerpoint/2010/main" val="1411137016"/>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0" name="Rectangle 9"/>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sp>
        <p:nvSpPr>
          <p:cNvPr id="19" name="Picture Placeholder 9"/>
          <p:cNvSpPr>
            <a:spLocks noGrp="1"/>
          </p:cNvSpPr>
          <p:nvPr>
            <p:ph type="pic" sz="quarter" idx="10"/>
          </p:nvPr>
        </p:nvSpPr>
        <p:spPr>
          <a:xfrm>
            <a:off x="7728434" y="2014051"/>
            <a:ext cx="3461029" cy="2380445"/>
          </a:xfrm>
          <a:prstGeom prst="rect">
            <a:avLst/>
          </a:prstGeom>
          <a:ln>
            <a:solidFill>
              <a:schemeClr val="bg1"/>
            </a:solidFill>
          </a:ln>
        </p:spPr>
        <p:txBody>
          <a:bodyPr/>
          <a:lstStyle/>
          <a:p>
            <a:endParaRPr lang="en-US" dirty="0"/>
          </a:p>
        </p:txBody>
      </p:sp>
      <p:cxnSp>
        <p:nvCxnSpPr>
          <p:cNvPr id="17" name="Straight Connector 16"/>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1411393237"/>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text and bullets">
    <p:spTree>
      <p:nvGrpSpPr>
        <p:cNvPr id="1" name=""/>
        <p:cNvGrpSpPr/>
        <p:nvPr/>
      </p:nvGrpSpPr>
      <p:grpSpPr>
        <a:xfrm>
          <a:off x="0" y="0"/>
          <a:ext cx="0" cy="0"/>
          <a:chOff x="0" y="0"/>
          <a:chExt cx="0" cy="0"/>
        </a:xfrm>
      </p:grpSpPr>
      <p:sp>
        <p:nvSpPr>
          <p:cNvPr id="10" name="Rectangle 9"/>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6" name="Straight Connector 15"/>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4220676510"/>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11" name="Rectangle 10"/>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5" name="Straight Connector 14"/>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23" name="Picture Placeholder 9"/>
          <p:cNvSpPr>
            <a:spLocks noGrp="1"/>
          </p:cNvSpPr>
          <p:nvPr>
            <p:ph type="pic" sz="quarter" idx="13"/>
          </p:nvPr>
        </p:nvSpPr>
        <p:spPr>
          <a:xfrm>
            <a:off x="3803902" y="2256732"/>
            <a:ext cx="3461029" cy="2946204"/>
          </a:xfrm>
          <a:prstGeom prst="rect">
            <a:avLst/>
          </a:prstGeom>
          <a:ln>
            <a:solidFill>
              <a:schemeClr val="bg1"/>
            </a:solidFill>
          </a:ln>
        </p:spPr>
        <p:txBody>
          <a:bodyPr/>
          <a:lstStyle/>
          <a:p>
            <a:endParaRPr lang="en-US" dirty="0"/>
          </a:p>
        </p:txBody>
      </p:sp>
      <p:sp>
        <p:nvSpPr>
          <p:cNvPr id="24" name="Picture Placeholder 9"/>
          <p:cNvSpPr>
            <a:spLocks noGrp="1"/>
          </p:cNvSpPr>
          <p:nvPr>
            <p:ph type="pic" sz="quarter" idx="14"/>
          </p:nvPr>
        </p:nvSpPr>
        <p:spPr>
          <a:xfrm>
            <a:off x="7611054" y="2256732"/>
            <a:ext cx="3461029" cy="2946204"/>
          </a:xfrm>
          <a:prstGeom prst="rect">
            <a:avLst/>
          </a:prstGeom>
          <a:ln>
            <a:solidFill>
              <a:schemeClr val="bg1"/>
            </a:solidFill>
          </a:ln>
        </p:spPr>
        <p:txBody>
          <a:bodyPr/>
          <a:lstStyle/>
          <a:p>
            <a:endParaRPr lang="en-US" dirty="0"/>
          </a:p>
        </p:txBody>
      </p:sp>
    </p:spTree>
    <p:extLst>
      <p:ext uri="{BB962C8B-B14F-4D97-AF65-F5344CB8AC3E}">
        <p14:creationId xmlns:p14="http://schemas.microsoft.com/office/powerpoint/2010/main" val="1198972743"/>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3585476770"/>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Slide">
    <p:spTree>
      <p:nvGrpSpPr>
        <p:cNvPr id="1" name=""/>
        <p:cNvGrpSpPr/>
        <p:nvPr/>
      </p:nvGrpSpPr>
      <p:grpSpPr>
        <a:xfrm>
          <a:off x="0" y="0"/>
          <a:ext cx="0" cy="0"/>
          <a:chOff x="0" y="0"/>
          <a:chExt cx="0" cy="0"/>
        </a:xfrm>
      </p:grpSpPr>
      <p:sp>
        <p:nvSpPr>
          <p:cNvPr id="20" name="TextBox 19"/>
          <p:cNvSpPr txBox="1"/>
          <p:nvPr userDrawn="1"/>
        </p:nvSpPr>
        <p:spPr>
          <a:xfrm>
            <a:off x="3727704" y="1340527"/>
            <a:ext cx="4517136" cy="523220"/>
          </a:xfrm>
          <a:prstGeom prst="rect">
            <a:avLst/>
          </a:prstGeom>
          <a:noFill/>
        </p:spPr>
        <p:txBody>
          <a:bodyPr wrap="square" rtlCol="0">
            <a:spAutoFit/>
          </a:bodyPr>
          <a:lstStyle/>
          <a:p>
            <a:pPr algn="l"/>
            <a:r>
              <a:rPr lang="en-US" sz="2800" b="1" i="0" spc="0" baseline="0" dirty="0">
                <a:solidFill>
                  <a:schemeClr val="bg1"/>
                </a:solidFill>
                <a:latin typeface="Arial" charset="0"/>
                <a:ea typeface="Arial" charset="0"/>
                <a:cs typeface="Arial" charset="0"/>
              </a:rPr>
              <a:t>Page title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spTree>
    <p:extLst>
      <p:ext uri="{BB962C8B-B14F-4D97-AF65-F5344CB8AC3E}">
        <p14:creationId xmlns:p14="http://schemas.microsoft.com/office/powerpoint/2010/main" val="2543388184"/>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Slide">
    <p:spTree>
      <p:nvGrpSpPr>
        <p:cNvPr id="1" name=""/>
        <p:cNvGrpSpPr/>
        <p:nvPr/>
      </p:nvGrpSpPr>
      <p:grpSpPr>
        <a:xfrm>
          <a:off x="0" y="0"/>
          <a:ext cx="0" cy="0"/>
          <a:chOff x="0" y="0"/>
          <a:chExt cx="0" cy="0"/>
        </a:xfrm>
      </p:grpSpPr>
      <p:sp>
        <p:nvSpPr>
          <p:cNvPr id="20" name="TextBox 19"/>
          <p:cNvSpPr txBox="1"/>
          <p:nvPr userDrawn="1"/>
        </p:nvSpPr>
        <p:spPr>
          <a:xfrm>
            <a:off x="3727704" y="1340527"/>
            <a:ext cx="4517136" cy="523220"/>
          </a:xfrm>
          <a:prstGeom prst="rect">
            <a:avLst/>
          </a:prstGeom>
          <a:noFill/>
        </p:spPr>
        <p:txBody>
          <a:bodyPr wrap="square" rtlCol="0">
            <a:spAutoFit/>
          </a:bodyPr>
          <a:lstStyle/>
          <a:p>
            <a:pPr algn="l"/>
            <a:r>
              <a:rPr lang="en-US" sz="2800" b="1" i="0" spc="0" baseline="0" dirty="0">
                <a:solidFill>
                  <a:schemeClr val="bg1"/>
                </a:solidFill>
                <a:latin typeface="Arial" charset="0"/>
                <a:ea typeface="Arial" charset="0"/>
                <a:cs typeface="Arial" charset="0"/>
              </a:rPr>
              <a:t>Page title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sp>
        <p:nvSpPr>
          <p:cNvPr id="13" name="Picture Placeholder 9"/>
          <p:cNvSpPr>
            <a:spLocks noGrp="1"/>
          </p:cNvSpPr>
          <p:nvPr>
            <p:ph type="pic" sz="quarter" idx="10"/>
          </p:nvPr>
        </p:nvSpPr>
        <p:spPr>
          <a:xfrm>
            <a:off x="7653728" y="2192725"/>
            <a:ext cx="3461029" cy="2380445"/>
          </a:xfrm>
          <a:prstGeom prst="rect">
            <a:avLst/>
          </a:prstGeom>
          <a:ln>
            <a:solidFill>
              <a:schemeClr val="bg1">
                <a:lumMod val="85000"/>
              </a:schemeClr>
            </a:solidFill>
          </a:ln>
        </p:spPr>
        <p:txBody>
          <a:bodyPr/>
          <a:lstStyle/>
          <a:p>
            <a:endParaRPr lang="en-US" dirty="0"/>
          </a:p>
        </p:txBody>
      </p:sp>
    </p:spTree>
    <p:extLst>
      <p:ext uri="{BB962C8B-B14F-4D97-AF65-F5344CB8AC3E}">
        <p14:creationId xmlns:p14="http://schemas.microsoft.com/office/powerpoint/2010/main" val="3263729209"/>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spTree>
    <p:extLst>
      <p:ext uri="{BB962C8B-B14F-4D97-AF65-F5344CB8AC3E}">
        <p14:creationId xmlns:p14="http://schemas.microsoft.com/office/powerpoint/2010/main" val="2003029798"/>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ody text and bullets">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sp>
        <p:nvSpPr>
          <p:cNvPr id="15" name="Picture Placeholder 9"/>
          <p:cNvSpPr>
            <a:spLocks noGrp="1"/>
          </p:cNvSpPr>
          <p:nvPr>
            <p:ph type="pic" sz="quarter" idx="13"/>
          </p:nvPr>
        </p:nvSpPr>
        <p:spPr>
          <a:xfrm>
            <a:off x="3803902" y="2256732"/>
            <a:ext cx="3461029" cy="2946204"/>
          </a:xfrm>
          <a:prstGeom prst="rect">
            <a:avLst/>
          </a:prstGeom>
          <a:ln>
            <a:solidFill>
              <a:schemeClr val="bg1">
                <a:lumMod val="75000"/>
              </a:schemeClr>
            </a:solidFill>
          </a:ln>
        </p:spPr>
        <p:txBody>
          <a:bodyPr/>
          <a:lstStyle/>
          <a:p>
            <a:endParaRPr lang="en-US" dirty="0"/>
          </a:p>
        </p:txBody>
      </p:sp>
      <p:sp>
        <p:nvSpPr>
          <p:cNvPr id="16" name="Picture Placeholder 9"/>
          <p:cNvSpPr>
            <a:spLocks noGrp="1"/>
          </p:cNvSpPr>
          <p:nvPr>
            <p:ph type="pic" sz="quarter" idx="14"/>
          </p:nvPr>
        </p:nvSpPr>
        <p:spPr>
          <a:xfrm>
            <a:off x="7611054" y="2256732"/>
            <a:ext cx="3461029" cy="2946204"/>
          </a:xfrm>
          <a:prstGeom prst="rect">
            <a:avLst/>
          </a:prstGeom>
          <a:ln>
            <a:solidFill>
              <a:schemeClr val="bg1">
                <a:lumMod val="75000"/>
              </a:schemeClr>
            </a:solidFill>
          </a:ln>
        </p:spPr>
        <p:txBody>
          <a:bodyPr/>
          <a:lstStyle/>
          <a:p>
            <a:endParaRPr lang="en-US" dirty="0"/>
          </a:p>
        </p:txBody>
      </p:sp>
    </p:spTree>
    <p:extLst>
      <p:ext uri="{BB962C8B-B14F-4D97-AF65-F5344CB8AC3E}">
        <p14:creationId xmlns:p14="http://schemas.microsoft.com/office/powerpoint/2010/main" val="3568967612"/>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799"/>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pic>
        <p:nvPicPr>
          <p:cNvPr id="40" name="Picture 39"/>
          <p:cNvPicPr>
            <a:picLocks noChangeAspect="1"/>
          </p:cNvPicPr>
          <p:nvPr userDrawn="1"/>
        </p:nvPicPr>
        <p:blipFill>
          <a:blip r:embed="rId6" cstate="print">
            <a:alphaModFix amt="50000"/>
            <a:extLst>
              <a:ext uri="{28A0092B-C50C-407E-A947-70E740481C1C}">
                <a14:useLocalDpi xmlns:a14="http://schemas.microsoft.com/office/drawing/2010/main" val="0"/>
              </a:ext>
            </a:extLst>
          </a:blip>
          <a:stretch>
            <a:fillRect/>
          </a:stretch>
        </p:blipFill>
        <p:spPr>
          <a:xfrm>
            <a:off x="1235134" y="2178418"/>
            <a:ext cx="1438656" cy="2036064"/>
          </a:xfrm>
          <a:prstGeom prst="rect">
            <a:avLst/>
          </a:prstGeom>
        </p:spPr>
      </p:pic>
    </p:spTree>
    <p:extLst>
      <p:ext uri="{BB962C8B-B14F-4D97-AF65-F5344CB8AC3E}">
        <p14:creationId xmlns:p14="http://schemas.microsoft.com/office/powerpoint/2010/main" val="3256546679"/>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17" name="Picture Placeholder 9"/>
          <p:cNvSpPr>
            <a:spLocks noGrp="1"/>
          </p:cNvSpPr>
          <p:nvPr>
            <p:ph type="pic" sz="quarter" idx="10"/>
          </p:nvPr>
        </p:nvSpPr>
        <p:spPr>
          <a:xfrm>
            <a:off x="7728434" y="2014051"/>
            <a:ext cx="3461029" cy="2380445"/>
          </a:xfrm>
          <a:prstGeom prst="rect">
            <a:avLst/>
          </a:prstGeom>
          <a:ln>
            <a:solidFill>
              <a:schemeClr val="bg1"/>
            </a:solidFill>
          </a:ln>
        </p:spPr>
        <p:txBody>
          <a:bodyPr/>
          <a:lstStyle/>
          <a:p>
            <a:endParaRPr lang="en-US" dirty="0"/>
          </a:p>
        </p:txBody>
      </p:sp>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45" name="Picture 44"/>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847503" y="2304369"/>
            <a:ext cx="2044346" cy="2044346"/>
          </a:xfrm>
          <a:prstGeom prst="rect">
            <a:avLst/>
          </a:prstGeom>
        </p:spPr>
      </p:pic>
      <p:pic>
        <p:nvPicPr>
          <p:cNvPr id="48" name="Picture 4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49" name="Picture 4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extLst>
      <p:ext uri="{BB962C8B-B14F-4D97-AF65-F5344CB8AC3E}">
        <p14:creationId xmlns:p14="http://schemas.microsoft.com/office/powerpoint/2010/main" val="1408857206"/>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3" name="Straight Connector 12"/>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2738184508"/>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2" name="Picture 1"/>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1221033" y="2131015"/>
            <a:ext cx="1648680" cy="1957953"/>
          </a:xfrm>
          <a:prstGeom prst="rect">
            <a:avLst/>
          </a:prstGeom>
        </p:spPr>
      </p:pic>
      <p:pic>
        <p:nvPicPr>
          <p:cNvPr id="37" name="Picture 3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38" name="Picture 3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extLst>
      <p:ext uri="{BB962C8B-B14F-4D97-AF65-F5344CB8AC3E}">
        <p14:creationId xmlns:p14="http://schemas.microsoft.com/office/powerpoint/2010/main" val="1800281336"/>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18" name="Picture Placeholder 9"/>
          <p:cNvSpPr>
            <a:spLocks noGrp="1"/>
          </p:cNvSpPr>
          <p:nvPr>
            <p:ph type="pic" sz="quarter" idx="13"/>
          </p:nvPr>
        </p:nvSpPr>
        <p:spPr>
          <a:xfrm>
            <a:off x="3803902" y="2256732"/>
            <a:ext cx="3461029" cy="2946204"/>
          </a:xfrm>
          <a:prstGeom prst="rect">
            <a:avLst/>
          </a:prstGeom>
          <a:ln>
            <a:solidFill>
              <a:schemeClr val="bg1"/>
            </a:solidFill>
          </a:ln>
        </p:spPr>
        <p:txBody>
          <a:bodyPr/>
          <a:lstStyle/>
          <a:p>
            <a:endParaRPr lang="en-US" dirty="0"/>
          </a:p>
        </p:txBody>
      </p:sp>
      <p:sp>
        <p:nvSpPr>
          <p:cNvPr id="19" name="Picture Placeholder 9"/>
          <p:cNvSpPr>
            <a:spLocks noGrp="1"/>
          </p:cNvSpPr>
          <p:nvPr>
            <p:ph type="pic" sz="quarter" idx="14"/>
          </p:nvPr>
        </p:nvSpPr>
        <p:spPr>
          <a:xfrm>
            <a:off x="7611054" y="2256732"/>
            <a:ext cx="3461029" cy="2946204"/>
          </a:xfrm>
          <a:prstGeom prst="rect">
            <a:avLst/>
          </a:prstGeom>
          <a:ln>
            <a:solidFill>
              <a:schemeClr val="bg1"/>
            </a:solidFill>
          </a:ln>
        </p:spPr>
        <p:txBody>
          <a:bodyPr/>
          <a:lstStyle/>
          <a:p>
            <a:endParaRPr lang="en-US" dirty="0"/>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2" name="Picture 1"/>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1087586" y="2549857"/>
            <a:ext cx="1801368" cy="1804416"/>
          </a:xfrm>
          <a:prstGeom prst="rect">
            <a:avLst/>
          </a:prstGeom>
        </p:spPr>
      </p:pic>
      <p:pic>
        <p:nvPicPr>
          <p:cNvPr id="39" name="Pictur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40" name="Picture 3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extLst>
      <p:ext uri="{BB962C8B-B14F-4D97-AF65-F5344CB8AC3E}">
        <p14:creationId xmlns:p14="http://schemas.microsoft.com/office/powerpoint/2010/main" val="2640869958"/>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3920" y="3365806"/>
            <a:ext cx="3688080" cy="349219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5032" y="2274692"/>
            <a:ext cx="4818888" cy="1517152"/>
          </a:xfrm>
          <a:prstGeom prst="rect">
            <a:avLst/>
          </a:prstGeom>
        </p:spPr>
      </p:pic>
    </p:spTree>
    <p:extLst>
      <p:ext uri="{BB962C8B-B14F-4D97-AF65-F5344CB8AC3E}">
        <p14:creationId xmlns:p14="http://schemas.microsoft.com/office/powerpoint/2010/main" val="1873012202"/>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Rectangle 11"/>
          <p:cNvSpPr/>
          <p:nvPr userDrawn="1"/>
        </p:nvSpPr>
        <p:spPr>
          <a:xfrm>
            <a:off x="0" y="0"/>
            <a:ext cx="12192000" cy="39684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407988" y="6346097"/>
            <a:ext cx="1137602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864" y="4622267"/>
            <a:ext cx="4176776" cy="1211928"/>
          </a:xfrm>
          <a:prstGeom prst="rect">
            <a:avLst/>
          </a:prstGeom>
        </p:spPr>
      </p:pic>
      <p:cxnSp>
        <p:nvCxnSpPr>
          <p:cNvPr id="15" name="Straight Connector 14"/>
          <p:cNvCxnSpPr/>
          <p:nvPr userDrawn="1"/>
        </p:nvCxnSpPr>
        <p:spPr>
          <a:xfrm>
            <a:off x="943864" y="1073116"/>
            <a:ext cx="8234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3920" y="476303"/>
            <a:ext cx="3688080" cy="3492193"/>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34510" y="5384307"/>
            <a:ext cx="1949503" cy="407771"/>
          </a:xfrm>
          <a:prstGeom prst="rect">
            <a:avLst/>
          </a:prstGeom>
        </p:spPr>
      </p:pic>
    </p:spTree>
    <p:extLst>
      <p:ext uri="{BB962C8B-B14F-4D97-AF65-F5344CB8AC3E}">
        <p14:creationId xmlns:p14="http://schemas.microsoft.com/office/powerpoint/2010/main" val="4078354216"/>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1200150"/>
            <a:ext cx="10058400" cy="5657850"/>
          </a:xfrm>
          <a:prstGeom prst="rect">
            <a:avLst/>
          </a:prstGeom>
        </p:spPr>
      </p:pic>
      <p:sp>
        <p:nvSpPr>
          <p:cNvPr id="27" name="Rectangle 26"/>
          <p:cNvSpPr/>
          <p:nvPr userDrawn="1"/>
        </p:nvSpPr>
        <p:spPr>
          <a:xfrm>
            <a:off x="0" y="0"/>
            <a:ext cx="12192000" cy="39684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864" y="4916773"/>
            <a:ext cx="3161792" cy="917422"/>
          </a:xfrm>
          <a:prstGeom prst="rect">
            <a:avLst/>
          </a:prstGeom>
        </p:spPr>
      </p:pic>
    </p:spTree>
    <p:extLst>
      <p:ext uri="{BB962C8B-B14F-4D97-AF65-F5344CB8AC3E}">
        <p14:creationId xmlns:p14="http://schemas.microsoft.com/office/powerpoint/2010/main" val="1687773770"/>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3" name="Straight Connector 12"/>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1222667536"/>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0" name="Rectangle 9"/>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sp>
        <p:nvSpPr>
          <p:cNvPr id="19" name="Picture Placeholder 9"/>
          <p:cNvSpPr>
            <a:spLocks noGrp="1"/>
          </p:cNvSpPr>
          <p:nvPr>
            <p:ph type="pic" sz="quarter" idx="10"/>
          </p:nvPr>
        </p:nvSpPr>
        <p:spPr>
          <a:xfrm>
            <a:off x="7728434" y="2014051"/>
            <a:ext cx="3461029" cy="2380445"/>
          </a:xfrm>
          <a:prstGeom prst="rect">
            <a:avLst/>
          </a:prstGeom>
          <a:ln>
            <a:solidFill>
              <a:schemeClr val="bg1"/>
            </a:solidFill>
          </a:ln>
        </p:spPr>
        <p:txBody>
          <a:bodyPr/>
          <a:lstStyle/>
          <a:p>
            <a:endParaRPr lang="en-US" dirty="0"/>
          </a:p>
        </p:txBody>
      </p:sp>
      <p:cxnSp>
        <p:nvCxnSpPr>
          <p:cNvPr id="17" name="Straight Connector 16"/>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4255129745"/>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dy text and bullets">
    <p:spTree>
      <p:nvGrpSpPr>
        <p:cNvPr id="1" name=""/>
        <p:cNvGrpSpPr/>
        <p:nvPr/>
      </p:nvGrpSpPr>
      <p:grpSpPr>
        <a:xfrm>
          <a:off x="0" y="0"/>
          <a:ext cx="0" cy="0"/>
          <a:chOff x="0" y="0"/>
          <a:chExt cx="0" cy="0"/>
        </a:xfrm>
      </p:grpSpPr>
      <p:sp>
        <p:nvSpPr>
          <p:cNvPr id="10" name="Rectangle 9"/>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6" name="Straight Connector 15"/>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1129799374"/>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11" name="Rectangle 10"/>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5" name="Straight Connector 14"/>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23" name="Picture Placeholder 9"/>
          <p:cNvSpPr>
            <a:spLocks noGrp="1"/>
          </p:cNvSpPr>
          <p:nvPr>
            <p:ph type="pic" sz="quarter" idx="13"/>
          </p:nvPr>
        </p:nvSpPr>
        <p:spPr>
          <a:xfrm>
            <a:off x="3803902" y="2256732"/>
            <a:ext cx="3461029" cy="2946204"/>
          </a:xfrm>
          <a:prstGeom prst="rect">
            <a:avLst/>
          </a:prstGeom>
          <a:ln>
            <a:solidFill>
              <a:schemeClr val="bg1"/>
            </a:solidFill>
          </a:ln>
        </p:spPr>
        <p:txBody>
          <a:bodyPr/>
          <a:lstStyle/>
          <a:p>
            <a:endParaRPr lang="en-US" dirty="0"/>
          </a:p>
        </p:txBody>
      </p:sp>
      <p:sp>
        <p:nvSpPr>
          <p:cNvPr id="24" name="Picture Placeholder 9"/>
          <p:cNvSpPr>
            <a:spLocks noGrp="1"/>
          </p:cNvSpPr>
          <p:nvPr>
            <p:ph type="pic" sz="quarter" idx="14"/>
          </p:nvPr>
        </p:nvSpPr>
        <p:spPr>
          <a:xfrm>
            <a:off x="7611054" y="2256732"/>
            <a:ext cx="3461029" cy="2946204"/>
          </a:xfrm>
          <a:prstGeom prst="rect">
            <a:avLst/>
          </a:prstGeom>
          <a:ln>
            <a:solidFill>
              <a:schemeClr val="bg1"/>
            </a:solidFill>
          </a:ln>
        </p:spPr>
        <p:txBody>
          <a:bodyPr/>
          <a:lstStyle/>
          <a:p>
            <a:endParaRPr lang="en-US" dirty="0"/>
          </a:p>
        </p:txBody>
      </p:sp>
    </p:spTree>
    <p:extLst>
      <p:ext uri="{BB962C8B-B14F-4D97-AF65-F5344CB8AC3E}">
        <p14:creationId xmlns:p14="http://schemas.microsoft.com/office/powerpoint/2010/main" val="3221189991"/>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2475219844"/>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0" name="Rectangle 9"/>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sp>
        <p:nvSpPr>
          <p:cNvPr id="19" name="Picture Placeholder 9"/>
          <p:cNvSpPr>
            <a:spLocks noGrp="1"/>
          </p:cNvSpPr>
          <p:nvPr>
            <p:ph type="pic" sz="quarter" idx="10"/>
          </p:nvPr>
        </p:nvSpPr>
        <p:spPr>
          <a:xfrm>
            <a:off x="7728434" y="2014051"/>
            <a:ext cx="3461029" cy="2380445"/>
          </a:xfrm>
          <a:prstGeom prst="rect">
            <a:avLst/>
          </a:prstGeom>
          <a:ln>
            <a:solidFill>
              <a:schemeClr val="bg1"/>
            </a:solidFill>
          </a:ln>
        </p:spPr>
        <p:txBody>
          <a:bodyPr/>
          <a:lstStyle/>
          <a:p>
            <a:endParaRPr lang="en-US" dirty="0"/>
          </a:p>
        </p:txBody>
      </p:sp>
      <p:cxnSp>
        <p:nvCxnSpPr>
          <p:cNvPr id="17" name="Straight Connector 16"/>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3356225599"/>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lank Slide">
    <p:spTree>
      <p:nvGrpSpPr>
        <p:cNvPr id="1" name=""/>
        <p:cNvGrpSpPr/>
        <p:nvPr/>
      </p:nvGrpSpPr>
      <p:grpSpPr>
        <a:xfrm>
          <a:off x="0" y="0"/>
          <a:ext cx="0" cy="0"/>
          <a:chOff x="0" y="0"/>
          <a:chExt cx="0" cy="0"/>
        </a:xfrm>
      </p:grpSpPr>
      <p:sp>
        <p:nvSpPr>
          <p:cNvPr id="20" name="TextBox 19"/>
          <p:cNvSpPr txBox="1"/>
          <p:nvPr userDrawn="1"/>
        </p:nvSpPr>
        <p:spPr>
          <a:xfrm>
            <a:off x="3727704" y="1340527"/>
            <a:ext cx="4517136" cy="523220"/>
          </a:xfrm>
          <a:prstGeom prst="rect">
            <a:avLst/>
          </a:prstGeom>
          <a:noFill/>
        </p:spPr>
        <p:txBody>
          <a:bodyPr wrap="square" rtlCol="0">
            <a:spAutoFit/>
          </a:bodyPr>
          <a:lstStyle/>
          <a:p>
            <a:pPr algn="l"/>
            <a:r>
              <a:rPr lang="en-US" sz="2800" b="1" i="0" spc="0" baseline="0" dirty="0">
                <a:solidFill>
                  <a:schemeClr val="bg1"/>
                </a:solidFill>
                <a:latin typeface="Arial" charset="0"/>
                <a:ea typeface="Arial" charset="0"/>
                <a:cs typeface="Arial" charset="0"/>
              </a:rPr>
              <a:t>Page title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spTree>
    <p:extLst>
      <p:ext uri="{BB962C8B-B14F-4D97-AF65-F5344CB8AC3E}">
        <p14:creationId xmlns:p14="http://schemas.microsoft.com/office/powerpoint/2010/main" val="452384302"/>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Blank Slide">
    <p:spTree>
      <p:nvGrpSpPr>
        <p:cNvPr id="1" name=""/>
        <p:cNvGrpSpPr/>
        <p:nvPr/>
      </p:nvGrpSpPr>
      <p:grpSpPr>
        <a:xfrm>
          <a:off x="0" y="0"/>
          <a:ext cx="0" cy="0"/>
          <a:chOff x="0" y="0"/>
          <a:chExt cx="0" cy="0"/>
        </a:xfrm>
      </p:grpSpPr>
      <p:sp>
        <p:nvSpPr>
          <p:cNvPr id="20" name="TextBox 19"/>
          <p:cNvSpPr txBox="1"/>
          <p:nvPr userDrawn="1"/>
        </p:nvSpPr>
        <p:spPr>
          <a:xfrm>
            <a:off x="3727704" y="1340527"/>
            <a:ext cx="4517136" cy="523220"/>
          </a:xfrm>
          <a:prstGeom prst="rect">
            <a:avLst/>
          </a:prstGeom>
          <a:noFill/>
        </p:spPr>
        <p:txBody>
          <a:bodyPr wrap="square" rtlCol="0">
            <a:spAutoFit/>
          </a:bodyPr>
          <a:lstStyle/>
          <a:p>
            <a:pPr algn="l"/>
            <a:r>
              <a:rPr lang="en-US" sz="2800" b="1" i="0" spc="0" baseline="0" dirty="0">
                <a:solidFill>
                  <a:schemeClr val="bg1"/>
                </a:solidFill>
                <a:latin typeface="Arial" charset="0"/>
                <a:ea typeface="Arial" charset="0"/>
                <a:cs typeface="Arial" charset="0"/>
              </a:rPr>
              <a:t>Page title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sp>
        <p:nvSpPr>
          <p:cNvPr id="13" name="Picture Placeholder 9"/>
          <p:cNvSpPr>
            <a:spLocks noGrp="1"/>
          </p:cNvSpPr>
          <p:nvPr>
            <p:ph type="pic" sz="quarter" idx="10"/>
          </p:nvPr>
        </p:nvSpPr>
        <p:spPr>
          <a:xfrm>
            <a:off x="7653728" y="2192725"/>
            <a:ext cx="3461029" cy="2380445"/>
          </a:xfrm>
          <a:prstGeom prst="rect">
            <a:avLst/>
          </a:prstGeom>
          <a:ln>
            <a:solidFill>
              <a:schemeClr val="bg1">
                <a:lumMod val="85000"/>
              </a:schemeClr>
            </a:solidFill>
          </a:ln>
        </p:spPr>
        <p:txBody>
          <a:bodyPr/>
          <a:lstStyle/>
          <a:p>
            <a:endParaRPr lang="en-US" dirty="0"/>
          </a:p>
        </p:txBody>
      </p:sp>
    </p:spTree>
    <p:extLst>
      <p:ext uri="{BB962C8B-B14F-4D97-AF65-F5344CB8AC3E}">
        <p14:creationId xmlns:p14="http://schemas.microsoft.com/office/powerpoint/2010/main" val="3367518682"/>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spTree>
    <p:extLst>
      <p:ext uri="{BB962C8B-B14F-4D97-AF65-F5344CB8AC3E}">
        <p14:creationId xmlns:p14="http://schemas.microsoft.com/office/powerpoint/2010/main" val="775394747"/>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Body text and bullets">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sp>
        <p:nvSpPr>
          <p:cNvPr id="15" name="Picture Placeholder 9"/>
          <p:cNvSpPr>
            <a:spLocks noGrp="1"/>
          </p:cNvSpPr>
          <p:nvPr>
            <p:ph type="pic" sz="quarter" idx="13"/>
          </p:nvPr>
        </p:nvSpPr>
        <p:spPr>
          <a:xfrm>
            <a:off x="3803902" y="2256732"/>
            <a:ext cx="3461029" cy="2946204"/>
          </a:xfrm>
          <a:prstGeom prst="rect">
            <a:avLst/>
          </a:prstGeom>
          <a:ln>
            <a:solidFill>
              <a:schemeClr val="bg1">
                <a:lumMod val="75000"/>
              </a:schemeClr>
            </a:solidFill>
          </a:ln>
        </p:spPr>
        <p:txBody>
          <a:bodyPr/>
          <a:lstStyle/>
          <a:p>
            <a:endParaRPr lang="en-US" dirty="0"/>
          </a:p>
        </p:txBody>
      </p:sp>
      <p:sp>
        <p:nvSpPr>
          <p:cNvPr id="16" name="Picture Placeholder 9"/>
          <p:cNvSpPr>
            <a:spLocks noGrp="1"/>
          </p:cNvSpPr>
          <p:nvPr>
            <p:ph type="pic" sz="quarter" idx="14"/>
          </p:nvPr>
        </p:nvSpPr>
        <p:spPr>
          <a:xfrm>
            <a:off x="7611054" y="2256732"/>
            <a:ext cx="3461029" cy="2946204"/>
          </a:xfrm>
          <a:prstGeom prst="rect">
            <a:avLst/>
          </a:prstGeom>
          <a:ln>
            <a:solidFill>
              <a:schemeClr val="bg1">
                <a:lumMod val="75000"/>
              </a:schemeClr>
            </a:solidFill>
          </a:ln>
        </p:spPr>
        <p:txBody>
          <a:bodyPr/>
          <a:lstStyle/>
          <a:p>
            <a:endParaRPr lang="en-US" dirty="0"/>
          </a:p>
        </p:txBody>
      </p:sp>
    </p:spTree>
    <p:extLst>
      <p:ext uri="{BB962C8B-B14F-4D97-AF65-F5344CB8AC3E}">
        <p14:creationId xmlns:p14="http://schemas.microsoft.com/office/powerpoint/2010/main" val="764204223"/>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799"/>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pic>
        <p:nvPicPr>
          <p:cNvPr id="40" name="Picture 39"/>
          <p:cNvPicPr>
            <a:picLocks noChangeAspect="1"/>
          </p:cNvPicPr>
          <p:nvPr userDrawn="1"/>
        </p:nvPicPr>
        <p:blipFill>
          <a:blip r:embed="rId6" cstate="print">
            <a:alphaModFix amt="50000"/>
            <a:extLst>
              <a:ext uri="{28A0092B-C50C-407E-A947-70E740481C1C}">
                <a14:useLocalDpi xmlns:a14="http://schemas.microsoft.com/office/drawing/2010/main" val="0"/>
              </a:ext>
            </a:extLst>
          </a:blip>
          <a:stretch>
            <a:fillRect/>
          </a:stretch>
        </p:blipFill>
        <p:spPr>
          <a:xfrm>
            <a:off x="1235134" y="2178418"/>
            <a:ext cx="1438656" cy="2036064"/>
          </a:xfrm>
          <a:prstGeom prst="rect">
            <a:avLst/>
          </a:prstGeom>
        </p:spPr>
      </p:pic>
    </p:spTree>
    <p:extLst>
      <p:ext uri="{BB962C8B-B14F-4D97-AF65-F5344CB8AC3E}">
        <p14:creationId xmlns:p14="http://schemas.microsoft.com/office/powerpoint/2010/main" val="2624762933"/>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17" name="Picture Placeholder 9"/>
          <p:cNvSpPr>
            <a:spLocks noGrp="1"/>
          </p:cNvSpPr>
          <p:nvPr>
            <p:ph type="pic" sz="quarter" idx="10"/>
          </p:nvPr>
        </p:nvSpPr>
        <p:spPr>
          <a:xfrm>
            <a:off x="7728434" y="2014051"/>
            <a:ext cx="3461029" cy="2380445"/>
          </a:xfrm>
          <a:prstGeom prst="rect">
            <a:avLst/>
          </a:prstGeom>
          <a:ln>
            <a:solidFill>
              <a:schemeClr val="bg1"/>
            </a:solidFill>
          </a:ln>
        </p:spPr>
        <p:txBody>
          <a:bodyPr/>
          <a:lstStyle/>
          <a:p>
            <a:endParaRPr lang="en-US" dirty="0"/>
          </a:p>
        </p:txBody>
      </p:sp>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45" name="Picture 44"/>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847503" y="2304369"/>
            <a:ext cx="2044346" cy="2044346"/>
          </a:xfrm>
          <a:prstGeom prst="rect">
            <a:avLst/>
          </a:prstGeom>
        </p:spPr>
      </p:pic>
      <p:pic>
        <p:nvPicPr>
          <p:cNvPr id="48" name="Picture 4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49" name="Picture 4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extLst>
      <p:ext uri="{BB962C8B-B14F-4D97-AF65-F5344CB8AC3E}">
        <p14:creationId xmlns:p14="http://schemas.microsoft.com/office/powerpoint/2010/main" val="3488436931"/>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2" name="Picture 1"/>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1221033" y="2131015"/>
            <a:ext cx="1648680" cy="1957953"/>
          </a:xfrm>
          <a:prstGeom prst="rect">
            <a:avLst/>
          </a:prstGeom>
        </p:spPr>
      </p:pic>
      <p:pic>
        <p:nvPicPr>
          <p:cNvPr id="37" name="Picture 3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38" name="Picture 3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extLst>
      <p:ext uri="{BB962C8B-B14F-4D97-AF65-F5344CB8AC3E}">
        <p14:creationId xmlns:p14="http://schemas.microsoft.com/office/powerpoint/2010/main" val="2809541821"/>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18" name="Picture Placeholder 9"/>
          <p:cNvSpPr>
            <a:spLocks noGrp="1"/>
          </p:cNvSpPr>
          <p:nvPr>
            <p:ph type="pic" sz="quarter" idx="13"/>
          </p:nvPr>
        </p:nvSpPr>
        <p:spPr>
          <a:xfrm>
            <a:off x="3803902" y="2256732"/>
            <a:ext cx="3461029" cy="2946204"/>
          </a:xfrm>
          <a:prstGeom prst="rect">
            <a:avLst/>
          </a:prstGeom>
          <a:ln>
            <a:solidFill>
              <a:schemeClr val="bg1"/>
            </a:solidFill>
          </a:ln>
        </p:spPr>
        <p:txBody>
          <a:bodyPr/>
          <a:lstStyle/>
          <a:p>
            <a:endParaRPr lang="en-US" dirty="0"/>
          </a:p>
        </p:txBody>
      </p:sp>
      <p:sp>
        <p:nvSpPr>
          <p:cNvPr id="19" name="Picture Placeholder 9"/>
          <p:cNvSpPr>
            <a:spLocks noGrp="1"/>
          </p:cNvSpPr>
          <p:nvPr>
            <p:ph type="pic" sz="quarter" idx="14"/>
          </p:nvPr>
        </p:nvSpPr>
        <p:spPr>
          <a:xfrm>
            <a:off x="7611054" y="2256732"/>
            <a:ext cx="3461029" cy="2946204"/>
          </a:xfrm>
          <a:prstGeom prst="rect">
            <a:avLst/>
          </a:prstGeom>
          <a:ln>
            <a:solidFill>
              <a:schemeClr val="bg1"/>
            </a:solidFill>
          </a:ln>
        </p:spPr>
        <p:txBody>
          <a:bodyPr/>
          <a:lstStyle/>
          <a:p>
            <a:endParaRPr lang="en-US" dirty="0"/>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2" name="Picture 1"/>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1087586" y="2549857"/>
            <a:ext cx="1801368" cy="1804416"/>
          </a:xfrm>
          <a:prstGeom prst="rect">
            <a:avLst/>
          </a:prstGeom>
        </p:spPr>
      </p:pic>
      <p:pic>
        <p:nvPicPr>
          <p:cNvPr id="39" name="Pictur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40" name="Picture 3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extLst>
      <p:ext uri="{BB962C8B-B14F-4D97-AF65-F5344CB8AC3E}">
        <p14:creationId xmlns:p14="http://schemas.microsoft.com/office/powerpoint/2010/main" val="3012539625"/>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3920" y="3365806"/>
            <a:ext cx="3688080" cy="349219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5032" y="2274692"/>
            <a:ext cx="4818888" cy="1517152"/>
          </a:xfrm>
          <a:prstGeom prst="rect">
            <a:avLst/>
          </a:prstGeom>
        </p:spPr>
      </p:pic>
    </p:spTree>
    <p:extLst>
      <p:ext uri="{BB962C8B-B14F-4D97-AF65-F5344CB8AC3E}">
        <p14:creationId xmlns:p14="http://schemas.microsoft.com/office/powerpoint/2010/main" val="383247669"/>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Rectangle 11"/>
          <p:cNvSpPr/>
          <p:nvPr userDrawn="1"/>
        </p:nvSpPr>
        <p:spPr>
          <a:xfrm>
            <a:off x="0" y="0"/>
            <a:ext cx="12192000" cy="39684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407988" y="6346097"/>
            <a:ext cx="1137602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864" y="4622267"/>
            <a:ext cx="4176776" cy="1211928"/>
          </a:xfrm>
          <a:prstGeom prst="rect">
            <a:avLst/>
          </a:prstGeom>
        </p:spPr>
      </p:pic>
      <p:cxnSp>
        <p:nvCxnSpPr>
          <p:cNvPr id="15" name="Straight Connector 14"/>
          <p:cNvCxnSpPr/>
          <p:nvPr userDrawn="1"/>
        </p:nvCxnSpPr>
        <p:spPr>
          <a:xfrm>
            <a:off x="943864" y="1073116"/>
            <a:ext cx="8234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3920" y="476303"/>
            <a:ext cx="3688080" cy="3492193"/>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34510" y="5384307"/>
            <a:ext cx="1949503" cy="407771"/>
          </a:xfrm>
          <a:prstGeom prst="rect">
            <a:avLst/>
          </a:prstGeom>
        </p:spPr>
      </p:pic>
    </p:spTree>
    <p:extLst>
      <p:ext uri="{BB962C8B-B14F-4D97-AF65-F5344CB8AC3E}">
        <p14:creationId xmlns:p14="http://schemas.microsoft.com/office/powerpoint/2010/main" val="1845046905"/>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text and bullets">
    <p:spTree>
      <p:nvGrpSpPr>
        <p:cNvPr id="1" name=""/>
        <p:cNvGrpSpPr/>
        <p:nvPr/>
      </p:nvGrpSpPr>
      <p:grpSpPr>
        <a:xfrm>
          <a:off x="0" y="0"/>
          <a:ext cx="0" cy="0"/>
          <a:chOff x="0" y="0"/>
          <a:chExt cx="0" cy="0"/>
        </a:xfrm>
      </p:grpSpPr>
      <p:sp>
        <p:nvSpPr>
          <p:cNvPr id="10" name="Rectangle 9"/>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6" name="Straight Connector 15"/>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494448266"/>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1200150"/>
            <a:ext cx="10058400" cy="5657850"/>
          </a:xfrm>
          <a:prstGeom prst="rect">
            <a:avLst/>
          </a:prstGeom>
        </p:spPr>
      </p:pic>
      <p:sp>
        <p:nvSpPr>
          <p:cNvPr id="27" name="Rectangle 26"/>
          <p:cNvSpPr/>
          <p:nvPr userDrawn="1"/>
        </p:nvSpPr>
        <p:spPr>
          <a:xfrm>
            <a:off x="0" y="0"/>
            <a:ext cx="12192000" cy="39684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864" y="4916773"/>
            <a:ext cx="3161792" cy="917422"/>
          </a:xfrm>
          <a:prstGeom prst="rect">
            <a:avLst/>
          </a:prstGeom>
        </p:spPr>
      </p:pic>
    </p:spTree>
    <p:extLst>
      <p:ext uri="{BB962C8B-B14F-4D97-AF65-F5344CB8AC3E}">
        <p14:creationId xmlns:p14="http://schemas.microsoft.com/office/powerpoint/2010/main" val="1603452037"/>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3" name="Straight Connector 12"/>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2264222487"/>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0" name="Rectangle 9"/>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sp>
        <p:nvSpPr>
          <p:cNvPr id="19" name="Picture Placeholder 9"/>
          <p:cNvSpPr>
            <a:spLocks noGrp="1"/>
          </p:cNvSpPr>
          <p:nvPr>
            <p:ph type="pic" sz="quarter" idx="10"/>
          </p:nvPr>
        </p:nvSpPr>
        <p:spPr>
          <a:xfrm>
            <a:off x="7728434" y="2014051"/>
            <a:ext cx="3461029" cy="2380445"/>
          </a:xfrm>
          <a:prstGeom prst="rect">
            <a:avLst/>
          </a:prstGeom>
          <a:ln>
            <a:solidFill>
              <a:schemeClr val="bg1"/>
            </a:solidFill>
          </a:ln>
        </p:spPr>
        <p:txBody>
          <a:bodyPr/>
          <a:lstStyle/>
          <a:p>
            <a:endParaRPr lang="en-US" dirty="0"/>
          </a:p>
        </p:txBody>
      </p:sp>
      <p:cxnSp>
        <p:nvCxnSpPr>
          <p:cNvPr id="17" name="Straight Connector 16"/>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310208152"/>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dy text and bullets">
    <p:spTree>
      <p:nvGrpSpPr>
        <p:cNvPr id="1" name=""/>
        <p:cNvGrpSpPr/>
        <p:nvPr/>
      </p:nvGrpSpPr>
      <p:grpSpPr>
        <a:xfrm>
          <a:off x="0" y="0"/>
          <a:ext cx="0" cy="0"/>
          <a:chOff x="0" y="0"/>
          <a:chExt cx="0" cy="0"/>
        </a:xfrm>
      </p:grpSpPr>
      <p:sp>
        <p:nvSpPr>
          <p:cNvPr id="10" name="Rectangle 9"/>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6" name="Straight Connector 15"/>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1747371858"/>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11" name="Rectangle 10"/>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5" name="Straight Connector 14"/>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23" name="Picture Placeholder 9"/>
          <p:cNvSpPr>
            <a:spLocks noGrp="1"/>
          </p:cNvSpPr>
          <p:nvPr>
            <p:ph type="pic" sz="quarter" idx="13"/>
          </p:nvPr>
        </p:nvSpPr>
        <p:spPr>
          <a:xfrm>
            <a:off x="3803902" y="2256732"/>
            <a:ext cx="3461029" cy="2946204"/>
          </a:xfrm>
          <a:prstGeom prst="rect">
            <a:avLst/>
          </a:prstGeom>
          <a:ln>
            <a:solidFill>
              <a:schemeClr val="bg1"/>
            </a:solidFill>
          </a:ln>
        </p:spPr>
        <p:txBody>
          <a:bodyPr/>
          <a:lstStyle/>
          <a:p>
            <a:endParaRPr lang="en-US" dirty="0"/>
          </a:p>
        </p:txBody>
      </p:sp>
      <p:sp>
        <p:nvSpPr>
          <p:cNvPr id="24" name="Picture Placeholder 9"/>
          <p:cNvSpPr>
            <a:spLocks noGrp="1"/>
          </p:cNvSpPr>
          <p:nvPr>
            <p:ph type="pic" sz="quarter" idx="14"/>
          </p:nvPr>
        </p:nvSpPr>
        <p:spPr>
          <a:xfrm>
            <a:off x="7611054" y="2256732"/>
            <a:ext cx="3461029" cy="2946204"/>
          </a:xfrm>
          <a:prstGeom prst="rect">
            <a:avLst/>
          </a:prstGeom>
          <a:ln>
            <a:solidFill>
              <a:schemeClr val="bg1"/>
            </a:solidFill>
          </a:ln>
        </p:spPr>
        <p:txBody>
          <a:bodyPr/>
          <a:lstStyle/>
          <a:p>
            <a:endParaRPr lang="en-US" dirty="0"/>
          </a:p>
        </p:txBody>
      </p:sp>
    </p:spTree>
    <p:extLst>
      <p:ext uri="{BB962C8B-B14F-4D97-AF65-F5344CB8AC3E}">
        <p14:creationId xmlns:p14="http://schemas.microsoft.com/office/powerpoint/2010/main" val="849198277"/>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1615794459"/>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lank Slide">
    <p:spTree>
      <p:nvGrpSpPr>
        <p:cNvPr id="1" name=""/>
        <p:cNvGrpSpPr/>
        <p:nvPr/>
      </p:nvGrpSpPr>
      <p:grpSpPr>
        <a:xfrm>
          <a:off x="0" y="0"/>
          <a:ext cx="0" cy="0"/>
          <a:chOff x="0" y="0"/>
          <a:chExt cx="0" cy="0"/>
        </a:xfrm>
      </p:grpSpPr>
      <p:sp>
        <p:nvSpPr>
          <p:cNvPr id="20" name="TextBox 19"/>
          <p:cNvSpPr txBox="1"/>
          <p:nvPr userDrawn="1"/>
        </p:nvSpPr>
        <p:spPr>
          <a:xfrm>
            <a:off x="3727704" y="1340527"/>
            <a:ext cx="4517136" cy="523220"/>
          </a:xfrm>
          <a:prstGeom prst="rect">
            <a:avLst/>
          </a:prstGeom>
          <a:noFill/>
        </p:spPr>
        <p:txBody>
          <a:bodyPr wrap="square" rtlCol="0">
            <a:spAutoFit/>
          </a:bodyPr>
          <a:lstStyle/>
          <a:p>
            <a:pPr algn="l"/>
            <a:r>
              <a:rPr lang="en-US" sz="2800" b="1" i="0" spc="0" baseline="0" dirty="0">
                <a:solidFill>
                  <a:schemeClr val="bg1"/>
                </a:solidFill>
                <a:latin typeface="Arial" charset="0"/>
                <a:ea typeface="Arial" charset="0"/>
                <a:cs typeface="Arial" charset="0"/>
              </a:rPr>
              <a:t>Page title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spTree>
    <p:extLst>
      <p:ext uri="{BB962C8B-B14F-4D97-AF65-F5344CB8AC3E}">
        <p14:creationId xmlns:p14="http://schemas.microsoft.com/office/powerpoint/2010/main" val="3600579551"/>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Blank Slide">
    <p:spTree>
      <p:nvGrpSpPr>
        <p:cNvPr id="1" name=""/>
        <p:cNvGrpSpPr/>
        <p:nvPr/>
      </p:nvGrpSpPr>
      <p:grpSpPr>
        <a:xfrm>
          <a:off x="0" y="0"/>
          <a:ext cx="0" cy="0"/>
          <a:chOff x="0" y="0"/>
          <a:chExt cx="0" cy="0"/>
        </a:xfrm>
      </p:grpSpPr>
      <p:sp>
        <p:nvSpPr>
          <p:cNvPr id="20" name="TextBox 19"/>
          <p:cNvSpPr txBox="1"/>
          <p:nvPr userDrawn="1"/>
        </p:nvSpPr>
        <p:spPr>
          <a:xfrm>
            <a:off x="3727704" y="1340527"/>
            <a:ext cx="4517136" cy="523220"/>
          </a:xfrm>
          <a:prstGeom prst="rect">
            <a:avLst/>
          </a:prstGeom>
          <a:noFill/>
        </p:spPr>
        <p:txBody>
          <a:bodyPr wrap="square" rtlCol="0">
            <a:spAutoFit/>
          </a:bodyPr>
          <a:lstStyle/>
          <a:p>
            <a:pPr algn="l"/>
            <a:r>
              <a:rPr lang="en-US" sz="2800" b="1" i="0" spc="0" baseline="0" dirty="0">
                <a:solidFill>
                  <a:schemeClr val="bg1"/>
                </a:solidFill>
                <a:latin typeface="Arial" charset="0"/>
                <a:ea typeface="Arial" charset="0"/>
                <a:cs typeface="Arial" charset="0"/>
              </a:rPr>
              <a:t>Page title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sp>
        <p:nvSpPr>
          <p:cNvPr id="13" name="Picture Placeholder 9"/>
          <p:cNvSpPr>
            <a:spLocks noGrp="1"/>
          </p:cNvSpPr>
          <p:nvPr>
            <p:ph type="pic" sz="quarter" idx="10"/>
          </p:nvPr>
        </p:nvSpPr>
        <p:spPr>
          <a:xfrm>
            <a:off x="7653728" y="2192725"/>
            <a:ext cx="3461029" cy="2380445"/>
          </a:xfrm>
          <a:prstGeom prst="rect">
            <a:avLst/>
          </a:prstGeom>
          <a:ln>
            <a:solidFill>
              <a:schemeClr val="bg1">
                <a:lumMod val="85000"/>
              </a:schemeClr>
            </a:solidFill>
          </a:ln>
        </p:spPr>
        <p:txBody>
          <a:bodyPr/>
          <a:lstStyle/>
          <a:p>
            <a:endParaRPr lang="en-US" dirty="0"/>
          </a:p>
        </p:txBody>
      </p:sp>
    </p:spTree>
    <p:extLst>
      <p:ext uri="{BB962C8B-B14F-4D97-AF65-F5344CB8AC3E}">
        <p14:creationId xmlns:p14="http://schemas.microsoft.com/office/powerpoint/2010/main" val="1563177230"/>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spTree>
    <p:extLst>
      <p:ext uri="{BB962C8B-B14F-4D97-AF65-F5344CB8AC3E}">
        <p14:creationId xmlns:p14="http://schemas.microsoft.com/office/powerpoint/2010/main" val="3600285018"/>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ody text and bullets">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sp>
        <p:nvSpPr>
          <p:cNvPr id="15" name="Picture Placeholder 9"/>
          <p:cNvSpPr>
            <a:spLocks noGrp="1"/>
          </p:cNvSpPr>
          <p:nvPr>
            <p:ph type="pic" sz="quarter" idx="13"/>
          </p:nvPr>
        </p:nvSpPr>
        <p:spPr>
          <a:xfrm>
            <a:off x="3803902" y="2256732"/>
            <a:ext cx="3461029" cy="2946204"/>
          </a:xfrm>
          <a:prstGeom prst="rect">
            <a:avLst/>
          </a:prstGeom>
          <a:ln>
            <a:solidFill>
              <a:schemeClr val="bg1">
                <a:lumMod val="75000"/>
              </a:schemeClr>
            </a:solidFill>
          </a:ln>
        </p:spPr>
        <p:txBody>
          <a:bodyPr/>
          <a:lstStyle/>
          <a:p>
            <a:endParaRPr lang="en-US" dirty="0"/>
          </a:p>
        </p:txBody>
      </p:sp>
      <p:sp>
        <p:nvSpPr>
          <p:cNvPr id="16" name="Picture Placeholder 9"/>
          <p:cNvSpPr>
            <a:spLocks noGrp="1"/>
          </p:cNvSpPr>
          <p:nvPr>
            <p:ph type="pic" sz="quarter" idx="14"/>
          </p:nvPr>
        </p:nvSpPr>
        <p:spPr>
          <a:xfrm>
            <a:off x="7611054" y="2256732"/>
            <a:ext cx="3461029" cy="2946204"/>
          </a:xfrm>
          <a:prstGeom prst="rect">
            <a:avLst/>
          </a:prstGeom>
          <a:ln>
            <a:solidFill>
              <a:schemeClr val="bg1">
                <a:lumMod val="75000"/>
              </a:schemeClr>
            </a:solidFill>
          </a:ln>
        </p:spPr>
        <p:txBody>
          <a:bodyPr/>
          <a:lstStyle/>
          <a:p>
            <a:endParaRPr lang="en-US" dirty="0"/>
          </a:p>
        </p:txBody>
      </p:sp>
    </p:spTree>
    <p:extLst>
      <p:ext uri="{BB962C8B-B14F-4D97-AF65-F5344CB8AC3E}">
        <p14:creationId xmlns:p14="http://schemas.microsoft.com/office/powerpoint/2010/main" val="1345541620"/>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11" name="Rectangle 10"/>
          <p:cNvSpPr/>
          <p:nvPr userDrawn="1"/>
        </p:nvSpPr>
        <p:spPr>
          <a:xfrm>
            <a:off x="0" y="0"/>
            <a:ext cx="12192000" cy="6346096"/>
          </a:xfrm>
          <a:prstGeom prst="rect">
            <a:avLst/>
          </a:prstGeom>
          <a:solidFill>
            <a:srgbClr val="62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5" name="Straight Connector 14"/>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23" name="Picture Placeholder 9"/>
          <p:cNvSpPr>
            <a:spLocks noGrp="1"/>
          </p:cNvSpPr>
          <p:nvPr>
            <p:ph type="pic" sz="quarter" idx="13"/>
          </p:nvPr>
        </p:nvSpPr>
        <p:spPr>
          <a:xfrm>
            <a:off x="3803902" y="2256732"/>
            <a:ext cx="3461029" cy="2946204"/>
          </a:xfrm>
          <a:prstGeom prst="rect">
            <a:avLst/>
          </a:prstGeom>
          <a:ln>
            <a:solidFill>
              <a:schemeClr val="bg1"/>
            </a:solidFill>
          </a:ln>
        </p:spPr>
        <p:txBody>
          <a:bodyPr/>
          <a:lstStyle/>
          <a:p>
            <a:endParaRPr lang="en-US" dirty="0"/>
          </a:p>
        </p:txBody>
      </p:sp>
      <p:sp>
        <p:nvSpPr>
          <p:cNvPr id="24" name="Picture Placeholder 9"/>
          <p:cNvSpPr>
            <a:spLocks noGrp="1"/>
          </p:cNvSpPr>
          <p:nvPr>
            <p:ph type="pic" sz="quarter" idx="14"/>
          </p:nvPr>
        </p:nvSpPr>
        <p:spPr>
          <a:xfrm>
            <a:off x="7611054" y="2256732"/>
            <a:ext cx="3461029" cy="2946204"/>
          </a:xfrm>
          <a:prstGeom prst="rect">
            <a:avLst/>
          </a:prstGeom>
          <a:ln>
            <a:solidFill>
              <a:schemeClr val="bg1"/>
            </a:solidFill>
          </a:ln>
        </p:spPr>
        <p:txBody>
          <a:bodyPr/>
          <a:lstStyle/>
          <a:p>
            <a:endParaRPr lang="en-US" dirty="0"/>
          </a:p>
        </p:txBody>
      </p:sp>
    </p:spTree>
    <p:extLst>
      <p:ext uri="{BB962C8B-B14F-4D97-AF65-F5344CB8AC3E}">
        <p14:creationId xmlns:p14="http://schemas.microsoft.com/office/powerpoint/2010/main" val="3744674069"/>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799"/>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pic>
        <p:nvPicPr>
          <p:cNvPr id="40" name="Picture 39"/>
          <p:cNvPicPr>
            <a:picLocks noChangeAspect="1"/>
          </p:cNvPicPr>
          <p:nvPr userDrawn="1"/>
        </p:nvPicPr>
        <p:blipFill>
          <a:blip r:embed="rId6" cstate="print">
            <a:alphaModFix amt="50000"/>
            <a:extLst>
              <a:ext uri="{28A0092B-C50C-407E-A947-70E740481C1C}">
                <a14:useLocalDpi xmlns:a14="http://schemas.microsoft.com/office/drawing/2010/main" val="0"/>
              </a:ext>
            </a:extLst>
          </a:blip>
          <a:stretch>
            <a:fillRect/>
          </a:stretch>
        </p:blipFill>
        <p:spPr>
          <a:xfrm>
            <a:off x="1235134" y="2178418"/>
            <a:ext cx="1438656" cy="2036064"/>
          </a:xfrm>
          <a:prstGeom prst="rect">
            <a:avLst/>
          </a:prstGeom>
        </p:spPr>
      </p:pic>
    </p:spTree>
    <p:extLst>
      <p:ext uri="{BB962C8B-B14F-4D97-AF65-F5344CB8AC3E}">
        <p14:creationId xmlns:p14="http://schemas.microsoft.com/office/powerpoint/2010/main" val="493938415"/>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17" name="Picture Placeholder 9"/>
          <p:cNvSpPr>
            <a:spLocks noGrp="1"/>
          </p:cNvSpPr>
          <p:nvPr>
            <p:ph type="pic" sz="quarter" idx="10"/>
          </p:nvPr>
        </p:nvSpPr>
        <p:spPr>
          <a:xfrm>
            <a:off x="7728434" y="2014051"/>
            <a:ext cx="3461029" cy="2380445"/>
          </a:xfrm>
          <a:prstGeom prst="rect">
            <a:avLst/>
          </a:prstGeom>
          <a:ln>
            <a:solidFill>
              <a:schemeClr val="bg1"/>
            </a:solidFill>
          </a:ln>
        </p:spPr>
        <p:txBody>
          <a:bodyPr/>
          <a:lstStyle/>
          <a:p>
            <a:endParaRPr lang="en-US" dirty="0"/>
          </a:p>
        </p:txBody>
      </p:sp>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45" name="Picture 44"/>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847503" y="2304369"/>
            <a:ext cx="2044346" cy="2044346"/>
          </a:xfrm>
          <a:prstGeom prst="rect">
            <a:avLst/>
          </a:prstGeom>
        </p:spPr>
      </p:pic>
      <p:pic>
        <p:nvPicPr>
          <p:cNvPr id="48" name="Picture 4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49" name="Picture 4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extLst>
      <p:ext uri="{BB962C8B-B14F-4D97-AF65-F5344CB8AC3E}">
        <p14:creationId xmlns:p14="http://schemas.microsoft.com/office/powerpoint/2010/main" val="3700135433"/>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2" name="Picture 1"/>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1221033" y="2131015"/>
            <a:ext cx="1648680" cy="1957953"/>
          </a:xfrm>
          <a:prstGeom prst="rect">
            <a:avLst/>
          </a:prstGeom>
        </p:spPr>
      </p:pic>
      <p:pic>
        <p:nvPicPr>
          <p:cNvPr id="37" name="Picture 3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38" name="Picture 3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extLst>
      <p:ext uri="{BB962C8B-B14F-4D97-AF65-F5344CB8AC3E}">
        <p14:creationId xmlns:p14="http://schemas.microsoft.com/office/powerpoint/2010/main" val="1713387893"/>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
        <p:nvSpPr>
          <p:cNvPr id="18" name="Picture Placeholder 9"/>
          <p:cNvSpPr>
            <a:spLocks noGrp="1"/>
          </p:cNvSpPr>
          <p:nvPr>
            <p:ph type="pic" sz="quarter" idx="13"/>
          </p:nvPr>
        </p:nvSpPr>
        <p:spPr>
          <a:xfrm>
            <a:off x="3803902" y="2256732"/>
            <a:ext cx="3461029" cy="2946204"/>
          </a:xfrm>
          <a:prstGeom prst="rect">
            <a:avLst/>
          </a:prstGeom>
          <a:ln>
            <a:solidFill>
              <a:schemeClr val="bg1"/>
            </a:solidFill>
          </a:ln>
        </p:spPr>
        <p:txBody>
          <a:bodyPr/>
          <a:lstStyle/>
          <a:p>
            <a:endParaRPr lang="en-US" dirty="0"/>
          </a:p>
        </p:txBody>
      </p:sp>
      <p:sp>
        <p:nvSpPr>
          <p:cNvPr id="19" name="Picture Placeholder 9"/>
          <p:cNvSpPr>
            <a:spLocks noGrp="1"/>
          </p:cNvSpPr>
          <p:nvPr>
            <p:ph type="pic" sz="quarter" idx="14"/>
          </p:nvPr>
        </p:nvSpPr>
        <p:spPr>
          <a:xfrm>
            <a:off x="7611054" y="2256732"/>
            <a:ext cx="3461029" cy="2946204"/>
          </a:xfrm>
          <a:prstGeom prst="rect">
            <a:avLst/>
          </a:prstGeom>
          <a:ln>
            <a:solidFill>
              <a:schemeClr val="bg1"/>
            </a:solidFill>
          </a:ln>
        </p:spPr>
        <p:txBody>
          <a:bodyPr/>
          <a:lstStyle/>
          <a:p>
            <a:endParaRPr lang="en-US" dirty="0"/>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934" y="0"/>
            <a:ext cx="6702066" cy="6346097"/>
          </a:xfrm>
          <a:prstGeom prst="rect">
            <a:avLst/>
          </a:prstGeom>
        </p:spPr>
      </p:pic>
      <p:pic>
        <p:nvPicPr>
          <p:cNvPr id="2" name="Picture 1"/>
          <p:cNvPicPr>
            <a:picLocks noChangeAspect="1"/>
          </p:cNvPicPr>
          <p:nvPr userDrawn="1"/>
        </p:nvPicPr>
        <p:blipFill>
          <a:blip r:embed="rId4" cstate="print">
            <a:alphaModFix amt="50000"/>
            <a:extLst>
              <a:ext uri="{28A0092B-C50C-407E-A947-70E740481C1C}">
                <a14:useLocalDpi xmlns:a14="http://schemas.microsoft.com/office/drawing/2010/main" val="0"/>
              </a:ext>
            </a:extLst>
          </a:blip>
          <a:stretch>
            <a:fillRect/>
          </a:stretch>
        </p:blipFill>
        <p:spPr>
          <a:xfrm>
            <a:off x="1087586" y="2549857"/>
            <a:ext cx="1801368" cy="1804416"/>
          </a:xfrm>
          <a:prstGeom prst="rect">
            <a:avLst/>
          </a:prstGeom>
        </p:spPr>
      </p:pic>
      <p:pic>
        <p:nvPicPr>
          <p:cNvPr id="39" name="Picture 3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47" y="5091995"/>
            <a:ext cx="1299531" cy="1292148"/>
          </a:xfrm>
          <a:prstGeom prst="rect">
            <a:avLst/>
          </a:prstGeom>
        </p:spPr>
      </p:pic>
      <p:pic>
        <p:nvPicPr>
          <p:cNvPr id="40" name="Picture 3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921" y="5296659"/>
            <a:ext cx="1093699" cy="1087484"/>
          </a:xfrm>
          <a:prstGeom prst="rect">
            <a:avLst/>
          </a:prstGeom>
        </p:spPr>
      </p:pic>
    </p:spTree>
    <p:extLst>
      <p:ext uri="{BB962C8B-B14F-4D97-AF65-F5344CB8AC3E}">
        <p14:creationId xmlns:p14="http://schemas.microsoft.com/office/powerpoint/2010/main" val="396769308"/>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3920" y="3365806"/>
            <a:ext cx="3688080" cy="349219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5032" y="2274692"/>
            <a:ext cx="4818888" cy="1517152"/>
          </a:xfrm>
          <a:prstGeom prst="rect">
            <a:avLst/>
          </a:prstGeom>
        </p:spPr>
      </p:pic>
    </p:spTree>
    <p:extLst>
      <p:ext uri="{BB962C8B-B14F-4D97-AF65-F5344CB8AC3E}">
        <p14:creationId xmlns:p14="http://schemas.microsoft.com/office/powerpoint/2010/main" val="989752143"/>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ody text and bullets">
    <p:spTree>
      <p:nvGrpSpPr>
        <p:cNvPr id="1" name=""/>
        <p:cNvGrpSpPr/>
        <p:nvPr/>
      </p:nvGrpSpPr>
      <p:grpSpPr>
        <a:xfrm>
          <a:off x="0" y="0"/>
          <a:ext cx="0" cy="0"/>
          <a:chOff x="0" y="0"/>
          <a:chExt cx="0" cy="0"/>
        </a:xfrm>
      </p:grpSpPr>
      <p:sp>
        <p:nvSpPr>
          <p:cNvPr id="9" name="Rectangle 8"/>
          <p:cNvSpPr/>
          <p:nvPr userDrawn="1"/>
        </p:nvSpPr>
        <p:spPr>
          <a:xfrm>
            <a:off x="0" y="0"/>
            <a:ext cx="12192000" cy="6346096"/>
          </a:xfrm>
          <a:prstGeom prst="rect">
            <a:avLst/>
          </a:prstGeom>
          <a:solidFill>
            <a:srgbClr val="007C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CC4"/>
              </a:solidFill>
            </a:endParaRPr>
          </a:p>
        </p:txBody>
      </p:sp>
      <p:cxnSp>
        <p:nvCxnSpPr>
          <p:cNvPr id="14" name="Straight Connector 13"/>
          <p:cNvCxnSpPr/>
          <p:nvPr userDrawn="1"/>
        </p:nvCxnSpPr>
        <p:spPr>
          <a:xfrm>
            <a:off x="0" y="6346097"/>
            <a:ext cx="121920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6064" y="3944853"/>
            <a:ext cx="2535936" cy="240124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0708" y="416185"/>
            <a:ext cx="2935960" cy="924342"/>
          </a:xfrm>
          <a:prstGeom prst="rect">
            <a:avLst/>
          </a:prstGeom>
        </p:spPr>
      </p:pic>
    </p:spTree>
    <p:extLst>
      <p:ext uri="{BB962C8B-B14F-4D97-AF65-F5344CB8AC3E}">
        <p14:creationId xmlns:p14="http://schemas.microsoft.com/office/powerpoint/2010/main" val="3914329433"/>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Slide">
    <p:spTree>
      <p:nvGrpSpPr>
        <p:cNvPr id="1" name=""/>
        <p:cNvGrpSpPr/>
        <p:nvPr/>
      </p:nvGrpSpPr>
      <p:grpSpPr>
        <a:xfrm>
          <a:off x="0" y="0"/>
          <a:ext cx="0" cy="0"/>
          <a:chOff x="0" y="0"/>
          <a:chExt cx="0" cy="0"/>
        </a:xfrm>
      </p:grpSpPr>
      <p:sp>
        <p:nvSpPr>
          <p:cNvPr id="20" name="TextBox 19"/>
          <p:cNvSpPr txBox="1"/>
          <p:nvPr userDrawn="1"/>
        </p:nvSpPr>
        <p:spPr>
          <a:xfrm>
            <a:off x="3727704" y="1340527"/>
            <a:ext cx="4517136" cy="523220"/>
          </a:xfrm>
          <a:prstGeom prst="rect">
            <a:avLst/>
          </a:prstGeom>
          <a:noFill/>
        </p:spPr>
        <p:txBody>
          <a:bodyPr wrap="square" rtlCol="0">
            <a:spAutoFit/>
          </a:bodyPr>
          <a:lstStyle/>
          <a:p>
            <a:pPr algn="l"/>
            <a:r>
              <a:rPr lang="en-US" sz="2800" b="1" i="0" spc="0" baseline="0" dirty="0">
                <a:solidFill>
                  <a:schemeClr val="bg1"/>
                </a:solidFill>
                <a:latin typeface="Arial" charset="0"/>
                <a:ea typeface="Arial" charset="0"/>
                <a:cs typeface="Arial" charset="0"/>
              </a:rPr>
              <a:t>Page title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spTree>
    <p:extLst>
      <p:ext uri="{BB962C8B-B14F-4D97-AF65-F5344CB8AC3E}">
        <p14:creationId xmlns:p14="http://schemas.microsoft.com/office/powerpoint/2010/main" val="1143230999"/>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lank Slide">
    <p:spTree>
      <p:nvGrpSpPr>
        <p:cNvPr id="1" name=""/>
        <p:cNvGrpSpPr/>
        <p:nvPr/>
      </p:nvGrpSpPr>
      <p:grpSpPr>
        <a:xfrm>
          <a:off x="0" y="0"/>
          <a:ext cx="0" cy="0"/>
          <a:chOff x="0" y="0"/>
          <a:chExt cx="0" cy="0"/>
        </a:xfrm>
      </p:grpSpPr>
      <p:sp>
        <p:nvSpPr>
          <p:cNvPr id="20" name="TextBox 19"/>
          <p:cNvSpPr txBox="1"/>
          <p:nvPr userDrawn="1"/>
        </p:nvSpPr>
        <p:spPr>
          <a:xfrm>
            <a:off x="3727704" y="1340527"/>
            <a:ext cx="4517136" cy="523220"/>
          </a:xfrm>
          <a:prstGeom prst="rect">
            <a:avLst/>
          </a:prstGeom>
          <a:noFill/>
        </p:spPr>
        <p:txBody>
          <a:bodyPr wrap="square" rtlCol="0">
            <a:spAutoFit/>
          </a:bodyPr>
          <a:lstStyle/>
          <a:p>
            <a:pPr algn="l"/>
            <a:r>
              <a:rPr lang="en-US" sz="2800" b="1" i="0" spc="0" baseline="0" dirty="0">
                <a:solidFill>
                  <a:schemeClr val="bg1"/>
                </a:solidFill>
                <a:latin typeface="Arial" charset="0"/>
                <a:ea typeface="Arial" charset="0"/>
                <a:cs typeface="Arial" charset="0"/>
              </a:rPr>
              <a:t>Page title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607" y="443672"/>
            <a:ext cx="3015995" cy="875118"/>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81085"/>
            <a:ext cx="12192000" cy="1376915"/>
          </a:xfrm>
          <a:prstGeom prst="rect">
            <a:avLst/>
          </a:prstGeom>
        </p:spPr>
      </p:pic>
      <p:sp>
        <p:nvSpPr>
          <p:cNvPr id="13" name="Picture Placeholder 9"/>
          <p:cNvSpPr>
            <a:spLocks noGrp="1"/>
          </p:cNvSpPr>
          <p:nvPr>
            <p:ph type="pic" sz="quarter" idx="10"/>
          </p:nvPr>
        </p:nvSpPr>
        <p:spPr>
          <a:xfrm>
            <a:off x="7653728" y="2192725"/>
            <a:ext cx="3461029" cy="2380445"/>
          </a:xfrm>
          <a:prstGeom prst="rect">
            <a:avLst/>
          </a:prstGeom>
          <a:ln>
            <a:solidFill>
              <a:schemeClr val="bg1">
                <a:lumMod val="85000"/>
              </a:schemeClr>
            </a:solidFill>
          </a:ln>
        </p:spPr>
        <p:txBody>
          <a:bodyPr/>
          <a:lstStyle/>
          <a:p>
            <a:endParaRPr lang="en-US" dirty="0"/>
          </a:p>
        </p:txBody>
      </p:sp>
    </p:spTree>
    <p:extLst>
      <p:ext uri="{BB962C8B-B14F-4D97-AF65-F5344CB8AC3E}">
        <p14:creationId xmlns:p14="http://schemas.microsoft.com/office/powerpoint/2010/main" val="683987692"/>
      </p:ext>
    </p:extLst>
  </p:cSld>
  <p:clrMapOvr>
    <a:masterClrMapping/>
  </p:clrMapOvr>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085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3471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45625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6992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6.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ELpfYCZa87g"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2782" y="1695128"/>
            <a:ext cx="9772332" cy="1015663"/>
          </a:xfrm>
          <a:prstGeom prst="rect">
            <a:avLst/>
          </a:prstGeom>
          <a:noFill/>
        </p:spPr>
        <p:txBody>
          <a:bodyPr wrap="square" rtlCol="0">
            <a:spAutoFit/>
          </a:bodyPr>
          <a:lstStyle/>
          <a:p>
            <a:pPr algn="l"/>
            <a:r>
              <a:rPr lang="en-US" sz="6000" b="1" dirty="0" smtClean="0">
                <a:solidFill>
                  <a:schemeClr val="bg1"/>
                </a:solidFill>
                <a:latin typeface="Bumpo" pitchFamily="2" charset="0"/>
                <a:ea typeface="Arial" charset="0"/>
                <a:cs typeface="Arial" charset="0"/>
              </a:rPr>
              <a:t>Growth Mindset</a:t>
            </a:r>
            <a:endParaRPr lang="en-US" sz="6000" b="1" i="0" spc="0" baseline="0" dirty="0">
              <a:solidFill>
                <a:schemeClr val="bg1"/>
              </a:solidFill>
              <a:latin typeface="Bumpo" pitchFamily="2" charset="0"/>
              <a:ea typeface="Arial" charset="0"/>
              <a:cs typeface="Arial" charset="0"/>
            </a:endParaRPr>
          </a:p>
        </p:txBody>
      </p:sp>
      <p:sp>
        <p:nvSpPr>
          <p:cNvPr id="4" name="TextBox 3"/>
          <p:cNvSpPr txBox="1"/>
          <p:nvPr/>
        </p:nvSpPr>
        <p:spPr>
          <a:xfrm>
            <a:off x="807377" y="2710791"/>
            <a:ext cx="5837263" cy="954107"/>
          </a:xfrm>
          <a:prstGeom prst="rect">
            <a:avLst/>
          </a:prstGeom>
          <a:noFill/>
        </p:spPr>
        <p:txBody>
          <a:bodyPr wrap="square" rtlCol="0" anchor="t">
            <a:spAutoFit/>
          </a:bodyPr>
          <a:lstStyle/>
          <a:p>
            <a:r>
              <a:rPr lang="en-US" sz="2800" b="1" dirty="0" smtClean="0">
                <a:solidFill>
                  <a:schemeClr val="accent5">
                    <a:lumMod val="60000"/>
                    <a:lumOff val="40000"/>
                  </a:schemeClr>
                </a:solidFill>
                <a:latin typeface="Lily Script One" panose="02000500000000000000" pitchFamily="2" charset="0"/>
                <a:ea typeface="Arial" charset="0"/>
                <a:cs typeface="Arial"/>
              </a:rPr>
              <a:t>How we can bounce back from failure and become more resilient</a:t>
            </a:r>
            <a:endParaRPr lang="en-US" sz="2800" b="1" i="0" spc="0" baseline="0" dirty="0">
              <a:solidFill>
                <a:schemeClr val="accent5">
                  <a:lumMod val="60000"/>
                  <a:lumOff val="40000"/>
                </a:schemeClr>
              </a:solidFill>
              <a:latin typeface="Lily Script One" panose="02000500000000000000" pitchFamily="2" charset="0"/>
              <a:ea typeface="Arial" charset="0"/>
              <a:cs typeface="Arial" charset="0"/>
            </a:endParaRPr>
          </a:p>
        </p:txBody>
      </p:sp>
      <p:pic>
        <p:nvPicPr>
          <p:cNvPr id="1026" name="Picture 2" descr="Uni_Connect_Programme_logo_cmy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8473" y="5139559"/>
            <a:ext cx="2238805" cy="829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016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7603" y="635939"/>
            <a:ext cx="8072203" cy="830997"/>
          </a:xfrm>
          <a:prstGeom prst="rect">
            <a:avLst/>
          </a:prstGeom>
          <a:noFill/>
        </p:spPr>
        <p:txBody>
          <a:bodyPr wrap="square" rtlCol="0">
            <a:spAutoFit/>
          </a:bodyPr>
          <a:lstStyle/>
          <a:p>
            <a:pPr algn="ctr"/>
            <a:r>
              <a:rPr lang="en-GB" sz="4800" b="1" dirty="0">
                <a:solidFill>
                  <a:srgbClr val="007CC4"/>
                </a:solidFill>
                <a:latin typeface="Lily Script One" panose="02000500000000000000" pitchFamily="2" charset="0"/>
                <a:cs typeface="Arial" panose="020B0604020202020204" pitchFamily="34" charset="0"/>
              </a:rPr>
              <a:t>Cup-stacking challenge</a:t>
            </a:r>
          </a:p>
        </p:txBody>
      </p:sp>
      <p:pic>
        <p:nvPicPr>
          <p:cNvPr id="1026" name="Picture 2" descr="Image result for blue cu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700879" y="4605921"/>
            <a:ext cx="1361742" cy="13617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lue cu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281026" y="4605921"/>
            <a:ext cx="1361742" cy="13617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blue cu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861172" y="4605922"/>
            <a:ext cx="1361742" cy="13617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lue cu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490952" y="3244179"/>
            <a:ext cx="1361742" cy="13617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blue cu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180300" y="3244178"/>
            <a:ext cx="1361742" cy="13617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blue cu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335626" y="1882436"/>
            <a:ext cx="1361742" cy="136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48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29390" y="590283"/>
            <a:ext cx="8489863" cy="5750026"/>
            <a:chOff x="2219889" y="502601"/>
            <a:chExt cx="8489863" cy="5750026"/>
          </a:xfrm>
        </p:grpSpPr>
        <p:graphicFrame>
          <p:nvGraphicFramePr>
            <p:cNvPr id="2" name="Diagram 1"/>
            <p:cNvGraphicFramePr/>
            <p:nvPr>
              <p:extLst>
                <p:ext uri="{D42A27DB-BD31-4B8C-83A1-F6EECF244321}">
                  <p14:modId xmlns:p14="http://schemas.microsoft.com/office/powerpoint/2010/main" val="2547456432"/>
                </p:ext>
              </p:extLst>
            </p:nvPr>
          </p:nvGraphicFramePr>
          <p:xfrm>
            <a:off x="2219889" y="502601"/>
            <a:ext cx="8489863" cy="5750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692388" y="2689767"/>
              <a:ext cx="3544866" cy="1323439"/>
            </a:xfrm>
            <a:prstGeom prst="rect">
              <a:avLst/>
            </a:prstGeom>
            <a:noFill/>
          </p:spPr>
          <p:txBody>
            <a:bodyPr wrap="square" rtlCol="0">
              <a:spAutoFit/>
            </a:bodyPr>
            <a:lstStyle/>
            <a:p>
              <a:pPr algn="ctr"/>
              <a:r>
                <a:rPr lang="en-GB" sz="4000" dirty="0">
                  <a:solidFill>
                    <a:srgbClr val="007CC4"/>
                  </a:solidFill>
                  <a:latin typeface="Lily Script One" panose="02000500000000000000" pitchFamily="2" charset="0"/>
                  <a:cs typeface="Arial" panose="020B0604020202020204" pitchFamily="34" charset="0"/>
                </a:rPr>
                <a:t>The Fail Well Cycle</a:t>
              </a:r>
            </a:p>
          </p:txBody>
        </p:sp>
      </p:grpSp>
    </p:spTree>
    <p:extLst>
      <p:ext uri="{BB962C8B-B14F-4D97-AF65-F5344CB8AC3E}">
        <p14:creationId xmlns:p14="http://schemas.microsoft.com/office/powerpoint/2010/main" val="1959605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012" y="358163"/>
            <a:ext cx="3038685" cy="982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56" y="358163"/>
            <a:ext cx="7191061" cy="5556220"/>
          </a:xfrm>
          <a:prstGeom prst="rect">
            <a:avLst/>
          </a:prstGeom>
        </p:spPr>
      </p:pic>
    </p:spTree>
    <p:extLst>
      <p:ext uri="{BB962C8B-B14F-4D97-AF65-F5344CB8AC3E}">
        <p14:creationId xmlns:p14="http://schemas.microsoft.com/office/powerpoint/2010/main" val="59871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8141A9-391B-4646-95AD-9A1D5EC13D05}"/>
              </a:ext>
            </a:extLst>
          </p:cNvPr>
          <p:cNvSpPr txBox="1"/>
          <p:nvPr/>
        </p:nvSpPr>
        <p:spPr>
          <a:xfrm>
            <a:off x="3538512" y="425214"/>
            <a:ext cx="6854720" cy="19389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FFFFFF"/>
                </a:solidFill>
                <a:latin typeface="Swis721 BT" panose="020B0504020202020204" pitchFamily="34" charset="0"/>
                <a:cs typeface="Arial"/>
              </a:rPr>
              <a:t>How can I use growth mindset to achieve my goals?</a:t>
            </a:r>
          </a:p>
        </p:txBody>
      </p:sp>
      <p:sp>
        <p:nvSpPr>
          <p:cNvPr id="3" name="TextBox 2"/>
          <p:cNvSpPr txBox="1"/>
          <p:nvPr/>
        </p:nvSpPr>
        <p:spPr>
          <a:xfrm>
            <a:off x="3731016" y="478785"/>
            <a:ext cx="7620001" cy="1323439"/>
          </a:xfrm>
          <a:prstGeom prst="rect">
            <a:avLst/>
          </a:prstGeom>
          <a:noFill/>
        </p:spPr>
        <p:txBody>
          <a:bodyPr wrap="square" rtlCol="0">
            <a:spAutoFit/>
          </a:bodyPr>
          <a:lstStyle/>
          <a:p>
            <a:pPr algn="ctr"/>
            <a:r>
              <a:rPr lang="en-GB" sz="4000" dirty="0">
                <a:solidFill>
                  <a:srgbClr val="0070C0"/>
                </a:solidFill>
                <a:latin typeface="Lily Script One" panose="02000500000000000000" pitchFamily="2" charset="0"/>
              </a:rPr>
              <a:t>How can I use a Growth </a:t>
            </a:r>
            <a:r>
              <a:rPr lang="en-GB" sz="4000" dirty="0" smtClean="0">
                <a:solidFill>
                  <a:srgbClr val="0070C0"/>
                </a:solidFill>
                <a:latin typeface="Lily Script One" panose="02000500000000000000" pitchFamily="2" charset="0"/>
              </a:rPr>
              <a:t>Mindset </a:t>
            </a:r>
            <a:r>
              <a:rPr lang="en-GB" sz="4000" dirty="0">
                <a:solidFill>
                  <a:srgbClr val="0070C0"/>
                </a:solidFill>
                <a:latin typeface="Lily Script One" panose="02000500000000000000" pitchFamily="2" charset="0"/>
              </a:rPr>
              <a:t>to achieve my goals?</a:t>
            </a:r>
          </a:p>
        </p:txBody>
      </p:sp>
      <p:sp>
        <p:nvSpPr>
          <p:cNvPr id="6" name="TextBox 5"/>
          <p:cNvSpPr txBox="1"/>
          <p:nvPr/>
        </p:nvSpPr>
        <p:spPr>
          <a:xfrm>
            <a:off x="4813858" y="2525978"/>
            <a:ext cx="5454315" cy="2554545"/>
          </a:xfrm>
          <a:prstGeom prst="rect">
            <a:avLst/>
          </a:prstGeom>
          <a:noFill/>
        </p:spPr>
        <p:txBody>
          <a:bodyPr wrap="square" rtlCol="0">
            <a:spAutoFit/>
          </a:bodyPr>
          <a:lstStyle/>
          <a:p>
            <a:pPr marL="342900" indent="-342900" algn="ctr">
              <a:buAutoNum type="arabicParenR"/>
            </a:pPr>
            <a:r>
              <a:rPr lang="en-GB" sz="3200" dirty="0">
                <a:latin typeface="Swis721 BT" panose="020B0504020202020204" pitchFamily="34" charset="0"/>
              </a:rPr>
              <a:t> In school</a:t>
            </a:r>
            <a:br>
              <a:rPr lang="en-GB" sz="3200" dirty="0">
                <a:latin typeface="Swis721 BT" panose="020B0504020202020204" pitchFamily="34" charset="0"/>
              </a:rPr>
            </a:br>
            <a:endParaRPr lang="en-GB" sz="3200" dirty="0">
              <a:latin typeface="Swis721 BT" panose="020B0504020202020204" pitchFamily="34" charset="0"/>
            </a:endParaRPr>
          </a:p>
          <a:p>
            <a:pPr marL="342900" indent="-342900" algn="ctr">
              <a:buAutoNum type="arabicParenR"/>
            </a:pPr>
            <a:r>
              <a:rPr lang="en-GB" sz="3200" dirty="0">
                <a:latin typeface="Swis721 BT" panose="020B0504020202020204" pitchFamily="34" charset="0"/>
              </a:rPr>
              <a:t> Outside of school</a:t>
            </a:r>
            <a:br>
              <a:rPr lang="en-GB" sz="3200" dirty="0">
                <a:latin typeface="Swis721 BT" panose="020B0504020202020204" pitchFamily="34" charset="0"/>
              </a:rPr>
            </a:br>
            <a:endParaRPr lang="en-GB" sz="3200" dirty="0">
              <a:latin typeface="Swis721 BT" panose="020B0504020202020204" pitchFamily="34" charset="0"/>
            </a:endParaRPr>
          </a:p>
          <a:p>
            <a:pPr marL="342900" indent="-342900" algn="ctr">
              <a:buAutoNum type="arabicParenR"/>
            </a:pPr>
            <a:r>
              <a:rPr lang="en-GB" sz="3200" dirty="0">
                <a:latin typeface="Swis721 BT" panose="020B0504020202020204" pitchFamily="34" charset="0"/>
              </a:rPr>
              <a:t> In my Future</a:t>
            </a:r>
          </a:p>
        </p:txBody>
      </p:sp>
      <p:pic>
        <p:nvPicPr>
          <p:cNvPr id="8" name="Picture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0739" b="4431"/>
          <a:stretch/>
        </p:blipFill>
        <p:spPr>
          <a:xfrm>
            <a:off x="615389" y="1609718"/>
            <a:ext cx="3611596" cy="4387067"/>
          </a:xfrm>
          <a:prstGeom prst="rect">
            <a:avLst/>
          </a:prstGeom>
        </p:spPr>
      </p:pic>
    </p:spTree>
    <p:extLst>
      <p:ext uri="{BB962C8B-B14F-4D97-AF65-F5344CB8AC3E}">
        <p14:creationId xmlns:p14="http://schemas.microsoft.com/office/powerpoint/2010/main" val="65056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656556" y="4511561"/>
            <a:ext cx="4721934" cy="769441"/>
          </a:xfrm>
          <a:prstGeom prst="rect">
            <a:avLst/>
          </a:prstGeom>
          <a:noFill/>
        </p:spPr>
        <p:txBody>
          <a:bodyPr wrap="none" rtlCol="0" anchor="t">
            <a:spAutoFit/>
          </a:bodyPr>
          <a:lstStyle/>
          <a:p>
            <a:r>
              <a:rPr lang="en-GB" sz="4400" b="1">
                <a:solidFill>
                  <a:schemeClr val="bg1"/>
                </a:solidFill>
                <a:latin typeface="Swis721 BT"/>
              </a:rPr>
              <a:t>@</a:t>
            </a:r>
            <a:r>
              <a:rPr lang="en-GB" sz="4400" b="1" err="1">
                <a:solidFill>
                  <a:schemeClr val="bg1"/>
                </a:solidFill>
                <a:latin typeface="Swis721 BT"/>
              </a:rPr>
              <a:t>HelloFutureCCOP</a:t>
            </a:r>
            <a:endParaRPr lang="en-GB" sz="4400" b="1">
              <a:solidFill>
                <a:schemeClr val="bg1"/>
              </a:solidFill>
              <a:latin typeface="Swis721 BT"/>
            </a:endParaRPr>
          </a:p>
        </p:txBody>
      </p:sp>
      <p:sp>
        <p:nvSpPr>
          <p:cNvPr id="14" name="TextBox 13"/>
          <p:cNvSpPr txBox="1"/>
          <p:nvPr/>
        </p:nvSpPr>
        <p:spPr>
          <a:xfrm>
            <a:off x="3748498" y="370784"/>
            <a:ext cx="7828459" cy="1446550"/>
          </a:xfrm>
          <a:prstGeom prst="rect">
            <a:avLst/>
          </a:prstGeom>
          <a:noFill/>
        </p:spPr>
        <p:txBody>
          <a:bodyPr wrap="square" rtlCol="0">
            <a:spAutoFit/>
          </a:bodyPr>
          <a:lstStyle/>
          <a:p>
            <a:pPr algn="ctr"/>
            <a:r>
              <a:rPr lang="en-GB" sz="4400" b="1">
                <a:solidFill>
                  <a:schemeClr val="bg1"/>
                </a:solidFill>
                <a:latin typeface="Lily Script One" panose="02000500000000000000" pitchFamily="2" charset="0"/>
              </a:rPr>
              <a:t>Follow us to find out how you can get involved! </a:t>
            </a:r>
          </a:p>
        </p:txBody>
      </p:sp>
      <p:pic>
        <p:nvPicPr>
          <p:cNvPr id="2050" name="Picture 2" descr="Image result for instagram logo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287" y="2662576"/>
            <a:ext cx="1813255" cy="18132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witter logo png squa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7651" y="2889386"/>
            <a:ext cx="1359636" cy="13596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facebook logo png squ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2724" y="2938671"/>
            <a:ext cx="1247401" cy="12474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116" y="1908774"/>
            <a:ext cx="5975914" cy="3917025"/>
          </a:xfrm>
          <a:prstGeom prst="rect">
            <a:avLst/>
          </a:prstGeom>
        </p:spPr>
      </p:pic>
    </p:spTree>
    <p:extLst>
      <p:ext uri="{BB962C8B-B14F-4D97-AF65-F5344CB8AC3E}">
        <p14:creationId xmlns:p14="http://schemas.microsoft.com/office/powerpoint/2010/main" val="1590271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37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38229" y="1900611"/>
            <a:ext cx="7388649" cy="4187193"/>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5" name="Rectangle 4"/>
          <p:cNvSpPr/>
          <p:nvPr/>
        </p:nvSpPr>
        <p:spPr>
          <a:xfrm>
            <a:off x="0" y="0"/>
            <a:ext cx="4082143" cy="22696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644" y="472148"/>
            <a:ext cx="7689368" cy="5436041"/>
          </a:xfrm>
          <a:prstGeom prst="rect">
            <a:avLst/>
          </a:prstGeom>
        </p:spPr>
      </p:pic>
    </p:spTree>
    <p:custDataLst>
      <p:tags r:id="rId1"/>
    </p:custDataLst>
    <p:extLst>
      <p:ext uri="{BB962C8B-B14F-4D97-AF65-F5344CB8AC3E}">
        <p14:creationId xmlns:p14="http://schemas.microsoft.com/office/powerpoint/2010/main" val="3457601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A367A3-30F8-48C1-BA00-40CF7281BD40}"/>
              </a:ext>
            </a:extLst>
          </p:cNvPr>
          <p:cNvSpPr txBox="1"/>
          <p:nvPr/>
        </p:nvSpPr>
        <p:spPr>
          <a:xfrm>
            <a:off x="917786" y="1873782"/>
            <a:ext cx="1063413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3600" dirty="0">
                <a:latin typeface="Lily Script One" panose="02000500000000000000" pitchFamily="2" charset="0"/>
              </a:rPr>
              <a:t>Understand</a:t>
            </a:r>
            <a:r>
              <a:rPr lang="en-US" sz="3600" dirty="0">
                <a:latin typeface="Swis721 BT" panose="020B0504020202020204" pitchFamily="34" charset="0"/>
              </a:rPr>
              <a:t> the basic concept of </a:t>
            </a:r>
            <a:r>
              <a:rPr lang="en-US" sz="3600" dirty="0">
                <a:latin typeface="Lily Script One" panose="02000500000000000000" pitchFamily="2" charset="0"/>
              </a:rPr>
              <a:t>Growth Mindset</a:t>
            </a:r>
            <a:r>
              <a:rPr lang="en-US" sz="3600" dirty="0">
                <a:latin typeface="Swis721 BT" panose="020B0504020202020204" pitchFamily="34" charset="0"/>
              </a:rPr>
              <a:t> and its application to your studies.</a:t>
            </a:r>
            <a:br>
              <a:rPr lang="en-US" sz="3600" dirty="0">
                <a:latin typeface="Swis721 BT" panose="020B0504020202020204" pitchFamily="34" charset="0"/>
              </a:rPr>
            </a:br>
            <a:endParaRPr lang="en-US" sz="3600" dirty="0">
              <a:latin typeface="Swis721 BT" panose="020B0504020202020204" pitchFamily="34" charset="0"/>
            </a:endParaRPr>
          </a:p>
          <a:p>
            <a:pPr marL="285750" indent="-285750">
              <a:buFont typeface="Arial" panose="020B0604020202020204" pitchFamily="34" charset="0"/>
              <a:buChar char="•"/>
            </a:pPr>
            <a:r>
              <a:rPr lang="en-US" sz="3600" dirty="0">
                <a:latin typeface="Lily Script One" panose="02000500000000000000" pitchFamily="2" charset="0"/>
              </a:rPr>
              <a:t>Identify </a:t>
            </a:r>
            <a:r>
              <a:rPr lang="en-US" sz="3600" dirty="0">
                <a:latin typeface="Swis721 BT" panose="020B0504020202020204" pitchFamily="34" charset="0"/>
              </a:rPr>
              <a:t>positive and negative mindsets and how </a:t>
            </a:r>
            <a:r>
              <a:rPr lang="en-US" sz="3600" dirty="0" smtClean="0">
                <a:latin typeface="Swis721 BT" panose="020B0504020202020204" pitchFamily="34" charset="0"/>
              </a:rPr>
              <a:t>these </a:t>
            </a:r>
            <a:r>
              <a:rPr lang="en-US" sz="3600" dirty="0">
                <a:latin typeface="Swis721 BT" panose="020B0504020202020204" pitchFamily="34" charset="0"/>
              </a:rPr>
              <a:t>can affect you. </a:t>
            </a:r>
            <a:br>
              <a:rPr lang="en-US" sz="3600" dirty="0">
                <a:latin typeface="Swis721 BT" panose="020B0504020202020204" pitchFamily="34" charset="0"/>
              </a:rPr>
            </a:br>
            <a:endParaRPr lang="en-US" sz="3600" dirty="0">
              <a:latin typeface="Swis721 BT" panose="020B0504020202020204" pitchFamily="34" charset="0"/>
            </a:endParaRPr>
          </a:p>
          <a:p>
            <a:pPr marL="285750" indent="-285750">
              <a:buFont typeface="Arial" panose="020B0604020202020204" pitchFamily="34" charset="0"/>
              <a:buChar char="•"/>
            </a:pPr>
            <a:r>
              <a:rPr lang="en-US" sz="3600" dirty="0">
                <a:latin typeface="Lily Script One" panose="02000500000000000000" pitchFamily="2" charset="0"/>
              </a:rPr>
              <a:t>Recognise </a:t>
            </a:r>
            <a:r>
              <a:rPr lang="en-US" sz="3600" dirty="0">
                <a:latin typeface="Swis721 BT" panose="020B0504020202020204" pitchFamily="34" charset="0"/>
              </a:rPr>
              <a:t>that challenge can be </a:t>
            </a:r>
            <a:r>
              <a:rPr lang="en-US" sz="3600" dirty="0" smtClean="0">
                <a:latin typeface="Swis721 BT" panose="020B0504020202020204" pitchFamily="34" charset="0"/>
              </a:rPr>
              <a:t>positive. </a:t>
            </a:r>
            <a:r>
              <a:rPr lang="en-US" sz="3600" dirty="0">
                <a:latin typeface="Swis721 BT" panose="020B0504020202020204" pitchFamily="34" charset="0"/>
              </a:rPr>
              <a:t/>
            </a:r>
            <a:br>
              <a:rPr lang="en-US" sz="3600" dirty="0">
                <a:latin typeface="Swis721 BT" panose="020B0504020202020204" pitchFamily="34" charset="0"/>
              </a:rPr>
            </a:br>
            <a:endParaRPr lang="en-US" sz="3600" dirty="0">
              <a:latin typeface="Swis721 BT" panose="020B0504020202020204" pitchFamily="34" charset="0"/>
            </a:endParaRPr>
          </a:p>
        </p:txBody>
      </p:sp>
      <p:sp>
        <p:nvSpPr>
          <p:cNvPr id="2" name="TextBox 1"/>
          <p:cNvSpPr txBox="1"/>
          <p:nvPr/>
        </p:nvSpPr>
        <p:spPr>
          <a:xfrm>
            <a:off x="4453400" y="734785"/>
            <a:ext cx="6452920" cy="707886"/>
          </a:xfrm>
          <a:prstGeom prst="rect">
            <a:avLst/>
          </a:prstGeom>
          <a:noFill/>
        </p:spPr>
        <p:txBody>
          <a:bodyPr wrap="none" rtlCol="0">
            <a:spAutoFit/>
          </a:bodyPr>
          <a:lstStyle/>
          <a:p>
            <a:r>
              <a:rPr lang="en-GB" sz="4000" u="sng" dirty="0">
                <a:solidFill>
                  <a:srgbClr val="0070C0"/>
                </a:solidFill>
                <a:latin typeface="Bumpo" pitchFamily="2" charset="0"/>
              </a:rPr>
              <a:t>Aims and </a:t>
            </a:r>
            <a:r>
              <a:rPr lang="en-GB" sz="4000" u="sng" dirty="0" smtClean="0">
                <a:solidFill>
                  <a:srgbClr val="0070C0"/>
                </a:solidFill>
                <a:latin typeface="Bumpo" pitchFamily="2" charset="0"/>
              </a:rPr>
              <a:t>Objectives:</a:t>
            </a:r>
            <a:endParaRPr lang="en-GB" sz="4000" u="sng" dirty="0">
              <a:solidFill>
                <a:srgbClr val="0070C0"/>
              </a:solidFill>
              <a:latin typeface="Bumpo" pitchFamily="2" charset="0"/>
            </a:endParaRPr>
          </a:p>
        </p:txBody>
      </p:sp>
    </p:spTree>
    <p:custDataLst>
      <p:tags r:id="rId1"/>
    </p:custDataLst>
    <p:extLst>
      <p:ext uri="{BB962C8B-B14F-4D97-AF65-F5344CB8AC3E}">
        <p14:creationId xmlns:p14="http://schemas.microsoft.com/office/powerpoint/2010/main" val="648957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A367A3-30F8-48C1-BA00-40CF7281BD40}"/>
              </a:ext>
            </a:extLst>
          </p:cNvPr>
          <p:cNvSpPr txBox="1"/>
          <p:nvPr/>
        </p:nvSpPr>
        <p:spPr>
          <a:xfrm>
            <a:off x="731175" y="1948427"/>
            <a:ext cx="1018882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Swis721 BT" panose="020B0504020202020204" pitchFamily="34" charset="0"/>
              </a:rPr>
              <a:t>A </a:t>
            </a:r>
            <a:r>
              <a:rPr lang="en-US" sz="3600" dirty="0">
                <a:latin typeface="Lily Script One" panose="02000500000000000000" pitchFamily="2" charset="0"/>
              </a:rPr>
              <a:t>Growth Mindset </a:t>
            </a:r>
            <a:r>
              <a:rPr lang="en-US" sz="3600" dirty="0">
                <a:latin typeface="Swis721 BT" panose="020B0504020202020204" pitchFamily="34" charset="0"/>
              </a:rPr>
              <a:t>can help you with:</a:t>
            </a:r>
            <a:br>
              <a:rPr lang="en-US" sz="3600" dirty="0">
                <a:latin typeface="Swis721 BT" panose="020B0504020202020204" pitchFamily="34" charset="0"/>
              </a:rPr>
            </a:br>
            <a:endParaRPr lang="en-US" sz="3600" dirty="0">
              <a:latin typeface="Swis721 BT" panose="020B0504020202020204" pitchFamily="34" charset="0"/>
            </a:endParaRPr>
          </a:p>
          <a:p>
            <a:pPr marL="571500" indent="-571500">
              <a:buFont typeface="Wingdings" panose="05000000000000000000" pitchFamily="2" charset="2"/>
              <a:buChar char="ü"/>
            </a:pPr>
            <a:r>
              <a:rPr lang="en-US" sz="3600" dirty="0">
                <a:latin typeface="Swis721 BT" panose="020B0504020202020204" pitchFamily="34" charset="0"/>
              </a:rPr>
              <a:t>Self-confidence</a:t>
            </a:r>
          </a:p>
          <a:p>
            <a:pPr marL="571500" indent="-571500">
              <a:buFont typeface="Wingdings" panose="05000000000000000000" pitchFamily="2" charset="2"/>
              <a:buChar char="ü"/>
            </a:pPr>
            <a:r>
              <a:rPr lang="en-US" sz="3600" dirty="0">
                <a:latin typeface="Swis721 BT" panose="020B0504020202020204" pitchFamily="34" charset="0"/>
              </a:rPr>
              <a:t>Achieving goals</a:t>
            </a:r>
          </a:p>
          <a:p>
            <a:pPr marL="571500" indent="-571500">
              <a:buFont typeface="Wingdings" panose="05000000000000000000" pitchFamily="2" charset="2"/>
              <a:buChar char="ü"/>
            </a:pPr>
            <a:r>
              <a:rPr lang="en-US" sz="3600" dirty="0">
                <a:latin typeface="Swis721 BT" panose="020B0504020202020204" pitchFamily="34" charset="0"/>
              </a:rPr>
              <a:t>Studying or working in the fields you enjoy</a:t>
            </a:r>
          </a:p>
          <a:p>
            <a:pPr marL="571500" indent="-571500">
              <a:buFont typeface="Wingdings" panose="05000000000000000000" pitchFamily="2" charset="2"/>
              <a:buChar char="ü"/>
            </a:pPr>
            <a:r>
              <a:rPr lang="en-US" sz="3600" dirty="0">
                <a:latin typeface="Swis721 BT" panose="020B0504020202020204" pitchFamily="34" charset="0"/>
              </a:rPr>
              <a:t>Fulfilling your potential!</a:t>
            </a:r>
            <a:br>
              <a:rPr lang="en-US" sz="3600" dirty="0">
                <a:latin typeface="Swis721 BT" panose="020B0504020202020204" pitchFamily="34" charset="0"/>
              </a:rPr>
            </a:br>
            <a:endParaRPr lang="en-US" sz="3600" dirty="0">
              <a:latin typeface="Swis721 BT" panose="020B0504020202020204" pitchFamily="34" charset="0"/>
            </a:endParaRPr>
          </a:p>
        </p:txBody>
      </p:sp>
      <p:sp>
        <p:nvSpPr>
          <p:cNvPr id="2" name="TextBox 1"/>
          <p:cNvSpPr txBox="1"/>
          <p:nvPr/>
        </p:nvSpPr>
        <p:spPr>
          <a:xfrm>
            <a:off x="4419264" y="566833"/>
            <a:ext cx="6500739" cy="923330"/>
          </a:xfrm>
          <a:prstGeom prst="rect">
            <a:avLst/>
          </a:prstGeom>
          <a:noFill/>
        </p:spPr>
        <p:txBody>
          <a:bodyPr wrap="square" rtlCol="0">
            <a:spAutoFit/>
          </a:bodyPr>
          <a:lstStyle/>
          <a:p>
            <a:r>
              <a:rPr lang="en-GB" sz="5400" dirty="0">
                <a:solidFill>
                  <a:srgbClr val="0070C0"/>
                </a:solidFill>
                <a:latin typeface="Lily Script One" panose="02000500000000000000" pitchFamily="2" charset="0"/>
              </a:rPr>
              <a:t>Why does it matter?</a:t>
            </a:r>
          </a:p>
        </p:txBody>
      </p:sp>
    </p:spTree>
    <p:custDataLst>
      <p:tags r:id="rId1"/>
    </p:custDataLst>
    <p:extLst>
      <p:ext uri="{BB962C8B-B14F-4D97-AF65-F5344CB8AC3E}">
        <p14:creationId xmlns:p14="http://schemas.microsoft.com/office/powerpoint/2010/main" val="714060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28596" y="632092"/>
            <a:ext cx="6183086" cy="923330"/>
          </a:xfrm>
          <a:prstGeom prst="rect">
            <a:avLst/>
          </a:prstGeom>
          <a:noFill/>
        </p:spPr>
        <p:txBody>
          <a:bodyPr wrap="square" rtlCol="0">
            <a:spAutoFit/>
          </a:bodyPr>
          <a:lstStyle/>
          <a:p>
            <a:pPr algn="ctr"/>
            <a:r>
              <a:rPr lang="en-GB" sz="5400" dirty="0">
                <a:solidFill>
                  <a:srgbClr val="007CC4"/>
                </a:solidFill>
                <a:latin typeface="Lily Script One" panose="02000500000000000000" pitchFamily="2" charset="0"/>
                <a:cs typeface="Arial" panose="020B0604020202020204" pitchFamily="34" charset="0"/>
              </a:rPr>
              <a:t>The Paper Challenge</a:t>
            </a:r>
          </a:p>
        </p:txBody>
      </p:sp>
      <p:sp>
        <p:nvSpPr>
          <p:cNvPr id="8" name="TextBox 7"/>
          <p:cNvSpPr txBox="1"/>
          <p:nvPr/>
        </p:nvSpPr>
        <p:spPr>
          <a:xfrm>
            <a:off x="4470982" y="2259715"/>
            <a:ext cx="6445833" cy="2862322"/>
          </a:xfrm>
          <a:prstGeom prst="rect">
            <a:avLst/>
          </a:prstGeom>
          <a:noFill/>
        </p:spPr>
        <p:txBody>
          <a:bodyPr wrap="square" rtlCol="0">
            <a:spAutoFit/>
          </a:bodyPr>
          <a:lstStyle/>
          <a:p>
            <a:r>
              <a:rPr lang="en-GB" sz="3600" dirty="0">
                <a:solidFill>
                  <a:srgbClr val="007CC4"/>
                </a:solidFill>
                <a:latin typeface="Swis721 BT" panose="020B0504020202020204" pitchFamily="34" charset="0"/>
              </a:rPr>
              <a:t>You have </a:t>
            </a:r>
            <a:r>
              <a:rPr lang="en-GB" sz="3600" dirty="0">
                <a:solidFill>
                  <a:srgbClr val="007CC4"/>
                </a:solidFill>
                <a:latin typeface="Lily Script One" panose="02000500000000000000" pitchFamily="2" charset="0"/>
              </a:rPr>
              <a:t>5 minutes </a:t>
            </a:r>
            <a:r>
              <a:rPr lang="en-GB" sz="3600" dirty="0">
                <a:solidFill>
                  <a:srgbClr val="007CC4"/>
                </a:solidFill>
                <a:latin typeface="Swis721 BT" panose="020B0504020202020204" pitchFamily="34" charset="0"/>
              </a:rPr>
              <a:t>to recreate this paper structure.</a:t>
            </a:r>
            <a:br>
              <a:rPr lang="en-GB" sz="3600" dirty="0">
                <a:solidFill>
                  <a:srgbClr val="007CC4"/>
                </a:solidFill>
                <a:latin typeface="Swis721 BT" panose="020B0504020202020204" pitchFamily="34" charset="0"/>
              </a:rPr>
            </a:br>
            <a:endParaRPr lang="en-GB" sz="3600" dirty="0">
              <a:solidFill>
                <a:srgbClr val="007CC4"/>
              </a:solidFill>
              <a:latin typeface="Swis721 BT" panose="020B0504020202020204" pitchFamily="34" charset="0"/>
            </a:endParaRPr>
          </a:p>
          <a:p>
            <a:r>
              <a:rPr lang="en-GB" sz="3600" dirty="0">
                <a:solidFill>
                  <a:srgbClr val="007CC4"/>
                </a:solidFill>
                <a:latin typeface="Swis721 BT" panose="020B0504020202020204" pitchFamily="34" charset="0"/>
              </a:rPr>
              <a:t>Only </a:t>
            </a:r>
            <a:r>
              <a:rPr lang="en-GB" sz="3600" dirty="0">
                <a:solidFill>
                  <a:srgbClr val="007CC4"/>
                </a:solidFill>
                <a:latin typeface="Lily Script One" panose="02000500000000000000" pitchFamily="2" charset="0"/>
              </a:rPr>
              <a:t>1 in 30 </a:t>
            </a:r>
            <a:r>
              <a:rPr lang="en-GB" sz="3600" dirty="0">
                <a:solidFill>
                  <a:srgbClr val="007CC4"/>
                </a:solidFill>
                <a:latin typeface="Swis721 BT" panose="020B0504020202020204" pitchFamily="34" charset="0"/>
              </a:rPr>
              <a:t>can complete this challenge!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156" y="1748636"/>
            <a:ext cx="2767693" cy="3884481"/>
          </a:xfrm>
          <a:prstGeom prst="rect">
            <a:avLst/>
          </a:prstGeom>
        </p:spPr>
      </p:pic>
    </p:spTree>
    <p:extLst>
      <p:ext uri="{BB962C8B-B14F-4D97-AF65-F5344CB8AC3E}">
        <p14:creationId xmlns:p14="http://schemas.microsoft.com/office/powerpoint/2010/main" val="177680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28596" y="632092"/>
            <a:ext cx="6183086" cy="923330"/>
          </a:xfrm>
          <a:prstGeom prst="rect">
            <a:avLst/>
          </a:prstGeom>
          <a:noFill/>
        </p:spPr>
        <p:txBody>
          <a:bodyPr wrap="square" rtlCol="0">
            <a:spAutoFit/>
          </a:bodyPr>
          <a:lstStyle/>
          <a:p>
            <a:pPr algn="ctr"/>
            <a:r>
              <a:rPr lang="en-GB" sz="5400" dirty="0">
                <a:solidFill>
                  <a:srgbClr val="007CC4"/>
                </a:solidFill>
                <a:latin typeface="Lily Script One" panose="02000500000000000000" pitchFamily="2" charset="0"/>
                <a:cs typeface="Arial" panose="020B0604020202020204" pitchFamily="34" charset="0"/>
              </a:rPr>
              <a:t>The solution…</a:t>
            </a:r>
          </a:p>
        </p:txBody>
      </p:sp>
      <p:sp>
        <p:nvSpPr>
          <p:cNvPr id="2" name="Rectangle 1"/>
          <p:cNvSpPr/>
          <p:nvPr/>
        </p:nvSpPr>
        <p:spPr>
          <a:xfrm>
            <a:off x="737936" y="2165683"/>
            <a:ext cx="4684296" cy="3031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p:cNvCxnSpPr>
            <a:stCxn id="2" idx="1"/>
            <a:endCxn id="2" idx="3"/>
          </p:cNvCxnSpPr>
          <p:nvPr/>
        </p:nvCxnSpPr>
        <p:spPr>
          <a:xfrm>
            <a:off x="737936" y="3681663"/>
            <a:ext cx="46842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261937" y="2165683"/>
            <a:ext cx="0" cy="151598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799207" y="2165683"/>
            <a:ext cx="0" cy="151598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128210" y="3681663"/>
            <a:ext cx="0" cy="151598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93228" y="2250501"/>
            <a:ext cx="5168330" cy="2862322"/>
          </a:xfrm>
          <a:prstGeom prst="rect">
            <a:avLst/>
          </a:prstGeom>
          <a:noFill/>
        </p:spPr>
        <p:txBody>
          <a:bodyPr wrap="square" rtlCol="0">
            <a:spAutoFit/>
          </a:bodyPr>
          <a:lstStyle/>
          <a:p>
            <a:r>
              <a:rPr lang="en-GB" sz="2000" dirty="0">
                <a:latin typeface="Swis721 BT" panose="020B0504020202020204" pitchFamily="34" charset="0"/>
              </a:rPr>
              <a:t>1) Fold the paper in half until you have a crease along the middle – as indicated by the blue line.</a:t>
            </a:r>
            <a:br>
              <a:rPr lang="en-GB" sz="2000" dirty="0">
                <a:latin typeface="Swis721 BT" panose="020B0504020202020204" pitchFamily="34" charset="0"/>
              </a:rPr>
            </a:br>
            <a:endParaRPr lang="en-GB" sz="2000" dirty="0">
              <a:latin typeface="Swis721 BT" panose="020B0504020202020204" pitchFamily="34" charset="0"/>
            </a:endParaRPr>
          </a:p>
          <a:p>
            <a:r>
              <a:rPr lang="en-GB" sz="2000" dirty="0">
                <a:latin typeface="Swis721 BT" panose="020B0504020202020204" pitchFamily="34" charset="0"/>
              </a:rPr>
              <a:t>2) Cut three lines towards the middle – as indicated by the dotted lines.</a:t>
            </a:r>
          </a:p>
          <a:p>
            <a:endParaRPr lang="en-GB" sz="2000" dirty="0">
              <a:latin typeface="Swis721 BT" panose="020B0504020202020204" pitchFamily="34" charset="0"/>
            </a:endParaRPr>
          </a:p>
          <a:p>
            <a:r>
              <a:rPr lang="en-GB" sz="2000" dirty="0">
                <a:latin typeface="Swis721 BT" panose="020B0504020202020204" pitchFamily="34" charset="0"/>
              </a:rPr>
              <a:t>3) Twist the paper by holding the two ends until you re-create the structure.</a:t>
            </a:r>
          </a:p>
        </p:txBody>
      </p:sp>
    </p:spTree>
    <p:extLst>
      <p:ext uri="{BB962C8B-B14F-4D97-AF65-F5344CB8AC3E}">
        <p14:creationId xmlns:p14="http://schemas.microsoft.com/office/powerpoint/2010/main" val="3518132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37973" y="2805462"/>
            <a:ext cx="10095313" cy="1107996"/>
          </a:xfrm>
          <a:prstGeom prst="rect">
            <a:avLst/>
          </a:prstGeom>
          <a:noFill/>
        </p:spPr>
        <p:txBody>
          <a:bodyPr wrap="square" rtlCol="0">
            <a:spAutoFit/>
          </a:bodyPr>
          <a:lstStyle/>
          <a:p>
            <a:pPr algn="ctr"/>
            <a:r>
              <a:rPr lang="en-GB" sz="6600" b="1" dirty="0">
                <a:solidFill>
                  <a:srgbClr val="007CC4"/>
                </a:solidFill>
                <a:latin typeface="Bumpo" pitchFamily="2" charset="0"/>
                <a:cs typeface="Arial" panose="020B0604020202020204" pitchFamily="34" charset="0"/>
              </a:rPr>
              <a:t>‘Fixed’ </a:t>
            </a:r>
            <a:r>
              <a:rPr lang="en-GB" sz="6600" b="1" dirty="0">
                <a:solidFill>
                  <a:srgbClr val="007CC4"/>
                </a:solidFill>
                <a:latin typeface="Swis721 BT" panose="020B0504020202020204" pitchFamily="34" charset="0"/>
                <a:cs typeface="Arial" panose="020B0604020202020204" pitchFamily="34" charset="0"/>
              </a:rPr>
              <a:t>vs. </a:t>
            </a:r>
            <a:r>
              <a:rPr lang="en-GB" sz="6600" b="1" dirty="0">
                <a:solidFill>
                  <a:srgbClr val="007CC4"/>
                </a:solidFill>
                <a:latin typeface="Lily Script One" panose="02000500000000000000" pitchFamily="2" charset="0"/>
                <a:cs typeface="Arial" panose="020B0604020202020204" pitchFamily="34" charset="0"/>
              </a:rPr>
              <a:t>‘Growth’</a:t>
            </a:r>
          </a:p>
        </p:txBody>
      </p:sp>
    </p:spTree>
    <p:extLst>
      <p:ext uri="{BB962C8B-B14F-4D97-AF65-F5344CB8AC3E}">
        <p14:creationId xmlns:p14="http://schemas.microsoft.com/office/powerpoint/2010/main" val="3439248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0370" b="6348"/>
          <a:stretch/>
        </p:blipFill>
        <p:spPr>
          <a:xfrm>
            <a:off x="6619298" y="1027954"/>
            <a:ext cx="4320901" cy="5105140"/>
          </a:xfrm>
          <a:prstGeom prst="rect">
            <a:avLst/>
          </a:prstGeom>
        </p:spPr>
      </p:pic>
      <p:pic>
        <p:nvPicPr>
          <p:cNvPr id="10" name="Picture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0739" b="4431"/>
          <a:stretch/>
        </p:blipFill>
        <p:spPr>
          <a:xfrm>
            <a:off x="1565329" y="1027954"/>
            <a:ext cx="4246536" cy="5158340"/>
          </a:xfrm>
          <a:prstGeom prst="rect">
            <a:avLst/>
          </a:prstGeom>
        </p:spPr>
      </p:pic>
    </p:spTree>
    <p:extLst>
      <p:ext uri="{BB962C8B-B14F-4D97-AF65-F5344CB8AC3E}">
        <p14:creationId xmlns:p14="http://schemas.microsoft.com/office/powerpoint/2010/main" val="349762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5488" y="1920240"/>
            <a:ext cx="5741458" cy="3307080"/>
          </a:xfrm>
          <a:prstGeom prst="rect">
            <a:avLst/>
          </a:prstGeom>
        </p:spPr>
      </p:pic>
      <p:sp>
        <p:nvSpPr>
          <p:cNvPr id="5" name="TextBox 4"/>
          <p:cNvSpPr txBox="1"/>
          <p:nvPr/>
        </p:nvSpPr>
        <p:spPr>
          <a:xfrm>
            <a:off x="2161455" y="643326"/>
            <a:ext cx="8072203" cy="830997"/>
          </a:xfrm>
          <a:prstGeom prst="rect">
            <a:avLst/>
          </a:prstGeom>
          <a:noFill/>
        </p:spPr>
        <p:txBody>
          <a:bodyPr wrap="square" rtlCol="0">
            <a:spAutoFit/>
          </a:bodyPr>
          <a:lstStyle/>
          <a:p>
            <a:pPr algn="ctr"/>
            <a:r>
              <a:rPr lang="en-GB" sz="4800" b="1" dirty="0">
                <a:solidFill>
                  <a:srgbClr val="007CC4"/>
                </a:solidFill>
                <a:latin typeface="Lily Script One" panose="02000500000000000000" pitchFamily="2" charset="0"/>
                <a:cs typeface="Arial" panose="020B0604020202020204" pitchFamily="34" charset="0"/>
              </a:rPr>
              <a:t>Neuroplasticity</a:t>
            </a:r>
          </a:p>
        </p:txBody>
      </p:sp>
    </p:spTree>
    <p:extLst>
      <p:ext uri="{BB962C8B-B14F-4D97-AF65-F5344CB8AC3E}">
        <p14:creationId xmlns:p14="http://schemas.microsoft.com/office/powerpoint/2010/main" val="17598572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1_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Word Document" ma:contentTypeID="0x010100C67C78DEBFD4F6458096837A31E2BDBA" ma:contentTypeVersion="14" ma:contentTypeDescription="Create a new document." ma:contentTypeScope="" ma:versionID="5c9dce47e33710dbc17167178532d7df">
  <xsd:schema xmlns:xsd="http://www.w3.org/2001/XMLSchema" xmlns:xs="http://www.w3.org/2001/XMLSchema" xmlns:p="http://schemas.microsoft.com/office/2006/metadata/properties" xmlns:ns2="10d2acc7-9526-41c3-a28d-0e358b6be6e4" xmlns:ns3="a7b597b2-1396-4f3d-9b98-8a1c1f3998ce" xmlns:ns4="http://schemas.microsoft.com/sharepoint/v4" targetNamespace="http://schemas.microsoft.com/office/2006/metadata/properties" ma:root="true" ma:fieldsID="54bb5d586acd5eea784d5c2da47ce607" ns2:_="" ns3:_="" ns4:_="">
    <xsd:import namespace="10d2acc7-9526-41c3-a28d-0e358b6be6e4"/>
    <xsd:import namespace="a7b597b2-1396-4f3d-9b98-8a1c1f3998ce"/>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4:IconOverlay"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d2acc7-9526-41c3-a28d-0e358b6be6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b597b2-1396-4f3d-9b98-8a1c1f3998c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4E5A2B-92E7-4BE1-9E69-94FC6469B6B9}">
  <ds:schemaRefs>
    <ds:schemaRef ds:uri="http://purl.org/dc/dcmitype/"/>
    <ds:schemaRef ds:uri="http://schemas.microsoft.com/office/2006/documentManagement/types"/>
    <ds:schemaRef ds:uri="http://purl.org/dc/elements/1.1/"/>
    <ds:schemaRef ds:uri="http://schemas.microsoft.com/office/2006/metadata/properties"/>
    <ds:schemaRef ds:uri="http://schemas.microsoft.com/sharepoint/v4"/>
    <ds:schemaRef ds:uri="http://purl.org/dc/terms/"/>
    <ds:schemaRef ds:uri="http://schemas.openxmlformats.org/package/2006/metadata/core-properties"/>
    <ds:schemaRef ds:uri="http://schemas.microsoft.com/office/infopath/2007/PartnerControls"/>
    <ds:schemaRef ds:uri="a7b597b2-1396-4f3d-9b98-8a1c1f3998ce"/>
    <ds:schemaRef ds:uri="10d2acc7-9526-41c3-a28d-0e358b6be6e4"/>
    <ds:schemaRef ds:uri="http://www.w3.org/XML/1998/namespace"/>
  </ds:schemaRefs>
</ds:datastoreItem>
</file>

<file path=customXml/itemProps2.xml><?xml version="1.0" encoding="utf-8"?>
<ds:datastoreItem xmlns:ds="http://schemas.openxmlformats.org/officeDocument/2006/customXml" ds:itemID="{CD988BEB-A42D-4F59-B843-3C84421D4DD8}">
  <ds:schemaRefs>
    <ds:schemaRef ds:uri="http://schemas.microsoft.com/sharepoint/v3/contenttype/forms"/>
  </ds:schemaRefs>
</ds:datastoreItem>
</file>

<file path=customXml/itemProps3.xml><?xml version="1.0" encoding="utf-8"?>
<ds:datastoreItem xmlns:ds="http://schemas.openxmlformats.org/officeDocument/2006/customXml" ds:itemID="{8DEE64B2-C610-49EC-AE7E-5C578D7F73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d2acc7-9526-41c3-a28d-0e358b6be6e4"/>
    <ds:schemaRef ds:uri="a7b597b2-1396-4f3d-9b98-8a1c1f3998c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12361</TotalTime>
  <Words>1461</Words>
  <Application>Microsoft Office PowerPoint</Application>
  <PresentationFormat>Widescreen</PresentationFormat>
  <Paragraphs>142</Paragraphs>
  <Slides>15</Slides>
  <Notes>15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Calibri</vt:lpstr>
      <vt:lpstr>Bumpo</vt:lpstr>
      <vt:lpstr>Wingdings</vt:lpstr>
      <vt:lpstr>Lily Script One</vt:lpstr>
      <vt:lpstr>Swis721 BT</vt:lpstr>
      <vt:lpstr>Arial</vt:lpstr>
      <vt:lpstr>1_Office Theme</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Cumbria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Pears, Hannah</dc:creator>
  <cp:lastModifiedBy>Dickinson, Mark</cp:lastModifiedBy>
  <cp:revision>343</cp:revision>
  <cp:lastPrinted>2018-03-21T14:25:57Z</cp:lastPrinted>
  <dcterms:created xsi:type="dcterms:W3CDTF">2017-06-29T13:49:01Z</dcterms:created>
  <dcterms:modified xsi:type="dcterms:W3CDTF">2020-05-19T13:44:06Z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0x010100C67C78DEBFD4F6458096837A31E2BDBA</vt:lpwstr>
  </property>
  <property fmtid="{D5CDD505-2E9C-101B-9397-08002B2CF9AE}" pid="3" name="Order">
    <vt:r8>100</vt:r8>
  </property>
</Properties>
</file>