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107"/>
  </p:notesMasterIdLst>
  <p:handoutMasterIdLst>
    <p:handoutMasterId r:id="rId108"/>
  </p:handoutMasterIdLst>
  <p:sldIdLst>
    <p:sldId id="383" r:id="rId5"/>
    <p:sldId id="484" r:id="rId6"/>
    <p:sldId id="927" r:id="rId7"/>
    <p:sldId id="459" r:id="rId8"/>
    <p:sldId id="473" r:id="rId9"/>
    <p:sldId id="469" r:id="rId10"/>
    <p:sldId id="468" r:id="rId11"/>
    <p:sldId id="504" r:id="rId12"/>
    <p:sldId id="489" r:id="rId13"/>
    <p:sldId id="427" r:id="rId14"/>
    <p:sldId id="470" r:id="rId15"/>
    <p:sldId id="471" r:id="rId16"/>
    <p:sldId id="472" r:id="rId17"/>
    <p:sldId id="474" r:id="rId18"/>
    <p:sldId id="476" r:id="rId19"/>
    <p:sldId id="477" r:id="rId20"/>
    <p:sldId id="530" r:id="rId21"/>
    <p:sldId id="461" r:id="rId22"/>
    <p:sldId id="478" r:id="rId23"/>
    <p:sldId id="505" r:id="rId24"/>
    <p:sldId id="479" r:id="rId25"/>
    <p:sldId id="943" r:id="rId26"/>
    <p:sldId id="944" r:id="rId27"/>
    <p:sldId id="939" r:id="rId28"/>
    <p:sldId id="940" r:id="rId29"/>
    <p:sldId id="938" r:id="rId30"/>
    <p:sldId id="941" r:id="rId31"/>
    <p:sldId id="937" r:id="rId32"/>
    <p:sldId id="942" r:id="rId33"/>
    <p:sldId id="935" r:id="rId34"/>
    <p:sldId id="929" r:id="rId35"/>
    <p:sldId id="503" r:id="rId36"/>
    <p:sldId id="934" r:id="rId37"/>
    <p:sldId id="519" r:id="rId38"/>
    <p:sldId id="930" r:id="rId39"/>
    <p:sldId id="931" r:id="rId40"/>
    <p:sldId id="486" r:id="rId41"/>
    <p:sldId id="945" r:id="rId42"/>
    <p:sldId id="483" r:id="rId43"/>
    <p:sldId id="429" r:id="rId44"/>
    <p:sldId id="507" r:id="rId45"/>
    <p:sldId id="531" r:id="rId46"/>
    <p:sldId id="508" r:id="rId47"/>
    <p:sldId id="509" r:id="rId48"/>
    <p:sldId id="510" r:id="rId49"/>
    <p:sldId id="506" r:id="rId50"/>
    <p:sldId id="512" r:id="rId51"/>
    <p:sldId id="513" r:id="rId52"/>
    <p:sldId id="487" r:id="rId53"/>
    <p:sldId id="460" r:id="rId54"/>
    <p:sldId id="514" r:id="rId55"/>
    <p:sldId id="520" r:id="rId56"/>
    <p:sldId id="511" r:id="rId57"/>
    <p:sldId id="490" r:id="rId58"/>
    <p:sldId id="515" r:id="rId59"/>
    <p:sldId id="516" r:id="rId60"/>
    <p:sldId id="492" r:id="rId61"/>
    <p:sldId id="428" r:id="rId62"/>
    <p:sldId id="534" r:id="rId63"/>
    <p:sldId id="532" r:id="rId64"/>
    <p:sldId id="518" r:id="rId65"/>
    <p:sldId id="494" r:id="rId66"/>
    <p:sldId id="533" r:id="rId67"/>
    <p:sldId id="517" r:id="rId68"/>
    <p:sldId id="493" r:id="rId69"/>
    <p:sldId id="933" r:id="rId70"/>
    <p:sldId id="491" r:id="rId71"/>
    <p:sldId id="529" r:id="rId72"/>
    <p:sldId id="501" r:id="rId73"/>
    <p:sldId id="545" r:id="rId74"/>
    <p:sldId id="539" r:id="rId75"/>
    <p:sldId id="462" r:id="rId76"/>
    <p:sldId id="543" r:id="rId77"/>
    <p:sldId id="538" r:id="rId78"/>
    <p:sldId id="542" r:id="rId79"/>
    <p:sldId id="547" r:id="rId80"/>
    <p:sldId id="500" r:id="rId81"/>
    <p:sldId id="552" r:id="rId82"/>
    <p:sldId id="553" r:id="rId83"/>
    <p:sldId id="550" r:id="rId84"/>
    <p:sldId id="548" r:id="rId85"/>
    <p:sldId id="554" r:id="rId86"/>
    <p:sldId id="464" r:id="rId87"/>
    <p:sldId id="522" r:id="rId88"/>
    <p:sldId id="549" r:id="rId89"/>
    <p:sldId id="499" r:id="rId90"/>
    <p:sldId id="555" r:id="rId91"/>
    <p:sldId id="523" r:id="rId92"/>
    <p:sldId id="556" r:id="rId93"/>
    <p:sldId id="495" r:id="rId94"/>
    <p:sldId id="496" r:id="rId95"/>
    <p:sldId id="946" r:id="rId96"/>
    <p:sldId id="947" r:id="rId97"/>
    <p:sldId id="948" r:id="rId98"/>
    <p:sldId id="949" r:id="rId99"/>
    <p:sldId id="498" r:id="rId100"/>
    <p:sldId id="524" r:id="rId101"/>
    <p:sldId id="466" r:id="rId102"/>
    <p:sldId id="527" r:id="rId103"/>
    <p:sldId id="735" r:id="rId104"/>
    <p:sldId id="922" r:id="rId105"/>
    <p:sldId id="391" r:id="rId106"/>
  </p:sldIdLst>
  <p:sldSz cx="12188825" cy="6858000"/>
  <p:notesSz cx="6889750"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6" userDrawn="1">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28E019-D045-4AD6-4CD3-4955D1A9A5F1}" name="Fiona Smalley" initials="fs" userId="61c0c631fc639eb4" providerId="Windows Live"/>
  <p188:author id="{F8545D5E-6B29-B41F-56F0-F273C536C259}" name="Kate Wood" initials="KW" userId="c23aa502ae2c4917" providerId="Windows Live"/>
  <p188:author id="{07EFEAA0-118C-C92D-8647-534ADF49D97D}" name="Kate Wood" initials="KW" userId="S::Kate@cosmosltd.uk::6f7de3a6-f619-4504-8737-04807b2b4a17" providerId="AD"/>
  <p188:author id="{3E79BDDB-088D-F2DA-3E49-99650C0DE9D6}" name="Sarah Dirrane" initials="SD" userId="S::sarah@cosmosltd.uk::3e6f5f6b-97dc-4836-842f-b3966de181c3"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1B8"/>
    <a:srgbClr val="404851"/>
    <a:srgbClr val="2A5160"/>
    <a:srgbClr val="009FE3"/>
    <a:srgbClr val="1E2C52"/>
    <a:srgbClr val="45B49D"/>
    <a:srgbClr val="66FFFF"/>
    <a:srgbClr val="993366"/>
    <a:srgbClr val="CC00FF"/>
    <a:srgbClr val="4C9D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81"/>
  </p:normalViewPr>
  <p:slideViewPr>
    <p:cSldViewPr snapToGrid="0">
      <p:cViewPr varScale="1">
        <p:scale>
          <a:sx n="116" d="100"/>
          <a:sy n="116" d="100"/>
        </p:scale>
        <p:origin x="520" y="176"/>
      </p:cViewPr>
      <p:guideLst>
        <p:guide orient="horz" pos="4156"/>
        <p:guide pos="383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notesMaster" Target="notesMasters/notes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8/10/relationships/authors" Target="author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handoutMaster" Target="handoutMasters/handoutMaster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0936"/>
          </a:xfrm>
          <a:prstGeom prst="rect">
            <a:avLst/>
          </a:prstGeom>
        </p:spPr>
        <p:txBody>
          <a:bodyPr vert="horz" lIns="96616" tIns="48308" rIns="96616" bIns="48308" rtlCol="0"/>
          <a:lstStyle>
            <a:lvl1pPr algn="l">
              <a:defRPr sz="1300"/>
            </a:lvl1pPr>
          </a:lstStyle>
          <a:p>
            <a:endParaRPr lang="en-US" dirty="0"/>
          </a:p>
        </p:txBody>
      </p:sp>
      <p:sp>
        <p:nvSpPr>
          <p:cNvPr id="3" name="Date Placeholder 2"/>
          <p:cNvSpPr>
            <a:spLocks noGrp="1"/>
          </p:cNvSpPr>
          <p:nvPr>
            <p:ph type="dt" sz="quarter" idx="1"/>
          </p:nvPr>
        </p:nvSpPr>
        <p:spPr>
          <a:xfrm>
            <a:off x="3902597" y="0"/>
            <a:ext cx="2985558" cy="500936"/>
          </a:xfrm>
          <a:prstGeom prst="rect">
            <a:avLst/>
          </a:prstGeom>
        </p:spPr>
        <p:txBody>
          <a:bodyPr vert="horz" lIns="96616" tIns="48308" rIns="96616" bIns="48308" rtlCol="0"/>
          <a:lstStyle>
            <a:lvl1pPr algn="r">
              <a:defRPr sz="1300"/>
            </a:lvl1pPr>
          </a:lstStyle>
          <a:p>
            <a:fld id="{8E6983BD-044D-D546-B563-FFE83A9EC456}" type="datetime1">
              <a:rPr lang="en-GB" smtClean="0"/>
              <a:t>19/08/2026</a:t>
            </a:fld>
            <a:endParaRPr lang="en-US" dirty="0"/>
          </a:p>
        </p:txBody>
      </p:sp>
      <p:sp>
        <p:nvSpPr>
          <p:cNvPr id="4" name="Footer Placeholder 3"/>
          <p:cNvSpPr>
            <a:spLocks noGrp="1"/>
          </p:cNvSpPr>
          <p:nvPr>
            <p:ph type="ftr" sz="quarter" idx="2"/>
          </p:nvPr>
        </p:nvSpPr>
        <p:spPr>
          <a:xfrm>
            <a:off x="0" y="9516038"/>
            <a:ext cx="2985558" cy="500936"/>
          </a:xfrm>
          <a:prstGeom prst="rect">
            <a:avLst/>
          </a:prstGeom>
        </p:spPr>
        <p:txBody>
          <a:bodyPr vert="horz" lIns="96616" tIns="48308" rIns="96616" bIns="48308"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02597" y="9516038"/>
            <a:ext cx="2985558" cy="500936"/>
          </a:xfrm>
          <a:prstGeom prst="rect">
            <a:avLst/>
          </a:prstGeom>
        </p:spPr>
        <p:txBody>
          <a:bodyPr vert="horz" lIns="96616" tIns="48308" rIns="96616" bIns="48308" rtlCol="0" anchor="b"/>
          <a:lstStyle>
            <a:lvl1pPr algn="r">
              <a:defRPr sz="1300"/>
            </a:lvl1pPr>
          </a:lstStyle>
          <a:p>
            <a:fld id="{5446EC1C-DF4E-0D49-AC67-40B305A962D3}" type="slidenum">
              <a:rPr lang="en-US" smtClean="0"/>
              <a:t>‹#›</a:t>
            </a:fld>
            <a:endParaRPr lang="en-US" dirty="0"/>
          </a:p>
        </p:txBody>
      </p:sp>
    </p:spTree>
    <p:extLst>
      <p:ext uri="{BB962C8B-B14F-4D97-AF65-F5344CB8AC3E}">
        <p14:creationId xmlns:p14="http://schemas.microsoft.com/office/powerpoint/2010/main" val="22198722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0936"/>
          </a:xfrm>
          <a:prstGeom prst="rect">
            <a:avLst/>
          </a:prstGeom>
        </p:spPr>
        <p:txBody>
          <a:bodyPr vert="horz" lIns="96616" tIns="48308" rIns="96616" bIns="48308" rtlCol="0"/>
          <a:lstStyle>
            <a:lvl1pPr algn="l">
              <a:defRPr sz="1300"/>
            </a:lvl1pPr>
          </a:lstStyle>
          <a:p>
            <a:endParaRPr lang="en-US" dirty="0"/>
          </a:p>
        </p:txBody>
      </p:sp>
      <p:sp>
        <p:nvSpPr>
          <p:cNvPr id="3" name="Date Placeholder 2"/>
          <p:cNvSpPr>
            <a:spLocks noGrp="1"/>
          </p:cNvSpPr>
          <p:nvPr>
            <p:ph type="dt" idx="1"/>
          </p:nvPr>
        </p:nvSpPr>
        <p:spPr>
          <a:xfrm>
            <a:off x="3902597" y="0"/>
            <a:ext cx="2985558" cy="500936"/>
          </a:xfrm>
          <a:prstGeom prst="rect">
            <a:avLst/>
          </a:prstGeom>
        </p:spPr>
        <p:txBody>
          <a:bodyPr vert="horz" lIns="96616" tIns="48308" rIns="96616" bIns="48308" rtlCol="0"/>
          <a:lstStyle>
            <a:lvl1pPr algn="r">
              <a:defRPr sz="1300"/>
            </a:lvl1pPr>
          </a:lstStyle>
          <a:p>
            <a:fld id="{E01D7FD7-C5D0-0146-B927-DC7E0236FB1F}" type="datetime1">
              <a:rPr lang="en-GB" smtClean="0"/>
              <a:t>19/08/2026</a:t>
            </a:fld>
            <a:endParaRPr lang="en-US" dirty="0"/>
          </a:p>
        </p:txBody>
      </p:sp>
      <p:sp>
        <p:nvSpPr>
          <p:cNvPr id="4" name="Slide Image Placeholder 3"/>
          <p:cNvSpPr>
            <a:spLocks noGrp="1" noRot="1" noChangeAspect="1"/>
          </p:cNvSpPr>
          <p:nvPr>
            <p:ph type="sldImg" idx="2"/>
          </p:nvPr>
        </p:nvSpPr>
        <p:spPr>
          <a:xfrm>
            <a:off x="106363" y="750888"/>
            <a:ext cx="6677025" cy="3757612"/>
          </a:xfrm>
          <a:prstGeom prst="rect">
            <a:avLst/>
          </a:prstGeom>
          <a:noFill/>
          <a:ln w="12700">
            <a:solidFill>
              <a:prstClr val="black"/>
            </a:solidFill>
          </a:ln>
        </p:spPr>
        <p:txBody>
          <a:bodyPr vert="horz" lIns="96616" tIns="48308" rIns="96616" bIns="48308" rtlCol="0" anchor="ctr"/>
          <a:lstStyle/>
          <a:p>
            <a:endParaRPr lang="en-US" dirty="0"/>
          </a:p>
        </p:txBody>
      </p:sp>
      <p:sp>
        <p:nvSpPr>
          <p:cNvPr id="5" name="Notes Placeholder 4"/>
          <p:cNvSpPr>
            <a:spLocks noGrp="1"/>
          </p:cNvSpPr>
          <p:nvPr>
            <p:ph type="body" sz="quarter" idx="3"/>
          </p:nvPr>
        </p:nvSpPr>
        <p:spPr>
          <a:xfrm>
            <a:off x="688975" y="4758889"/>
            <a:ext cx="5511800" cy="4508421"/>
          </a:xfrm>
          <a:prstGeom prst="rect">
            <a:avLst/>
          </a:prstGeom>
        </p:spPr>
        <p:txBody>
          <a:bodyPr vert="horz" lIns="96616" tIns="48308" rIns="96616" bIns="4830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6038"/>
            <a:ext cx="2985558" cy="500936"/>
          </a:xfrm>
          <a:prstGeom prst="rect">
            <a:avLst/>
          </a:prstGeom>
        </p:spPr>
        <p:txBody>
          <a:bodyPr vert="horz" lIns="96616" tIns="48308" rIns="96616" bIns="48308"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02597" y="9516038"/>
            <a:ext cx="2985558" cy="500936"/>
          </a:xfrm>
          <a:prstGeom prst="rect">
            <a:avLst/>
          </a:prstGeom>
        </p:spPr>
        <p:txBody>
          <a:bodyPr vert="horz" lIns="96616" tIns="48308" rIns="96616" bIns="48308" rtlCol="0" anchor="b"/>
          <a:lstStyle>
            <a:lvl1pPr algn="r">
              <a:defRPr sz="1300"/>
            </a:lvl1pPr>
          </a:lstStyle>
          <a:p>
            <a:fld id="{8B742462-5B1D-4342-ADF0-C60917D19F3E}" type="slidenum">
              <a:rPr lang="en-US" smtClean="0"/>
              <a:t>‹#›</a:t>
            </a:fld>
            <a:endParaRPr lang="en-US" dirty="0"/>
          </a:p>
        </p:txBody>
      </p:sp>
    </p:spTree>
    <p:extLst>
      <p:ext uri="{BB962C8B-B14F-4D97-AF65-F5344CB8AC3E}">
        <p14:creationId xmlns:p14="http://schemas.microsoft.com/office/powerpoint/2010/main" val="3043654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742462-5B1D-4342-ADF0-C60917D19F3E}" type="slidenum">
              <a:rPr lang="en-US" smtClean="0"/>
              <a:t>3</a:t>
            </a:fld>
            <a:endParaRPr lang="en-US" dirty="0"/>
          </a:p>
        </p:txBody>
      </p:sp>
    </p:spTree>
    <p:extLst>
      <p:ext uri="{BB962C8B-B14F-4D97-AF65-F5344CB8AC3E}">
        <p14:creationId xmlns:p14="http://schemas.microsoft.com/office/powerpoint/2010/main" val="1306779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742462-5B1D-4342-ADF0-C60917D19F3E}" type="slidenum">
              <a:rPr lang="en-US" smtClean="0"/>
              <a:t>26</a:t>
            </a:fld>
            <a:endParaRPr lang="en-US" dirty="0"/>
          </a:p>
        </p:txBody>
      </p:sp>
    </p:spTree>
    <p:extLst>
      <p:ext uri="{BB962C8B-B14F-4D97-AF65-F5344CB8AC3E}">
        <p14:creationId xmlns:p14="http://schemas.microsoft.com/office/powerpoint/2010/main" val="3748279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742462-5B1D-4342-ADF0-C60917D19F3E}" type="slidenum">
              <a:rPr lang="en-US" smtClean="0"/>
              <a:t>38</a:t>
            </a:fld>
            <a:endParaRPr lang="en-US" dirty="0"/>
          </a:p>
        </p:txBody>
      </p:sp>
    </p:spTree>
    <p:extLst>
      <p:ext uri="{BB962C8B-B14F-4D97-AF65-F5344CB8AC3E}">
        <p14:creationId xmlns:p14="http://schemas.microsoft.com/office/powerpoint/2010/main" val="1383963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742462-5B1D-4342-ADF0-C60917D19F3E}" type="slidenum">
              <a:rPr lang="en-US" smtClean="0"/>
              <a:t>66</a:t>
            </a:fld>
            <a:endParaRPr lang="en-US" dirty="0"/>
          </a:p>
        </p:txBody>
      </p:sp>
    </p:spTree>
    <p:extLst>
      <p:ext uri="{BB962C8B-B14F-4D97-AF65-F5344CB8AC3E}">
        <p14:creationId xmlns:p14="http://schemas.microsoft.com/office/powerpoint/2010/main" val="3554899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0AA9B4-978B-4601-81E7-544D16285FB7}"/>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Tree>
    <p:extLst>
      <p:ext uri="{BB962C8B-B14F-4D97-AF65-F5344CB8AC3E}">
        <p14:creationId xmlns:p14="http://schemas.microsoft.com/office/powerpoint/2010/main" val="2195219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2A516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5DB66D36-826A-490D-B51C-61095070BA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97857">
            <a:off x="-2879591" y="-4133570"/>
            <a:ext cx="15100468" cy="15125140"/>
          </a:xfrm>
          <a:prstGeom prst="rect">
            <a:avLst/>
          </a:prstGeom>
        </p:spPr>
      </p:pic>
      <p:sp>
        <p:nvSpPr>
          <p:cNvPr id="10" name="Oval 9">
            <a:extLst>
              <a:ext uri="{FF2B5EF4-FFF2-40B4-BE49-F238E27FC236}">
                <a16:creationId xmlns:a16="http://schemas.microsoft.com/office/drawing/2014/main" id="{A98A7496-3BF9-4041-9BCD-4CE8FAD3AD3A}"/>
              </a:ext>
            </a:extLst>
          </p:cNvPr>
          <p:cNvSpPr/>
          <p:nvPr userDrawn="1"/>
        </p:nvSpPr>
        <p:spPr>
          <a:xfrm>
            <a:off x="2997636" y="1755993"/>
            <a:ext cx="3346014" cy="3346014"/>
          </a:xfrm>
          <a:prstGeom prst="ellipse">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7975A397-20B1-49A6-BECB-8B93EDDA8F2A}"/>
              </a:ext>
            </a:extLst>
          </p:cNvPr>
          <p:cNvGrpSpPr/>
          <p:nvPr userDrawn="1"/>
        </p:nvGrpSpPr>
        <p:grpSpPr>
          <a:xfrm>
            <a:off x="9037253" y="4434491"/>
            <a:ext cx="3151572" cy="2413000"/>
            <a:chOff x="9037253" y="4445001"/>
            <a:chExt cx="3151572" cy="2413000"/>
          </a:xfrm>
        </p:grpSpPr>
        <p:sp>
          <p:nvSpPr>
            <p:cNvPr id="4" name="Rectangle 3">
              <a:extLst>
                <a:ext uri="{FF2B5EF4-FFF2-40B4-BE49-F238E27FC236}">
                  <a16:creationId xmlns:a16="http://schemas.microsoft.com/office/drawing/2014/main" id="{B929ADD5-7748-4F19-B327-9BFD1DC39721}"/>
                </a:ext>
              </a:extLst>
            </p:cNvPr>
            <p:cNvSpPr/>
            <p:nvPr/>
          </p:nvSpPr>
          <p:spPr>
            <a:xfrm>
              <a:off x="9037253" y="4445001"/>
              <a:ext cx="3151572" cy="241300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5" name="Group 4">
              <a:extLst>
                <a:ext uri="{FF2B5EF4-FFF2-40B4-BE49-F238E27FC236}">
                  <a16:creationId xmlns:a16="http://schemas.microsoft.com/office/drawing/2014/main" id="{3C963304-68B3-4A85-95C7-547F8A03867A}"/>
                </a:ext>
              </a:extLst>
            </p:cNvPr>
            <p:cNvGrpSpPr/>
            <p:nvPr/>
          </p:nvGrpSpPr>
          <p:grpSpPr>
            <a:xfrm>
              <a:off x="10689616" y="5668512"/>
              <a:ext cx="1310955" cy="1012058"/>
              <a:chOff x="11052970" y="5974932"/>
              <a:chExt cx="850297" cy="656430"/>
            </a:xfrm>
          </p:grpSpPr>
          <p:pic>
            <p:nvPicPr>
              <p:cNvPr id="6" name="Graphic 5">
                <a:extLst>
                  <a:ext uri="{FF2B5EF4-FFF2-40B4-BE49-F238E27FC236}">
                    <a16:creationId xmlns:a16="http://schemas.microsoft.com/office/drawing/2014/main" id="{2ECB65E5-1868-4AAF-9467-0F386735BE5A}"/>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5974932"/>
                <a:ext cx="685924" cy="656430"/>
              </a:xfrm>
              <a:prstGeom prst="rect">
                <a:avLst/>
              </a:prstGeom>
            </p:spPr>
          </p:pic>
          <p:sp>
            <p:nvSpPr>
              <p:cNvPr id="7" name="Rectangle 6">
                <a:extLst>
                  <a:ext uri="{FF2B5EF4-FFF2-40B4-BE49-F238E27FC236}">
                    <a16:creationId xmlns:a16="http://schemas.microsoft.com/office/drawing/2014/main" id="{6AC14A9B-5B55-4E7A-86C1-A40A217601E6}"/>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pic>
        <p:nvPicPr>
          <p:cNvPr id="14" name="Picture 2">
            <a:extLst>
              <a:ext uri="{FF2B5EF4-FFF2-40B4-BE49-F238E27FC236}">
                <a16:creationId xmlns:a16="http://schemas.microsoft.com/office/drawing/2014/main" id="{B09F5769-5005-06D6-BCF3-064B5447B3DC}"/>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425031" y="5896303"/>
            <a:ext cx="1066664" cy="65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822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4" name="Group 3">
            <a:extLst>
              <a:ext uri="{FF2B5EF4-FFF2-40B4-BE49-F238E27FC236}">
                <a16:creationId xmlns:a16="http://schemas.microsoft.com/office/drawing/2014/main" id="{0D72C8E3-61C3-1F39-BD28-7B461D8913C0}"/>
              </a:ext>
            </a:extLst>
          </p:cNvPr>
          <p:cNvGrpSpPr/>
          <p:nvPr userDrawn="1"/>
        </p:nvGrpSpPr>
        <p:grpSpPr>
          <a:xfrm>
            <a:off x="9001957" y="275210"/>
            <a:ext cx="2901310" cy="1065320"/>
            <a:chOff x="9001957" y="275210"/>
            <a:chExt cx="2901310" cy="1065320"/>
          </a:xfrm>
        </p:grpSpPr>
        <p:sp>
          <p:nvSpPr>
            <p:cNvPr id="5" name="Rectangle 4">
              <a:extLst>
                <a:ext uri="{FF2B5EF4-FFF2-40B4-BE49-F238E27FC236}">
                  <a16:creationId xmlns:a16="http://schemas.microsoft.com/office/drawing/2014/main" id="{5D70E9BC-588A-C547-2F7D-91576760768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19B80533-E956-F249-4864-CE6CE18AA08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D84C6306-7A77-FD40-D0CC-6ED9A687593D}"/>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43E6F014-1B78-7905-F76F-25E7F7AEDCB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875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BA548C60-03D5-475D-B8D7-01BF8BD18E55}"/>
              </a:ext>
            </a:extLst>
          </p:cNvPr>
          <p:cNvSpPr/>
          <p:nvPr userDrawn="1"/>
        </p:nvSpPr>
        <p:spPr>
          <a:xfrm>
            <a:off x="6094411" y="1553593"/>
            <a:ext cx="6094413"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2E36E713-1E8B-78E5-1BC3-A294780CDFDB}"/>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0210AF92-6413-D7C9-AFE9-8FE34D38D7DA}"/>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58993D15-2857-9C86-208E-DA5EEED414A0}"/>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317F0528-9473-7A82-B60D-3ED717493B6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F8BD265A-CB99-25F3-A759-9D5BD1F84F3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8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B1275-5AB2-4B32-92CD-BADEA92D9027}"/>
              </a:ext>
            </a:extLst>
          </p:cNvPr>
          <p:cNvSpPr/>
          <p:nvPr userDrawn="1"/>
        </p:nvSpPr>
        <p:spPr>
          <a:xfrm>
            <a:off x="8243818" y="1553593"/>
            <a:ext cx="3945006"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3" name="Group 2">
            <a:extLst>
              <a:ext uri="{FF2B5EF4-FFF2-40B4-BE49-F238E27FC236}">
                <a16:creationId xmlns:a16="http://schemas.microsoft.com/office/drawing/2014/main" id="{39F1320B-B8D3-77F9-4665-F2B7785247FC}"/>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69305E69-A43F-FA16-3CBA-559BC95F672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C23499F2-55D2-D640-9CFA-86CAA56224E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6731F9FB-180A-2D02-ECB7-0B3AF5F6E2F1}"/>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415379DE-FEC7-4FD0-A329-C1B7CCFD93B2}"/>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83236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6CB1275-5AB2-4B32-92CD-BADEA92D9027}"/>
              </a:ext>
            </a:extLst>
          </p:cNvPr>
          <p:cNvSpPr/>
          <p:nvPr userDrawn="1"/>
        </p:nvSpPr>
        <p:spPr>
          <a:xfrm>
            <a:off x="4313169" y="1551179"/>
            <a:ext cx="3945006"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11" name="Picture Placeholder 3">
            <a:extLst>
              <a:ext uri="{FF2B5EF4-FFF2-40B4-BE49-F238E27FC236}">
                <a16:creationId xmlns:a16="http://schemas.microsoft.com/office/drawing/2014/main" id="{365E69DB-94CC-41A0-935A-26D3439EB32F}"/>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2A559C0C-00F4-D91F-00E1-D9FD896254B6}"/>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5D596F7C-C3AC-948F-8067-8A49D03F26B9}"/>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98549929-E81A-88A9-AF78-3B68EE526E9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19C053EA-99D8-3F85-16AF-187770CC1AE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2" name="Picture 2">
            <a:extLst>
              <a:ext uri="{FF2B5EF4-FFF2-40B4-BE49-F238E27FC236}">
                <a16:creationId xmlns:a16="http://schemas.microsoft.com/office/drawing/2014/main" id="{081A62D1-6860-85E7-7A0A-83A51A374C1C}"/>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132739"/>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dirty="0"/>
          </a:p>
        </p:txBody>
      </p:sp>
      <p:grpSp>
        <p:nvGrpSpPr>
          <p:cNvPr id="17" name="Group 16">
            <a:extLst>
              <a:ext uri="{FF2B5EF4-FFF2-40B4-BE49-F238E27FC236}">
                <a16:creationId xmlns:a16="http://schemas.microsoft.com/office/drawing/2014/main" id="{D6F9D62C-FE3B-4A60-AFA4-48EC5BB515DF}"/>
              </a:ext>
            </a:extLst>
          </p:cNvPr>
          <p:cNvGrpSpPr/>
          <p:nvPr userDrawn="1"/>
        </p:nvGrpSpPr>
        <p:grpSpPr>
          <a:xfrm>
            <a:off x="9001957" y="275210"/>
            <a:ext cx="2901310" cy="1065320"/>
            <a:chOff x="9001957" y="275210"/>
            <a:chExt cx="2901310" cy="1065320"/>
          </a:xfrm>
        </p:grpSpPr>
        <p:sp>
          <p:nvSpPr>
            <p:cNvPr id="19" name="Rectangle 18">
              <a:extLst>
                <a:ext uri="{FF2B5EF4-FFF2-40B4-BE49-F238E27FC236}">
                  <a16:creationId xmlns:a16="http://schemas.microsoft.com/office/drawing/2014/main" id="{5DA5A8F6-9391-45F1-A07E-87FCC042B4F0}"/>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0" name="Graphic 19">
              <a:extLst>
                <a:ext uri="{FF2B5EF4-FFF2-40B4-BE49-F238E27FC236}">
                  <a16:creationId xmlns:a16="http://schemas.microsoft.com/office/drawing/2014/main" id="{C25FD043-0B82-42DB-8CCA-46983FB64AA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21" name="Rectangle 20">
              <a:extLst>
                <a:ext uri="{FF2B5EF4-FFF2-40B4-BE49-F238E27FC236}">
                  <a16:creationId xmlns:a16="http://schemas.microsoft.com/office/drawing/2014/main" id="{1153254F-CC26-4BFF-A79A-F2C9A01A331A}"/>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nvGrpSpPr>
          <p:cNvPr id="5" name="Group 4">
            <a:extLst>
              <a:ext uri="{FF2B5EF4-FFF2-40B4-BE49-F238E27FC236}">
                <a16:creationId xmlns:a16="http://schemas.microsoft.com/office/drawing/2014/main" id="{F0B942C9-D524-3D8C-9B97-37D9657B814D}"/>
              </a:ext>
            </a:extLst>
          </p:cNvPr>
          <p:cNvGrpSpPr/>
          <p:nvPr userDrawn="1"/>
        </p:nvGrpSpPr>
        <p:grpSpPr>
          <a:xfrm>
            <a:off x="9001957" y="275210"/>
            <a:ext cx="2901310" cy="1065320"/>
            <a:chOff x="9001957" y="275210"/>
            <a:chExt cx="2901310" cy="1065320"/>
          </a:xfrm>
        </p:grpSpPr>
        <p:sp>
          <p:nvSpPr>
            <p:cNvPr id="9" name="Rectangle 8">
              <a:extLst>
                <a:ext uri="{FF2B5EF4-FFF2-40B4-BE49-F238E27FC236}">
                  <a16:creationId xmlns:a16="http://schemas.microsoft.com/office/drawing/2014/main" id="{244290AE-D252-216D-FC4A-A4CB29D5A79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0" name="Graphic 9">
              <a:extLst>
                <a:ext uri="{FF2B5EF4-FFF2-40B4-BE49-F238E27FC236}">
                  <a16:creationId xmlns:a16="http://schemas.microsoft.com/office/drawing/2014/main" id="{0294AF7E-82EA-EF96-915A-5B9922FCD258}"/>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1" name="Rectangle 10">
              <a:extLst>
                <a:ext uri="{FF2B5EF4-FFF2-40B4-BE49-F238E27FC236}">
                  <a16:creationId xmlns:a16="http://schemas.microsoft.com/office/drawing/2014/main" id="{2444957E-5523-32DE-1DD4-7BA554C800DB}"/>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2" name="Picture 2">
            <a:extLst>
              <a:ext uri="{FF2B5EF4-FFF2-40B4-BE49-F238E27FC236}">
                <a16:creationId xmlns:a16="http://schemas.microsoft.com/office/drawing/2014/main" id="{4A4C3C3C-0908-47B3-0841-AAB56122772D}"/>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484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rgbClr val="2A5160"/>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8258175" y="1553592"/>
            <a:ext cx="3930650"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8D2ABE89-BB58-6F50-3E99-A968CBC1A8A5}"/>
              </a:ext>
            </a:extLst>
          </p:cNvPr>
          <p:cNvGrpSpPr/>
          <p:nvPr userDrawn="1"/>
        </p:nvGrpSpPr>
        <p:grpSpPr>
          <a:xfrm>
            <a:off x="9001957" y="275210"/>
            <a:ext cx="2901310" cy="1065320"/>
            <a:chOff x="9001957" y="275210"/>
            <a:chExt cx="2901310" cy="1065320"/>
          </a:xfrm>
        </p:grpSpPr>
        <p:sp>
          <p:nvSpPr>
            <p:cNvPr id="5" name="Rectangle 4">
              <a:extLst>
                <a:ext uri="{FF2B5EF4-FFF2-40B4-BE49-F238E27FC236}">
                  <a16:creationId xmlns:a16="http://schemas.microsoft.com/office/drawing/2014/main" id="{DF5FE810-1BF1-B892-D526-858355C3914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22F37FDF-12F5-2B18-4345-F726F4FFE818}"/>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A5D49691-8D34-4752-262C-0347D914C44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9B023F06-DC8D-A4E4-9506-7E36785C12B2}"/>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157469"/>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6094412" y="1553592"/>
            <a:ext cx="6094413" cy="5066425"/>
          </a:xfrm>
          <a:prstGeom prst="rect">
            <a:avLst/>
          </a:prstGeom>
        </p:spPr>
        <p:txBody>
          <a:bodyPr anchor="ctr"/>
          <a:lstStyle>
            <a:lvl1pPr marL="0" indent="0" algn="ctr">
              <a:buNone/>
              <a:defRPr sz="2000"/>
            </a:lvl1pPr>
          </a:lstStyle>
          <a:p>
            <a:endParaRPr lang="en-GB" dirty="0"/>
          </a:p>
        </p:txBody>
      </p:sp>
      <p:grpSp>
        <p:nvGrpSpPr>
          <p:cNvPr id="14" name="Group 13">
            <a:extLst>
              <a:ext uri="{FF2B5EF4-FFF2-40B4-BE49-F238E27FC236}">
                <a16:creationId xmlns:a16="http://schemas.microsoft.com/office/drawing/2014/main" id="{EB687EE4-4D8F-4FCE-8667-198143BCF185}"/>
              </a:ext>
            </a:extLst>
          </p:cNvPr>
          <p:cNvGrpSpPr/>
          <p:nvPr userDrawn="1"/>
        </p:nvGrpSpPr>
        <p:grpSpPr>
          <a:xfrm>
            <a:off x="9001957" y="275210"/>
            <a:ext cx="2901310" cy="1065320"/>
            <a:chOff x="9001957" y="275210"/>
            <a:chExt cx="2901310" cy="1065320"/>
          </a:xfrm>
        </p:grpSpPr>
        <p:sp>
          <p:nvSpPr>
            <p:cNvPr id="22" name="Rectangle 21">
              <a:extLst>
                <a:ext uri="{FF2B5EF4-FFF2-40B4-BE49-F238E27FC236}">
                  <a16:creationId xmlns:a16="http://schemas.microsoft.com/office/drawing/2014/main" id="{6F0406C5-4DCD-4A87-861B-7ED6ECA055E5}"/>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3" name="Graphic 22">
              <a:extLst>
                <a:ext uri="{FF2B5EF4-FFF2-40B4-BE49-F238E27FC236}">
                  <a16:creationId xmlns:a16="http://schemas.microsoft.com/office/drawing/2014/main" id="{7C962487-3EB3-454D-898B-40B7E8F6E69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24" name="Rectangle 23">
              <a:extLst>
                <a:ext uri="{FF2B5EF4-FFF2-40B4-BE49-F238E27FC236}">
                  <a16:creationId xmlns:a16="http://schemas.microsoft.com/office/drawing/2014/main" id="{D0F2A080-4C79-4130-BA64-04F81FE655B1}"/>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5" name="Picture 2">
            <a:extLst>
              <a:ext uri="{FF2B5EF4-FFF2-40B4-BE49-F238E27FC236}">
                <a16:creationId xmlns:a16="http://schemas.microsoft.com/office/drawing/2014/main" id="{92D69383-6722-E8FC-B3DD-731FC03BF563}"/>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479876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4296792" y="1553592"/>
            <a:ext cx="7892033"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4CE9B201-ABE5-11B7-333F-B47F03B7FC22}"/>
              </a:ext>
            </a:extLst>
          </p:cNvPr>
          <p:cNvGrpSpPr/>
          <p:nvPr userDrawn="1"/>
        </p:nvGrpSpPr>
        <p:grpSpPr>
          <a:xfrm>
            <a:off x="9001957" y="264700"/>
            <a:ext cx="2901310" cy="1065320"/>
            <a:chOff x="9001957" y="275210"/>
            <a:chExt cx="2901310" cy="1065320"/>
          </a:xfrm>
        </p:grpSpPr>
        <p:sp>
          <p:nvSpPr>
            <p:cNvPr id="5" name="Rectangle 4">
              <a:extLst>
                <a:ext uri="{FF2B5EF4-FFF2-40B4-BE49-F238E27FC236}">
                  <a16:creationId xmlns:a16="http://schemas.microsoft.com/office/drawing/2014/main" id="{4BD7AA42-4A0C-5A10-6C1A-4AED37E3F11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BBA8BFB6-FFA4-63FD-EB40-63835C771ED4}"/>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99C96953-C74D-809F-BAA5-DADD0F177EB8}"/>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D64E7C43-EE8B-6DFE-A47A-7B0B3F0E099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129110"/>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0" y="1553592"/>
            <a:ext cx="3930650"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FBDC7864-DA48-3F4E-EA7F-F273C4CFD539}"/>
              </a:ext>
            </a:extLst>
          </p:cNvPr>
          <p:cNvGrpSpPr/>
          <p:nvPr userDrawn="1"/>
        </p:nvGrpSpPr>
        <p:grpSpPr>
          <a:xfrm>
            <a:off x="9001957" y="264700"/>
            <a:ext cx="2901310" cy="1065320"/>
            <a:chOff x="9001957" y="275210"/>
            <a:chExt cx="2901310" cy="1065320"/>
          </a:xfrm>
        </p:grpSpPr>
        <p:sp>
          <p:nvSpPr>
            <p:cNvPr id="5" name="Rectangle 4">
              <a:extLst>
                <a:ext uri="{FF2B5EF4-FFF2-40B4-BE49-F238E27FC236}">
                  <a16:creationId xmlns:a16="http://schemas.microsoft.com/office/drawing/2014/main" id="{4E4921A5-34D5-B9FF-5BA4-B4DEA87B3405}"/>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DEB54238-A3A6-BC1A-635B-65DC78ACC50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2BA68357-D23C-198B-FDA1-D794E23144C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374AFE2D-5824-44F0-A34B-6A6C1EF1BAC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9443595"/>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1" y="1553592"/>
            <a:ext cx="6094413"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0380615F-A208-B815-2830-B0CA3EA5BD26}"/>
              </a:ext>
            </a:extLst>
          </p:cNvPr>
          <p:cNvGrpSpPr/>
          <p:nvPr userDrawn="1"/>
        </p:nvGrpSpPr>
        <p:grpSpPr>
          <a:xfrm>
            <a:off x="9001957" y="264700"/>
            <a:ext cx="2901310" cy="1065320"/>
            <a:chOff x="9001957" y="275210"/>
            <a:chExt cx="2901310" cy="1065320"/>
          </a:xfrm>
        </p:grpSpPr>
        <p:sp>
          <p:nvSpPr>
            <p:cNvPr id="5" name="Rectangle 4">
              <a:extLst>
                <a:ext uri="{FF2B5EF4-FFF2-40B4-BE49-F238E27FC236}">
                  <a16:creationId xmlns:a16="http://schemas.microsoft.com/office/drawing/2014/main" id="{407A166F-096A-7C7F-4CE8-80B80D06C3C4}"/>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63FF812B-36D9-C103-1E2D-D73ACCC7672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77F18982-A328-31D8-8FD1-670C77B0558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CE073117-DD51-5458-F4FB-13324AB1CC1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15698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0DD76B55-FCB2-46EF-9842-E789ACDA7541}"/>
              </a:ext>
            </a:extLst>
          </p:cNvPr>
          <p:cNvSpPr>
            <a:spLocks noGrp="1"/>
          </p:cNvSpPr>
          <p:nvPr>
            <p:ph type="pic" sz="quarter" idx="13"/>
          </p:nvPr>
        </p:nvSpPr>
        <p:spPr>
          <a:xfrm>
            <a:off x="-1" y="1553592"/>
            <a:ext cx="8256234" cy="5066425"/>
          </a:xfrm>
          <a:prstGeom prst="rect">
            <a:avLst/>
          </a:prstGeom>
        </p:spPr>
        <p:txBody>
          <a:bodyPr anchor="ctr"/>
          <a:lstStyle>
            <a:lvl1pPr marL="0" indent="0" algn="ctr">
              <a:buNone/>
              <a:defRPr sz="2000"/>
            </a:lvl1pPr>
          </a:lstStyle>
          <a:p>
            <a:endParaRPr lang="en-GB" dirty="0"/>
          </a:p>
        </p:txBody>
      </p:sp>
      <p:grpSp>
        <p:nvGrpSpPr>
          <p:cNvPr id="3" name="Group 2">
            <a:extLst>
              <a:ext uri="{FF2B5EF4-FFF2-40B4-BE49-F238E27FC236}">
                <a16:creationId xmlns:a16="http://schemas.microsoft.com/office/drawing/2014/main" id="{504986F5-E879-FF98-300E-95276FC57377}"/>
              </a:ext>
            </a:extLst>
          </p:cNvPr>
          <p:cNvGrpSpPr/>
          <p:nvPr userDrawn="1"/>
        </p:nvGrpSpPr>
        <p:grpSpPr>
          <a:xfrm>
            <a:off x="9001957" y="254190"/>
            <a:ext cx="2901310" cy="1065320"/>
            <a:chOff x="9001957" y="275210"/>
            <a:chExt cx="2901310" cy="1065320"/>
          </a:xfrm>
        </p:grpSpPr>
        <p:sp>
          <p:nvSpPr>
            <p:cNvPr id="5" name="Rectangle 4">
              <a:extLst>
                <a:ext uri="{FF2B5EF4-FFF2-40B4-BE49-F238E27FC236}">
                  <a16:creationId xmlns:a16="http://schemas.microsoft.com/office/drawing/2014/main" id="{90B6172B-D729-661F-A443-B4DB9795400D}"/>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Graphic 8">
              <a:extLst>
                <a:ext uri="{FF2B5EF4-FFF2-40B4-BE49-F238E27FC236}">
                  <a16:creationId xmlns:a16="http://schemas.microsoft.com/office/drawing/2014/main" id="{DC12AD81-76B0-1254-A4AE-DC385ADF8ED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D9269950-F33A-890F-43E8-9C20B3DD23FE}"/>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2EEB49D8-DEBF-21D1-85CE-7BB847F1660D}"/>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3250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129040"/>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16" name="Rectangle 15">
            <a:extLst>
              <a:ext uri="{FF2B5EF4-FFF2-40B4-BE49-F238E27FC236}">
                <a16:creationId xmlns:a16="http://schemas.microsoft.com/office/drawing/2014/main" id="{6D4A9182-71AA-4B11-96E0-384B79D321C6}"/>
              </a:ext>
            </a:extLst>
          </p:cNvPr>
          <p:cNvSpPr/>
          <p:nvPr userDrawn="1"/>
        </p:nvSpPr>
        <p:spPr>
          <a:xfrm>
            <a:off x="-1" y="1553593"/>
            <a:ext cx="4651899"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ED4A995E-AA56-EC9D-7BCC-D281DC572716}"/>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5478EED2-3E74-F48F-5ED8-53F71CFC19AA}"/>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CB4A59EA-680A-B439-0E5C-92BF3F6F900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9" name="Rectangle 8">
              <a:extLst>
                <a:ext uri="{FF2B5EF4-FFF2-40B4-BE49-F238E27FC236}">
                  <a16:creationId xmlns:a16="http://schemas.microsoft.com/office/drawing/2014/main" id="{021C1E91-C305-6AAF-433F-A92ECF11D94F}"/>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0" name="Picture 2">
            <a:extLst>
              <a:ext uri="{FF2B5EF4-FFF2-40B4-BE49-F238E27FC236}">
                <a16:creationId xmlns:a16="http://schemas.microsoft.com/office/drawing/2014/main" id="{1BD80238-A112-6CC2-A7C4-7997ACF3146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024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BA548C60-03D5-475D-B8D7-01BF8BD18E55}"/>
              </a:ext>
            </a:extLst>
          </p:cNvPr>
          <p:cNvSpPr/>
          <p:nvPr userDrawn="1"/>
        </p:nvSpPr>
        <p:spPr>
          <a:xfrm>
            <a:off x="0" y="1553593"/>
            <a:ext cx="6094412"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048BDE2B-B314-7293-F7F9-CF7157C9F59B}"/>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1E6D1106-C878-EB4B-41F3-757B0FA1E396}"/>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5ADA161B-6AEA-6094-16F5-8F910E8F167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848DE78B-1E84-A307-1D79-EC6A7F79DE04}"/>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8AA70DAA-5E88-DE1C-F1DF-DD063E4AA4A2}"/>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443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BA548C60-03D5-475D-B8D7-01BF8BD18E55}"/>
              </a:ext>
            </a:extLst>
          </p:cNvPr>
          <p:cNvSpPr/>
          <p:nvPr userDrawn="1"/>
        </p:nvSpPr>
        <p:spPr>
          <a:xfrm>
            <a:off x="-1" y="1553593"/>
            <a:ext cx="7537143"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14" name="Group 13">
            <a:extLst>
              <a:ext uri="{FF2B5EF4-FFF2-40B4-BE49-F238E27FC236}">
                <a16:creationId xmlns:a16="http://schemas.microsoft.com/office/drawing/2014/main" id="{94EF773B-471B-40A2-A3C5-B169E4A7CB70}"/>
              </a:ext>
            </a:extLst>
          </p:cNvPr>
          <p:cNvGrpSpPr/>
          <p:nvPr userDrawn="1"/>
        </p:nvGrpSpPr>
        <p:grpSpPr>
          <a:xfrm>
            <a:off x="9001957" y="275210"/>
            <a:ext cx="2901310" cy="1065320"/>
            <a:chOff x="9001957" y="275210"/>
            <a:chExt cx="2901310" cy="1065320"/>
          </a:xfrm>
        </p:grpSpPr>
        <p:sp>
          <p:nvSpPr>
            <p:cNvPr id="22" name="Rectangle 21">
              <a:extLst>
                <a:ext uri="{FF2B5EF4-FFF2-40B4-BE49-F238E27FC236}">
                  <a16:creationId xmlns:a16="http://schemas.microsoft.com/office/drawing/2014/main" id="{BDA10AFC-6EDB-49AC-AF53-DEA17C6E6A25}"/>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3" name="Graphic 22">
              <a:extLst>
                <a:ext uri="{FF2B5EF4-FFF2-40B4-BE49-F238E27FC236}">
                  <a16:creationId xmlns:a16="http://schemas.microsoft.com/office/drawing/2014/main" id="{3A6332B6-3345-4FE3-822B-AB82DB0DD55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24" name="Rectangle 23">
              <a:extLst>
                <a:ext uri="{FF2B5EF4-FFF2-40B4-BE49-F238E27FC236}">
                  <a16:creationId xmlns:a16="http://schemas.microsoft.com/office/drawing/2014/main" id="{A36EBDCD-0788-4BB1-8BD0-143E1A697E2E}"/>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B9CF1050-8881-E3A5-82AA-5A0FC753BE8D}"/>
              </a:ext>
            </a:extLst>
          </p:cNvPr>
          <p:cNvGrpSpPr/>
          <p:nvPr userDrawn="1"/>
        </p:nvGrpSpPr>
        <p:grpSpPr>
          <a:xfrm>
            <a:off x="9001957" y="275210"/>
            <a:ext cx="2901310" cy="1065320"/>
            <a:chOff x="9001957" y="275210"/>
            <a:chExt cx="2901310" cy="1065320"/>
          </a:xfrm>
        </p:grpSpPr>
        <p:sp>
          <p:nvSpPr>
            <p:cNvPr id="5" name="Rectangle 4">
              <a:extLst>
                <a:ext uri="{FF2B5EF4-FFF2-40B4-BE49-F238E27FC236}">
                  <a16:creationId xmlns:a16="http://schemas.microsoft.com/office/drawing/2014/main" id="{D55A42F9-D1E4-D9AB-3479-30AAEDCE65A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0" name="Graphic 9">
              <a:extLst>
                <a:ext uri="{FF2B5EF4-FFF2-40B4-BE49-F238E27FC236}">
                  <a16:creationId xmlns:a16="http://schemas.microsoft.com/office/drawing/2014/main" id="{58ECE929-212C-55D8-9983-7A4B70A22D5B}"/>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1" name="Rectangle 10">
              <a:extLst>
                <a:ext uri="{FF2B5EF4-FFF2-40B4-BE49-F238E27FC236}">
                  <a16:creationId xmlns:a16="http://schemas.microsoft.com/office/drawing/2014/main" id="{7704DDD6-FF79-62E5-E356-A658EB1C8992}"/>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2" name="Picture 2">
            <a:extLst>
              <a:ext uri="{FF2B5EF4-FFF2-40B4-BE49-F238E27FC236}">
                <a16:creationId xmlns:a16="http://schemas.microsoft.com/office/drawing/2014/main" id="{C99E02F3-34A9-7429-2B2B-F6E7BB15DEE3}"/>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038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BA548C60-03D5-475D-B8D7-01BF8BD18E55}"/>
              </a:ext>
            </a:extLst>
          </p:cNvPr>
          <p:cNvSpPr/>
          <p:nvPr userDrawn="1"/>
        </p:nvSpPr>
        <p:spPr>
          <a:xfrm>
            <a:off x="-1" y="1553593"/>
            <a:ext cx="8267701"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700BD95F-F2B0-600B-6BAB-AE82666E1386}"/>
              </a:ext>
            </a:extLst>
          </p:cNvPr>
          <p:cNvGrpSpPr/>
          <p:nvPr userDrawn="1"/>
        </p:nvGrpSpPr>
        <p:grpSpPr>
          <a:xfrm>
            <a:off x="9001957" y="264700"/>
            <a:ext cx="2901310" cy="1065320"/>
            <a:chOff x="9001957" y="275210"/>
            <a:chExt cx="2901310" cy="1065320"/>
          </a:xfrm>
        </p:grpSpPr>
        <p:sp>
          <p:nvSpPr>
            <p:cNvPr id="4" name="Rectangle 3">
              <a:extLst>
                <a:ext uri="{FF2B5EF4-FFF2-40B4-BE49-F238E27FC236}">
                  <a16:creationId xmlns:a16="http://schemas.microsoft.com/office/drawing/2014/main" id="{3B911442-2644-2097-C42D-F9EC9C213993}"/>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469E72E4-2025-CCC1-3CF6-088F50233FD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2C951A40-1DFE-37A1-28DD-49148FE54E63}"/>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09066651-2D23-6974-EEC3-7B61E079516A}"/>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9173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BA548C60-03D5-475D-B8D7-01BF8BD18E55}"/>
              </a:ext>
            </a:extLst>
          </p:cNvPr>
          <p:cNvSpPr/>
          <p:nvPr userDrawn="1"/>
        </p:nvSpPr>
        <p:spPr>
          <a:xfrm>
            <a:off x="3921124" y="1553593"/>
            <a:ext cx="8267701" cy="5068838"/>
          </a:xfrm>
          <a:prstGeom prst="rect">
            <a:avLst/>
          </a:prstGeom>
          <a:solidFill>
            <a:srgbClr val="F9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17C27CAB-24DB-0585-9B19-9D4F2BA32F86}"/>
              </a:ext>
            </a:extLst>
          </p:cNvPr>
          <p:cNvGrpSpPr/>
          <p:nvPr userDrawn="1"/>
        </p:nvGrpSpPr>
        <p:grpSpPr>
          <a:xfrm>
            <a:off x="9001957" y="264700"/>
            <a:ext cx="2901310" cy="1065320"/>
            <a:chOff x="9001957" y="275210"/>
            <a:chExt cx="2901310" cy="1065320"/>
          </a:xfrm>
        </p:grpSpPr>
        <p:sp>
          <p:nvSpPr>
            <p:cNvPr id="4" name="Rectangle 3">
              <a:extLst>
                <a:ext uri="{FF2B5EF4-FFF2-40B4-BE49-F238E27FC236}">
                  <a16:creationId xmlns:a16="http://schemas.microsoft.com/office/drawing/2014/main" id="{C92EED00-C4E3-BF2C-3A7F-6153F165E38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2017438C-40CA-CF96-310E-686BD3CA8AB5}"/>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36CFC479-03F5-09EC-A743-33B5FFF5D590}"/>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916B5643-508A-076D-028F-C2A7F0675E9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712623"/>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3524435"/>
            <a:ext cx="12188825" cy="3333565"/>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3" name="Group 2">
            <a:extLst>
              <a:ext uri="{FF2B5EF4-FFF2-40B4-BE49-F238E27FC236}">
                <a16:creationId xmlns:a16="http://schemas.microsoft.com/office/drawing/2014/main" id="{0ECA393B-3FA8-12BB-0141-D12DA5F9C8EA}"/>
              </a:ext>
            </a:extLst>
          </p:cNvPr>
          <p:cNvGrpSpPr/>
          <p:nvPr userDrawn="1"/>
        </p:nvGrpSpPr>
        <p:grpSpPr>
          <a:xfrm>
            <a:off x="9001957" y="264700"/>
            <a:ext cx="2901310" cy="1065320"/>
            <a:chOff x="9001957" y="275210"/>
            <a:chExt cx="2901310" cy="1065320"/>
          </a:xfrm>
        </p:grpSpPr>
        <p:sp>
          <p:nvSpPr>
            <p:cNvPr id="4" name="Rectangle 3">
              <a:extLst>
                <a:ext uri="{FF2B5EF4-FFF2-40B4-BE49-F238E27FC236}">
                  <a16:creationId xmlns:a16="http://schemas.microsoft.com/office/drawing/2014/main" id="{47246EF8-8EFA-483B-0BCC-5707D7EF8C30}"/>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57F26CB6-D7C4-0888-CEB4-AABD5FE15FC9}"/>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54D67ABF-9BA5-8915-58F1-6BA82876FAAF}"/>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E81C92E6-F4D3-F836-C1E9-02955E81EEA7}"/>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4301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781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3071675"/>
            <a:ext cx="12188825" cy="3786326"/>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3" name="Group 2">
            <a:extLst>
              <a:ext uri="{FF2B5EF4-FFF2-40B4-BE49-F238E27FC236}">
                <a16:creationId xmlns:a16="http://schemas.microsoft.com/office/drawing/2014/main" id="{F38F3AF9-46CA-CEB2-8E97-2487B0E35D64}"/>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2B53923F-7BCB-8E4F-42D0-2E61D1781B8D}"/>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3C6CB9B6-0D30-9154-34B7-98DE5152CF5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E5CE750D-E180-DD12-6E90-AB7687EA3249}"/>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7DA38470-F134-CB3B-5F31-C7DBEA1ADFE8}"/>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65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9F30B6A-2BCF-4F81-AF36-B1DE2BB529E0}"/>
              </a:ext>
            </a:extLst>
          </p:cNvPr>
          <p:cNvSpPr/>
          <p:nvPr userDrawn="1"/>
        </p:nvSpPr>
        <p:spPr>
          <a:xfrm>
            <a:off x="0" y="2623127"/>
            <a:ext cx="12188825" cy="4234874"/>
          </a:xfrm>
          <a:prstGeom prst="rect">
            <a:avLst/>
          </a:prstGeom>
          <a:solidFill>
            <a:srgbClr val="F9F9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3" name="Group 2">
            <a:extLst>
              <a:ext uri="{FF2B5EF4-FFF2-40B4-BE49-F238E27FC236}">
                <a16:creationId xmlns:a16="http://schemas.microsoft.com/office/drawing/2014/main" id="{963BAE55-48D5-D951-B20E-158C074D2FDB}"/>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73770DBF-E744-52C3-51FD-1DB1824787A3}"/>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5CD3BAFB-CB63-2642-75B9-AB91FA203FC8}"/>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505A9387-DC67-FF86-8CEF-58C0F32BE7DB}"/>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84C08451-2CC7-1731-0905-F01B9DCCFA95}"/>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900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4821E51-42B8-4702-870B-56E8B0352105}"/>
              </a:ext>
            </a:extLst>
          </p:cNvPr>
          <p:cNvSpPr>
            <a:spLocks noGrp="1"/>
          </p:cNvSpPr>
          <p:nvPr>
            <p:ph type="pic" sz="quarter" idx="13"/>
          </p:nvPr>
        </p:nvSpPr>
        <p:spPr>
          <a:xfrm>
            <a:off x="0" y="1546225"/>
            <a:ext cx="2519363" cy="2505075"/>
          </a:xfrm>
          <a:prstGeom prst="rect">
            <a:avLst/>
          </a:prstGeom>
        </p:spPr>
        <p:txBody>
          <a:bodyPr/>
          <a:lstStyle/>
          <a:p>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88825"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14" name="Group 13">
            <a:extLst>
              <a:ext uri="{FF2B5EF4-FFF2-40B4-BE49-F238E27FC236}">
                <a16:creationId xmlns:a16="http://schemas.microsoft.com/office/drawing/2014/main" id="{2615D819-E831-4F56-A986-876B122319F9}"/>
              </a:ext>
            </a:extLst>
          </p:cNvPr>
          <p:cNvGrpSpPr/>
          <p:nvPr userDrawn="1"/>
        </p:nvGrpSpPr>
        <p:grpSpPr>
          <a:xfrm>
            <a:off x="9001957" y="275210"/>
            <a:ext cx="2901310" cy="1065320"/>
            <a:chOff x="9001957" y="275210"/>
            <a:chExt cx="2901310" cy="1065320"/>
          </a:xfrm>
        </p:grpSpPr>
        <p:sp>
          <p:nvSpPr>
            <p:cNvPr id="22" name="Rectangle 21">
              <a:extLst>
                <a:ext uri="{FF2B5EF4-FFF2-40B4-BE49-F238E27FC236}">
                  <a16:creationId xmlns:a16="http://schemas.microsoft.com/office/drawing/2014/main" id="{A8A5726E-C4C5-4F96-B897-D408AFDE43EF}"/>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3" name="Graphic 22">
              <a:extLst>
                <a:ext uri="{FF2B5EF4-FFF2-40B4-BE49-F238E27FC236}">
                  <a16:creationId xmlns:a16="http://schemas.microsoft.com/office/drawing/2014/main" id="{07F870BA-94C7-4B0D-9DCE-75BF8CF62BF0}"/>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24" name="Rectangle 23">
              <a:extLst>
                <a:ext uri="{FF2B5EF4-FFF2-40B4-BE49-F238E27FC236}">
                  <a16:creationId xmlns:a16="http://schemas.microsoft.com/office/drawing/2014/main" id="{585C9A78-EC30-456F-B028-C5F8948FD443}"/>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nvGrpSpPr>
          <p:cNvPr id="9" name="Group 8">
            <a:extLst>
              <a:ext uri="{FF2B5EF4-FFF2-40B4-BE49-F238E27FC236}">
                <a16:creationId xmlns:a16="http://schemas.microsoft.com/office/drawing/2014/main" id="{352BE8C0-22B8-0C41-5E62-13E10985EB1E}"/>
              </a:ext>
            </a:extLst>
          </p:cNvPr>
          <p:cNvGrpSpPr/>
          <p:nvPr userDrawn="1"/>
        </p:nvGrpSpPr>
        <p:grpSpPr>
          <a:xfrm>
            <a:off x="9001957" y="275210"/>
            <a:ext cx="2901310" cy="1065320"/>
            <a:chOff x="9001957" y="275210"/>
            <a:chExt cx="2901310" cy="1065320"/>
          </a:xfrm>
        </p:grpSpPr>
        <p:sp>
          <p:nvSpPr>
            <p:cNvPr id="10" name="Rectangle 9">
              <a:extLst>
                <a:ext uri="{FF2B5EF4-FFF2-40B4-BE49-F238E27FC236}">
                  <a16:creationId xmlns:a16="http://schemas.microsoft.com/office/drawing/2014/main" id="{0E6EB7A5-40EE-2677-4DEB-EACA3FECA63B}"/>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1" name="Graphic 10">
              <a:extLst>
                <a:ext uri="{FF2B5EF4-FFF2-40B4-BE49-F238E27FC236}">
                  <a16:creationId xmlns:a16="http://schemas.microsoft.com/office/drawing/2014/main" id="{420D8C5F-F1A7-E326-0E3D-BF50FAA0BE7B}"/>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2" name="Rectangle 11">
              <a:extLst>
                <a:ext uri="{FF2B5EF4-FFF2-40B4-BE49-F238E27FC236}">
                  <a16:creationId xmlns:a16="http://schemas.microsoft.com/office/drawing/2014/main" id="{DBAE21A2-F196-E335-0A93-494B2D37B2CB}"/>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3" name="Picture 2">
            <a:extLst>
              <a:ext uri="{FF2B5EF4-FFF2-40B4-BE49-F238E27FC236}">
                <a16:creationId xmlns:a16="http://schemas.microsoft.com/office/drawing/2014/main" id="{E7C2FA08-AB1A-4FCE-0AF9-DDC0D1420E6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076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420427"/>
            <a:ext cx="12203182" cy="543757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13" name="Group 12">
            <a:extLst>
              <a:ext uri="{FF2B5EF4-FFF2-40B4-BE49-F238E27FC236}">
                <a16:creationId xmlns:a16="http://schemas.microsoft.com/office/drawing/2014/main" id="{107F2D55-A47B-42B4-85FC-28A941626288}"/>
              </a:ext>
            </a:extLst>
          </p:cNvPr>
          <p:cNvGrpSpPr/>
          <p:nvPr userDrawn="1"/>
        </p:nvGrpSpPr>
        <p:grpSpPr>
          <a:xfrm>
            <a:off x="9001957" y="275210"/>
            <a:ext cx="2901310" cy="1065320"/>
            <a:chOff x="9001957" y="275210"/>
            <a:chExt cx="2901310" cy="1065320"/>
          </a:xfrm>
        </p:grpSpPr>
        <p:sp>
          <p:nvSpPr>
            <p:cNvPr id="21" name="Rectangle 20">
              <a:extLst>
                <a:ext uri="{FF2B5EF4-FFF2-40B4-BE49-F238E27FC236}">
                  <a16:creationId xmlns:a16="http://schemas.microsoft.com/office/drawing/2014/main" id="{2EED4E0C-B3CE-4514-92D5-4A3640FCE7EA}"/>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22" name="Graphic 21">
              <a:extLst>
                <a:ext uri="{FF2B5EF4-FFF2-40B4-BE49-F238E27FC236}">
                  <a16:creationId xmlns:a16="http://schemas.microsoft.com/office/drawing/2014/main" id="{0DCBAE23-62C2-4E64-8E2E-57C58CF71A9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23" name="Rectangle 22">
              <a:extLst>
                <a:ext uri="{FF2B5EF4-FFF2-40B4-BE49-F238E27FC236}">
                  <a16:creationId xmlns:a16="http://schemas.microsoft.com/office/drawing/2014/main" id="{EEE16896-01CF-4A0B-9C4E-21F5ABECB282}"/>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026" name="Picture 2">
            <a:extLst>
              <a:ext uri="{FF2B5EF4-FFF2-40B4-BE49-F238E27FC236}">
                <a16:creationId xmlns:a16="http://schemas.microsoft.com/office/drawing/2014/main" id="{16BF4C91-1E8E-E6F6-079C-C62F56797CD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3495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8DFA9C-A2CE-4875-B3ED-AB52033E8F9D}"/>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420428"/>
            <a:ext cx="12203182" cy="520061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4" name="Picture Placeholder 3">
            <a:extLst>
              <a:ext uri="{FF2B5EF4-FFF2-40B4-BE49-F238E27FC236}">
                <a16:creationId xmlns:a16="http://schemas.microsoft.com/office/drawing/2014/main" id="{57C7B74E-3F79-42BC-A994-9B9D01258BDA}"/>
              </a:ext>
            </a:extLst>
          </p:cNvPr>
          <p:cNvSpPr>
            <a:spLocks noGrp="1"/>
          </p:cNvSpPr>
          <p:nvPr>
            <p:ph type="pic" sz="quarter" idx="13"/>
          </p:nvPr>
        </p:nvSpPr>
        <p:spPr>
          <a:xfrm>
            <a:off x="0" y="3195961"/>
            <a:ext cx="12203182" cy="3365177"/>
          </a:xfrm>
          <a:prstGeom prst="rect">
            <a:avLst/>
          </a:prstGeom>
        </p:spPr>
        <p:txBody>
          <a:bodyPr anchor="ctr"/>
          <a:lstStyle>
            <a:lvl1pPr marL="0" indent="0" algn="ctr">
              <a:buNone/>
              <a:defRPr sz="1800">
                <a:solidFill>
                  <a:schemeClr val="bg1"/>
                </a:solidFill>
              </a:defRPr>
            </a:lvl1pPr>
          </a:lstStyle>
          <a:p>
            <a:endParaRPr lang="en-GB" dirty="0"/>
          </a:p>
        </p:txBody>
      </p:sp>
      <p:grpSp>
        <p:nvGrpSpPr>
          <p:cNvPr id="3" name="Group 2">
            <a:extLst>
              <a:ext uri="{FF2B5EF4-FFF2-40B4-BE49-F238E27FC236}">
                <a16:creationId xmlns:a16="http://schemas.microsoft.com/office/drawing/2014/main" id="{FC3CA3C5-AA2E-94B2-C7F7-2E99588F8F61}"/>
              </a:ext>
            </a:extLst>
          </p:cNvPr>
          <p:cNvGrpSpPr/>
          <p:nvPr userDrawn="1"/>
        </p:nvGrpSpPr>
        <p:grpSpPr>
          <a:xfrm>
            <a:off x="9001957" y="275210"/>
            <a:ext cx="2901310" cy="1065320"/>
            <a:chOff x="9001957" y="275210"/>
            <a:chExt cx="2901310" cy="1065320"/>
          </a:xfrm>
        </p:grpSpPr>
        <p:sp>
          <p:nvSpPr>
            <p:cNvPr id="5" name="Rectangle 4">
              <a:extLst>
                <a:ext uri="{FF2B5EF4-FFF2-40B4-BE49-F238E27FC236}">
                  <a16:creationId xmlns:a16="http://schemas.microsoft.com/office/drawing/2014/main" id="{63371B71-4A59-7E5D-6DF3-1AE8AFE57225}"/>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0" name="Graphic 9">
              <a:extLst>
                <a:ext uri="{FF2B5EF4-FFF2-40B4-BE49-F238E27FC236}">
                  <a16:creationId xmlns:a16="http://schemas.microsoft.com/office/drawing/2014/main" id="{B9E72755-7AC4-B271-BA14-E46F51B572B1}"/>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1" name="Rectangle 10">
              <a:extLst>
                <a:ext uri="{FF2B5EF4-FFF2-40B4-BE49-F238E27FC236}">
                  <a16:creationId xmlns:a16="http://schemas.microsoft.com/office/drawing/2014/main" id="{C9ACBBC1-BCC8-81DF-9CF3-786EAAC55267}"/>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2" name="Picture 2">
            <a:extLst>
              <a:ext uri="{FF2B5EF4-FFF2-40B4-BE49-F238E27FC236}">
                <a16:creationId xmlns:a16="http://schemas.microsoft.com/office/drawing/2014/main" id="{7CEDA170-A29F-5CE9-5ED0-B373C2CC1413}"/>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934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043665-FC9F-4386-A393-8F5145D8E7D2}"/>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4"/>
            <a:ext cx="12203182" cy="5067444"/>
          </a:xfrm>
          <a:prstGeom prst="rect">
            <a:avLst/>
          </a:prstGeom>
          <a:solidFill>
            <a:srgbClr val="76B1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grpSp>
        <p:nvGrpSpPr>
          <p:cNvPr id="3" name="Group 2">
            <a:extLst>
              <a:ext uri="{FF2B5EF4-FFF2-40B4-BE49-F238E27FC236}">
                <a16:creationId xmlns:a16="http://schemas.microsoft.com/office/drawing/2014/main" id="{2A22475D-411E-5BC1-D1A6-A09B92747913}"/>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BCC89CA4-B244-84B3-AFA0-F2F4E9F6D7C9}"/>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0C051BE6-3445-B3DF-0390-92023A5A2138}"/>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D04241CE-FB0E-DCF9-04ED-BE740395560C}"/>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D6214CAD-BEF6-4E4B-364A-034C7974BEFD}"/>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047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14AE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229553F1-5860-4F15-84CA-A89072D7C10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581C97CB-F7A4-FA1B-D18B-9AF0DCFFEF16}"/>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777FEFA0-F7C1-9C98-C6A9-C62B27833E12}"/>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E4787CDE-BAF0-13DC-8CDA-01C79D20884B}"/>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A9CFBAE4-FA1D-B1AF-186B-92C589B91064}"/>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9939BFA5-6FCD-49E4-944B-B080A45B0539}"/>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207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D391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665C60EF-5B0C-40F5-976C-500D936BF93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7056C3CB-1A69-4D50-E364-43016174DE75}"/>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C541820A-A0A2-5771-A395-90F6AB69407E}"/>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0EEA92D8-76CA-9F81-749B-AF6A65CF054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49EBBD04-2EDB-4124-C0C6-706C9509DDF9}"/>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4E58344A-174C-4BE1-BD1F-5D6D90CD1B81}"/>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805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203182" cy="1553592"/>
          </a:xfrm>
          <a:prstGeom prst="rect">
            <a:avLst/>
          </a:prstGeom>
        </p:spPr>
      </p:pic>
      <p:sp>
        <p:nvSpPr>
          <p:cNvPr id="2" name="Rectangle 1">
            <a:extLst>
              <a:ext uri="{FF2B5EF4-FFF2-40B4-BE49-F238E27FC236}">
                <a16:creationId xmlns:a16="http://schemas.microsoft.com/office/drawing/2014/main" id="{D53FB3B0-76C9-48B3-92D7-ABB07E99794A}"/>
              </a:ext>
            </a:extLst>
          </p:cNvPr>
          <p:cNvSpPr/>
          <p:nvPr userDrawn="1"/>
        </p:nvSpPr>
        <p:spPr>
          <a:xfrm>
            <a:off x="0" y="1553593"/>
            <a:ext cx="12203182" cy="5304407"/>
          </a:xfrm>
          <a:prstGeom prst="rect">
            <a:avLst/>
          </a:prstGeom>
          <a:solidFill>
            <a:srgbClr val="8064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Footer Placeholder 1">
            <a:extLst>
              <a:ext uri="{FF2B5EF4-FFF2-40B4-BE49-F238E27FC236}">
                <a16:creationId xmlns:a16="http://schemas.microsoft.com/office/drawing/2014/main" id="{97492B1F-ED89-4C35-B64B-BCFD3EB28B76}"/>
              </a:ext>
            </a:extLst>
          </p:cNvPr>
          <p:cNvSpPr>
            <a:spLocks noGrp="1"/>
          </p:cNvSpPr>
          <p:nvPr>
            <p:ph type="ftr" sz="quarter" idx="11"/>
          </p:nvPr>
        </p:nvSpPr>
        <p:spPr>
          <a:xfrm>
            <a:off x="0" y="6663518"/>
            <a:ext cx="3860800" cy="151999"/>
          </a:xfrm>
          <a:prstGeom prst="rect">
            <a:avLst/>
          </a:prstGeom>
        </p:spPr>
        <p:txBody>
          <a:bodyPr anchor="ctr"/>
          <a:lstStyle>
            <a:lvl1pPr marL="0" indent="0">
              <a:buFont typeface="Arial" panose="020B0604020202020204" pitchFamily="34" charset="0"/>
              <a:buNone/>
              <a:defRPr sz="1000">
                <a:solidFill>
                  <a:schemeClr val="bg1"/>
                </a:solidFill>
              </a:defRPr>
            </a:lvl1pPr>
          </a:lstStyle>
          <a:p>
            <a:r>
              <a:rPr lang="en-US" dirty="0"/>
              <a:t>Cosmos FE Student Segmentation | October 2022</a:t>
            </a:r>
          </a:p>
        </p:txBody>
      </p:sp>
      <p:sp>
        <p:nvSpPr>
          <p:cNvPr id="8" name="Slide Number Placeholder 3">
            <a:extLst>
              <a:ext uri="{FF2B5EF4-FFF2-40B4-BE49-F238E27FC236}">
                <a16:creationId xmlns:a16="http://schemas.microsoft.com/office/drawing/2014/main" id="{2B395E7D-EBDC-4A60-B429-6E78B5FB915A}"/>
              </a:ext>
            </a:extLst>
          </p:cNvPr>
          <p:cNvSpPr>
            <a:spLocks noGrp="1"/>
          </p:cNvSpPr>
          <p:nvPr>
            <p:ph type="sldNum" sz="quarter" idx="12"/>
          </p:nvPr>
        </p:nvSpPr>
        <p:spPr>
          <a:xfrm>
            <a:off x="11550016" y="6663518"/>
            <a:ext cx="558908" cy="150982"/>
          </a:xfrm>
          <a:prstGeom prst="rect">
            <a:avLst/>
          </a:prstGeom>
        </p:spPr>
        <p:txBody>
          <a:bodyPr anchor="ctr"/>
          <a:lstStyle>
            <a:lvl1pPr algn="r">
              <a:defRPr sz="1000">
                <a:solidFill>
                  <a:schemeClr val="bg1"/>
                </a:solidFill>
              </a:defRPr>
            </a:lvl1pPr>
          </a:lstStyle>
          <a:p>
            <a:fld id="{CB18B0BB-88F0-E844-836B-FE4C776B369C}" type="slidenum">
              <a:rPr lang="en-US" smtClean="0"/>
              <a:pPr/>
              <a:t>‹#›</a:t>
            </a:fld>
            <a:endParaRPr lang="en-US" dirty="0"/>
          </a:p>
        </p:txBody>
      </p:sp>
      <p:sp>
        <p:nvSpPr>
          <p:cNvPr id="9" name="Rectangle 8">
            <a:extLst>
              <a:ext uri="{FF2B5EF4-FFF2-40B4-BE49-F238E27FC236}">
                <a16:creationId xmlns:a16="http://schemas.microsoft.com/office/drawing/2014/main" id="{0961B627-9937-4831-8EE2-E39F0F47F794}"/>
              </a:ext>
            </a:extLst>
          </p:cNvPr>
          <p:cNvSpPr/>
          <p:nvPr userDrawn="1"/>
        </p:nvSpPr>
        <p:spPr>
          <a:xfrm>
            <a:off x="0" y="6621037"/>
            <a:ext cx="12203182" cy="236963"/>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nvGrpSpPr>
          <p:cNvPr id="3" name="Group 2">
            <a:extLst>
              <a:ext uri="{FF2B5EF4-FFF2-40B4-BE49-F238E27FC236}">
                <a16:creationId xmlns:a16="http://schemas.microsoft.com/office/drawing/2014/main" id="{F0EBCD9E-E58A-E797-FA44-E77B65FB92D7}"/>
              </a:ext>
            </a:extLst>
          </p:cNvPr>
          <p:cNvGrpSpPr/>
          <p:nvPr userDrawn="1"/>
        </p:nvGrpSpPr>
        <p:grpSpPr>
          <a:xfrm>
            <a:off x="9001957" y="275210"/>
            <a:ext cx="2901310" cy="1065320"/>
            <a:chOff x="9001957" y="275210"/>
            <a:chExt cx="2901310" cy="1065320"/>
          </a:xfrm>
        </p:grpSpPr>
        <p:sp>
          <p:nvSpPr>
            <p:cNvPr id="4" name="Rectangle 3">
              <a:extLst>
                <a:ext uri="{FF2B5EF4-FFF2-40B4-BE49-F238E27FC236}">
                  <a16:creationId xmlns:a16="http://schemas.microsoft.com/office/drawing/2014/main" id="{771D5902-721E-6339-1813-48A1B6ACA50A}"/>
                </a:ext>
              </a:extLst>
            </p:cNvPr>
            <p:cNvSpPr/>
            <p:nvPr userDrawn="1"/>
          </p:nvSpPr>
          <p:spPr>
            <a:xfrm>
              <a:off x="9001957" y="275210"/>
              <a:ext cx="2894121" cy="1065320"/>
            </a:xfrm>
            <a:prstGeom prst="rect">
              <a:avLst/>
            </a:prstGeom>
            <a:solidFill>
              <a:srgbClr val="2A51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Graphic 4">
              <a:extLst>
                <a:ext uri="{FF2B5EF4-FFF2-40B4-BE49-F238E27FC236}">
                  <a16:creationId xmlns:a16="http://schemas.microsoft.com/office/drawing/2014/main" id="{232AE776-5FAF-721A-CCF0-6A2A8A3DC6E6}"/>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63323"/>
            <a:stretch/>
          </p:blipFill>
          <p:spPr>
            <a:xfrm>
              <a:off x="11217343" y="479655"/>
              <a:ext cx="685924" cy="656430"/>
            </a:xfrm>
            <a:prstGeom prst="rect">
              <a:avLst/>
            </a:prstGeom>
          </p:spPr>
        </p:pic>
        <p:sp>
          <p:nvSpPr>
            <p:cNvPr id="10" name="Rectangle 9">
              <a:extLst>
                <a:ext uri="{FF2B5EF4-FFF2-40B4-BE49-F238E27FC236}">
                  <a16:creationId xmlns:a16="http://schemas.microsoft.com/office/drawing/2014/main" id="{4314CC0F-7638-8D41-CA25-C61B7C576A8D}"/>
                </a:ext>
              </a:extLst>
            </p:cNvPr>
            <p:cNvSpPr/>
            <p:nvPr userDrawn="1"/>
          </p:nvSpPr>
          <p:spPr>
            <a:xfrm>
              <a:off x="11052970" y="563070"/>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1" name="Picture 2">
            <a:extLst>
              <a:ext uri="{FF2B5EF4-FFF2-40B4-BE49-F238E27FC236}">
                <a16:creationId xmlns:a16="http://schemas.microsoft.com/office/drawing/2014/main" id="{0FABAAA7-674D-4D43-57E0-3E6D312A453B}"/>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9972741" y="553525"/>
            <a:ext cx="868725" cy="53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0864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0025"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613" y="2906713"/>
            <a:ext cx="10360025"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2818857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0"/>
            <a:ext cx="54086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0613" y="1600200"/>
            <a:ext cx="540861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dirty="0"/>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9366853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4800"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48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1250" y="1535113"/>
            <a:ext cx="53879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1250" y="2174875"/>
            <a:ext cx="53879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609600" y="6356350"/>
            <a:ext cx="2843213" cy="365125"/>
          </a:xfrm>
          <a:prstGeom prst="rect">
            <a:avLst/>
          </a:prstGeom>
        </p:spPr>
        <p:txBody>
          <a:bodyPr/>
          <a:lstStyle/>
          <a:p>
            <a:endParaRPr lang="en-US" dirty="0"/>
          </a:p>
        </p:txBody>
      </p:sp>
      <p:sp>
        <p:nvSpPr>
          <p:cNvPr id="8" name="Footer Placeholder 7"/>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703360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Date Placeholder 2"/>
          <p:cNvSpPr>
            <a:spLocks noGrp="1"/>
          </p:cNvSpPr>
          <p:nvPr>
            <p:ph type="dt" sz="half" idx="10"/>
          </p:nvPr>
        </p:nvSpPr>
        <p:spPr>
          <a:xfrm>
            <a:off x="609600" y="6356350"/>
            <a:ext cx="2843213" cy="365125"/>
          </a:xfrm>
          <a:prstGeom prst="rect">
            <a:avLst/>
          </a:prstGeom>
        </p:spPr>
        <p:txBody>
          <a:bodyPr/>
          <a:lstStyle/>
          <a:p>
            <a:endParaRPr lang="en-US" dirty="0"/>
          </a:p>
        </p:txBody>
      </p:sp>
      <p:sp>
        <p:nvSpPr>
          <p:cNvPr id="4" name="Footer Placeholder 3"/>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34498583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0"/>
            <a:ext cx="2843213" cy="365125"/>
          </a:xfrm>
          <a:prstGeom prst="rect">
            <a:avLst/>
          </a:prstGeom>
        </p:spPr>
        <p:txBody>
          <a:bodyPr/>
          <a:lstStyle/>
          <a:p>
            <a:endParaRPr lang="en-US" dirty="0"/>
          </a:p>
        </p:txBody>
      </p:sp>
      <p:sp>
        <p:nvSpPr>
          <p:cNvPr id="3" name="Footer Placeholder 2"/>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28050314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0025"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5675" y="273050"/>
            <a:ext cx="68135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0" y="1435100"/>
            <a:ext cx="4010025"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dirty="0"/>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3084879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3612"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188" y="612775"/>
            <a:ext cx="7313612"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188" y="5367338"/>
            <a:ext cx="7313612"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09600" y="6356350"/>
            <a:ext cx="2843213" cy="365125"/>
          </a:xfrm>
          <a:prstGeom prst="rect">
            <a:avLst/>
          </a:prstGeom>
        </p:spPr>
        <p:txBody>
          <a:bodyPr/>
          <a:lstStyle/>
          <a:p>
            <a:endParaRPr lang="en-US" dirty="0"/>
          </a:p>
        </p:txBody>
      </p:sp>
      <p:sp>
        <p:nvSpPr>
          <p:cNvPr id="6" name="Footer Placeholder 5"/>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20209981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69625" cy="114300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0" y="1600200"/>
            <a:ext cx="10969625"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28500364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7613" y="274638"/>
            <a:ext cx="2741612" cy="5851525"/>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8"/>
            <a:ext cx="8075613" cy="5851525"/>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0"/>
            <a:ext cx="2843213" cy="365125"/>
          </a:xfrm>
          <a:prstGeom prst="rect">
            <a:avLst/>
          </a:prstGeom>
        </p:spPr>
        <p:txBody>
          <a:bodyPr/>
          <a:lstStyle/>
          <a:p>
            <a:endParaRPr lang="en-US" dirty="0"/>
          </a:p>
        </p:txBody>
      </p:sp>
      <p:sp>
        <p:nvSpPr>
          <p:cNvPr id="5" name="Footer Placeholder 4"/>
          <p:cNvSpPr>
            <a:spLocks noGrp="1"/>
          </p:cNvSpPr>
          <p:nvPr>
            <p:ph type="ftr" sz="quarter" idx="11"/>
          </p:nvPr>
        </p:nvSpPr>
        <p:spPr>
          <a:xfrm>
            <a:off x="4164013" y="6356350"/>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6013" y="6356350"/>
            <a:ext cx="2843212" cy="365125"/>
          </a:xfrm>
          <a:prstGeom prst="rect">
            <a:avLst/>
          </a:prstGeom>
        </p:spPr>
        <p:txBody>
          <a:bodyPr/>
          <a:lstStyle/>
          <a:p>
            <a:fld id="{CB18B0BB-88F0-E844-836B-FE4C776B369C}" type="slidenum">
              <a:rPr lang="en-US" smtClean="0"/>
              <a:t>‹#›</a:t>
            </a:fld>
            <a:endParaRPr lang="en-US" dirty="0"/>
          </a:p>
        </p:txBody>
      </p:sp>
    </p:spTree>
    <p:extLst>
      <p:ext uri="{BB962C8B-B14F-4D97-AF65-F5344CB8AC3E}">
        <p14:creationId xmlns:p14="http://schemas.microsoft.com/office/powerpoint/2010/main" val="12507931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BA5C4F8-6925-4161-8A9B-3F6B2E83F1A1}"/>
              </a:ext>
            </a:extLst>
          </p:cNvPr>
          <p:cNvSpPr>
            <a:spLocks noGrp="1"/>
          </p:cNvSpPr>
          <p:nvPr>
            <p:ph type="pic" sz="quarter" idx="13"/>
          </p:nvPr>
        </p:nvSpPr>
        <p:spPr>
          <a:xfrm>
            <a:off x="5388744" y="0"/>
            <a:ext cx="6800081" cy="6858000"/>
          </a:xfrm>
          <a:prstGeom prst="rect">
            <a:avLst/>
          </a:prstGeom>
        </p:spPr>
        <p:txBody>
          <a:bodyPr anchor="ctr"/>
          <a:lstStyle>
            <a:lvl1pPr marL="0" indent="0" algn="ctr">
              <a:buNone/>
              <a:defRPr sz="2000"/>
            </a:lvl1pPr>
          </a:lstStyle>
          <a:p>
            <a:endParaRPr lang="en-GB" dirty="0"/>
          </a:p>
        </p:txBody>
      </p:sp>
      <p:sp>
        <p:nvSpPr>
          <p:cNvPr id="4" name="Rectangle 3">
            <a:extLst>
              <a:ext uri="{FF2B5EF4-FFF2-40B4-BE49-F238E27FC236}">
                <a16:creationId xmlns:a16="http://schemas.microsoft.com/office/drawing/2014/main" id="{D6184CCE-1648-4963-86D1-E2EF0DCBDC2A}"/>
              </a:ext>
            </a:extLst>
          </p:cNvPr>
          <p:cNvSpPr/>
          <p:nvPr userDrawn="1"/>
        </p:nvSpPr>
        <p:spPr>
          <a:xfrm>
            <a:off x="0" y="0"/>
            <a:ext cx="5388745" cy="6858000"/>
          </a:xfrm>
          <a:prstGeom prst="rect">
            <a:avLst/>
          </a:prstGeom>
          <a:solidFill>
            <a:srgbClr val="009F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84664345"/>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944089"/>
      </p:ext>
    </p:extLst>
  </p:cSld>
  <p:clrMap bg1="lt1" tx1="dk1" bg2="lt2" tx2="dk2" accent1="accent1" accent2="accent2" accent3="accent3" accent4="accent4" accent5="accent5" accent6="accent6" hlink="hlink" folHlink="folHlink"/>
  <p:sldLayoutIdLst>
    <p:sldLayoutId id="2147483661" r:id="rId1"/>
    <p:sldLayoutId id="2147483700" r:id="rId2"/>
    <p:sldLayoutId id="2147483686" r:id="rId3"/>
    <p:sldLayoutId id="2147483675" r:id="rId4"/>
    <p:sldLayoutId id="2147483689" r:id="rId5"/>
    <p:sldLayoutId id="2147483691" r:id="rId6"/>
    <p:sldLayoutId id="2147483687" r:id="rId7"/>
    <p:sldLayoutId id="2147483694" r:id="rId8"/>
    <p:sldLayoutId id="2147483692" r:id="rId9"/>
    <p:sldLayoutId id="2147483695" r:id="rId10"/>
    <p:sldLayoutId id="2147483688" r:id="rId11"/>
    <p:sldLayoutId id="2147483693" r:id="rId12"/>
    <p:sldLayoutId id="2147483696" r:id="rId13"/>
    <p:sldLayoutId id="2147483704" r:id="rId14"/>
    <p:sldLayoutId id="2147483678" r:id="rId15"/>
    <p:sldLayoutId id="2147483679" r:id="rId16"/>
    <p:sldLayoutId id="2147483680" r:id="rId17"/>
    <p:sldLayoutId id="2147483681" r:id="rId18"/>
    <p:sldLayoutId id="2147483676" r:id="rId19"/>
    <p:sldLayoutId id="2147483677" r:id="rId20"/>
    <p:sldLayoutId id="2147483697" r:id="rId21"/>
    <p:sldLayoutId id="2147483662" r:id="rId22"/>
    <p:sldLayoutId id="2147483674" r:id="rId23"/>
    <p:sldLayoutId id="2147483690" r:id="rId24"/>
    <p:sldLayoutId id="2147483682" r:id="rId25"/>
    <p:sldLayoutId id="2147483683" r:id="rId26"/>
    <p:sldLayoutId id="2147483684" r:id="rId27"/>
    <p:sldLayoutId id="2147483685" r:id="rId28"/>
    <p:sldLayoutId id="2147483663" r:id="rId29"/>
    <p:sldLayoutId id="2147483664" r:id="rId30"/>
    <p:sldLayoutId id="2147483665" r:id="rId31"/>
    <p:sldLayoutId id="2147483666" r:id="rId32"/>
    <p:sldLayoutId id="2147483667" r:id="rId33"/>
    <p:sldLayoutId id="2147483668" r:id="rId34"/>
    <p:sldLayoutId id="2147483669" r:id="rId35"/>
    <p:sldLayoutId id="2147483670" r:id="rId36"/>
    <p:sldLayoutId id="2147483671" r:id="rId37"/>
    <p:sldLayoutId id="2147483699" r:id="rId38"/>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Layout" Target="../slideLayouts/slideLayout38.xml"/><Relationship Id="rId5" Type="http://schemas.openxmlformats.org/officeDocument/2006/relationships/image" Target="../media/image3.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l-assessment.co.uk/assessments/products/yarc/"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taso.org.uk/evidence/evaluation-guidance-resources/impact-evaluation-with-small-cohorts/what-is-small-n-evaluation/how-do-small-n-impact-evaluations-work/"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9.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1.jpeg"/><Relationship Id="rId2" Type="http://schemas.openxmlformats.org/officeDocument/2006/relationships/image" Target="../media/image35.jpeg"/><Relationship Id="rId1" Type="http://schemas.openxmlformats.org/officeDocument/2006/relationships/slideLayout" Target="../slideLayouts/slideLayout9.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taso.org.uk/access-and-success-questionnaire-asq/" TargetMode="External"/><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www.officeforstudents.org.uk/advice-and-guidance/promoting-equal-opportunities/effective-practice/bournemouth-university-books-and-stories/"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2.jpeg"/><Relationship Id="rId2" Type="http://schemas.openxmlformats.org/officeDocument/2006/relationships/image" Target="../media/image60.png"/><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61.png"/><Relationship Id="rId4" Type="http://schemas.openxmlformats.org/officeDocument/2006/relationships/hyperlink" Target="https://www.tandfonline.com/doi/full/10.1080/13613324.2012.725036?scroll=top&amp;needAccess=true" TargetMode="External"/></Relationships>
</file>

<file path=ppt/slides/_rels/slide101.xml.rels><?xml version="1.0" encoding="UTF-8" standalone="yes"?>
<Relationships xmlns="http://schemas.openxmlformats.org/package/2006/relationships"><Relationship Id="rId2" Type="http://schemas.openxmlformats.org/officeDocument/2006/relationships/hyperlink" Target="https://aimhigherwm.ac.uk/research-impact/" TargetMode="Externa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hyperlink" Target="http://www.cosmosltd.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E2093B2-1AF9-41CA-B417-B66D9898930F}"/>
              </a:ext>
            </a:extLst>
          </p:cNvPr>
          <p:cNvSpPr txBox="1"/>
          <p:nvPr/>
        </p:nvSpPr>
        <p:spPr>
          <a:xfrm>
            <a:off x="111512" y="3371741"/>
            <a:ext cx="5163615" cy="1141210"/>
          </a:xfrm>
          <a:prstGeom prst="rect">
            <a:avLst/>
          </a:prstGeom>
          <a:noFill/>
        </p:spPr>
        <p:txBody>
          <a:bodyPr wrap="square" rtlCol="0">
            <a:spAutoFit/>
          </a:bodyPr>
          <a:lstStyle/>
          <a:p>
            <a:r>
              <a:rPr lang="en-US" sz="2400" dirty="0">
                <a:solidFill>
                  <a:schemeClr val="bg1"/>
                </a:solidFill>
                <a:latin typeface="Arial Rounded MT Bold" panose="020F0704030504030204" pitchFamily="34" charset="0"/>
                <a:cs typeface="Arial Rounded MT Bold"/>
              </a:rPr>
              <a:t>Hello Future Reading Intervention – a small </a:t>
            </a:r>
            <a:r>
              <a:rPr lang="en-US" sz="2400" i="1" dirty="0">
                <a:solidFill>
                  <a:schemeClr val="bg1"/>
                </a:solidFill>
                <a:latin typeface="Arial Rounded MT Bold" panose="020F0704030504030204" pitchFamily="34" charset="0"/>
                <a:cs typeface="Arial Rounded MT Bold"/>
              </a:rPr>
              <a:t>n</a:t>
            </a:r>
            <a:r>
              <a:rPr lang="en-US" sz="2400" dirty="0">
                <a:solidFill>
                  <a:schemeClr val="bg1"/>
                </a:solidFill>
                <a:latin typeface="Arial Rounded MT Bold" panose="020F0704030504030204" pitchFamily="34" charset="0"/>
                <a:cs typeface="Arial Rounded MT Bold"/>
              </a:rPr>
              <a:t> impact evaluation</a:t>
            </a:r>
            <a:endParaRPr lang="en-US" sz="2400" dirty="0">
              <a:solidFill>
                <a:schemeClr val="bg1"/>
              </a:solidFill>
              <a:latin typeface="Arial Rounded MT Bold" panose="020F0704030504030204" pitchFamily="34" charset="0"/>
              <a:cs typeface="Calibri "/>
            </a:endParaRPr>
          </a:p>
          <a:p>
            <a:pPr>
              <a:lnSpc>
                <a:spcPct val="120000"/>
              </a:lnSpc>
            </a:pPr>
            <a:r>
              <a:rPr lang="en-US" dirty="0">
                <a:solidFill>
                  <a:schemeClr val="bg1"/>
                </a:solidFill>
                <a:cs typeface="Calibri "/>
              </a:rPr>
              <a:t>Report for Hello Future</a:t>
            </a:r>
          </a:p>
        </p:txBody>
      </p:sp>
      <p:sp>
        <p:nvSpPr>
          <p:cNvPr id="13" name="Rectangle 12">
            <a:extLst>
              <a:ext uri="{FF2B5EF4-FFF2-40B4-BE49-F238E27FC236}">
                <a16:creationId xmlns:a16="http://schemas.microsoft.com/office/drawing/2014/main" id="{45CFD29F-55C0-4001-856A-994934270AA7}"/>
              </a:ext>
            </a:extLst>
          </p:cNvPr>
          <p:cNvSpPr/>
          <p:nvPr/>
        </p:nvSpPr>
        <p:spPr>
          <a:xfrm>
            <a:off x="372791" y="244830"/>
            <a:ext cx="1255600" cy="299121"/>
          </a:xfrm>
          <a:prstGeom prst="rect">
            <a:avLst/>
          </a:prstGeom>
        </p:spPr>
        <p:txBody>
          <a:bodyPr wrap="none">
            <a:spAutoFit/>
          </a:bodyPr>
          <a:lstStyle/>
          <a:p>
            <a:pPr>
              <a:lnSpc>
                <a:spcPct val="120000"/>
              </a:lnSpc>
            </a:pPr>
            <a:r>
              <a:rPr lang="en-US" sz="1200" spc="100" dirty="0">
                <a:solidFill>
                  <a:schemeClr val="bg1"/>
                </a:solidFill>
              </a:rPr>
              <a:t>February 2024</a:t>
            </a:r>
          </a:p>
        </p:txBody>
      </p:sp>
      <p:pic>
        <p:nvPicPr>
          <p:cNvPr id="12" name="Graphic 11">
            <a:extLst>
              <a:ext uri="{FF2B5EF4-FFF2-40B4-BE49-F238E27FC236}">
                <a16:creationId xmlns:a16="http://schemas.microsoft.com/office/drawing/2014/main" id="{290C1D64-B6A6-415B-B048-8C50A876D4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67901" y="5841506"/>
            <a:ext cx="2355148" cy="826641"/>
          </a:xfrm>
          <a:prstGeom prst="rect">
            <a:avLst/>
          </a:prstGeom>
        </p:spPr>
      </p:pic>
      <p:pic>
        <p:nvPicPr>
          <p:cNvPr id="20" name="Graphic 19">
            <a:extLst>
              <a:ext uri="{FF2B5EF4-FFF2-40B4-BE49-F238E27FC236}">
                <a16:creationId xmlns:a16="http://schemas.microsoft.com/office/drawing/2014/main" id="{78EE1D8E-B828-4365-86A4-ACE51A8708A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27484" t="28589" r="27484" b="26070"/>
          <a:stretch/>
        </p:blipFill>
        <p:spPr>
          <a:xfrm>
            <a:off x="5388743" y="11043"/>
            <a:ext cx="6800081" cy="6858000"/>
          </a:xfrm>
          <a:prstGeom prst="rect">
            <a:avLst/>
          </a:prstGeom>
        </p:spPr>
      </p:pic>
      <p:pic>
        <p:nvPicPr>
          <p:cNvPr id="2" name="Picture Placeholder 17">
            <a:extLst>
              <a:ext uri="{FF2B5EF4-FFF2-40B4-BE49-F238E27FC236}">
                <a16:creationId xmlns:a16="http://schemas.microsoft.com/office/drawing/2014/main" id="{C0AF09D0-07EB-91EC-6407-3CFF94430610}"/>
              </a:ext>
            </a:extLst>
          </p:cNvPr>
          <p:cNvPicPr>
            <a:picLocks noGrp="1" noChangeAspect="1"/>
          </p:cNvPicPr>
          <p:nvPr>
            <p:ph type="pic" sz="quarter" idx="13"/>
          </p:nvPr>
        </p:nvPicPr>
        <p:blipFill rotWithShape="1">
          <a:blip r:embed="rId4" cstate="screen">
            <a:alphaModFix amt="57000"/>
            <a:extLst>
              <a:ext uri="{28A0092B-C50C-407E-A947-70E740481C1C}">
                <a14:useLocalDpi xmlns:a14="http://schemas.microsoft.com/office/drawing/2010/main"/>
              </a:ext>
            </a:extLst>
          </a:blip>
          <a:srcRect b="-455"/>
          <a:stretch/>
        </p:blipFill>
        <p:spPr>
          <a:xfrm>
            <a:off x="5392289" y="10510"/>
            <a:ext cx="6800082" cy="6878037"/>
          </a:xfrm>
        </p:spPr>
      </p:pic>
      <p:grpSp>
        <p:nvGrpSpPr>
          <p:cNvPr id="9" name="Group 8">
            <a:extLst>
              <a:ext uri="{FF2B5EF4-FFF2-40B4-BE49-F238E27FC236}">
                <a16:creationId xmlns:a16="http://schemas.microsoft.com/office/drawing/2014/main" id="{CCB86A11-ECEC-9590-1D80-6BB001BF07B2}"/>
              </a:ext>
            </a:extLst>
          </p:cNvPr>
          <p:cNvGrpSpPr/>
          <p:nvPr/>
        </p:nvGrpSpPr>
        <p:grpSpPr>
          <a:xfrm>
            <a:off x="1720912" y="5729425"/>
            <a:ext cx="1179943" cy="938722"/>
            <a:chOff x="11052970" y="5974932"/>
            <a:chExt cx="850297" cy="656430"/>
          </a:xfrm>
        </p:grpSpPr>
        <p:pic>
          <p:nvPicPr>
            <p:cNvPr id="10" name="Graphic 9">
              <a:extLst>
                <a:ext uri="{FF2B5EF4-FFF2-40B4-BE49-F238E27FC236}">
                  <a16:creationId xmlns:a16="http://schemas.microsoft.com/office/drawing/2014/main" id="{06FE8001-1AF4-771D-20A0-C6D4A8CCB6CE}"/>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r="63323"/>
            <a:stretch/>
          </p:blipFill>
          <p:spPr>
            <a:xfrm>
              <a:off x="11217343" y="5974932"/>
              <a:ext cx="685924" cy="656430"/>
            </a:xfrm>
            <a:prstGeom prst="rect">
              <a:avLst/>
            </a:prstGeom>
          </p:spPr>
        </p:pic>
        <p:sp>
          <p:nvSpPr>
            <p:cNvPr id="14" name="Rectangle 13">
              <a:extLst>
                <a:ext uri="{FF2B5EF4-FFF2-40B4-BE49-F238E27FC236}">
                  <a16:creationId xmlns:a16="http://schemas.microsoft.com/office/drawing/2014/main" id="{CC342375-1B77-0E75-EE50-2577AA1D327E}"/>
                </a:ext>
              </a:extLst>
            </p:cNvPr>
            <p:cNvSpPr/>
            <p:nvPr/>
          </p:nvSpPr>
          <p:spPr>
            <a:xfrm>
              <a:off x="11052970" y="6058347"/>
              <a:ext cx="36000" cy="48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5" name="Picture 2">
            <a:extLst>
              <a:ext uri="{FF2B5EF4-FFF2-40B4-BE49-F238E27FC236}">
                <a16:creationId xmlns:a16="http://schemas.microsoft.com/office/drawing/2014/main" id="{77EF28C0-1996-AE3B-CBB3-6C0CE17DA15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09926" y="5841506"/>
            <a:ext cx="1066664" cy="65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42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1">
            <a:extLst>
              <a:ext uri="{FF2B5EF4-FFF2-40B4-BE49-F238E27FC236}">
                <a16:creationId xmlns:a16="http://schemas.microsoft.com/office/drawing/2014/main" id="{27E3E975-2F4A-40BF-A46B-0E18B6189319}"/>
              </a:ext>
            </a:extLst>
          </p:cNvPr>
          <p:cNvSpPr>
            <a:spLocks noGrp="1"/>
          </p:cNvSpPr>
          <p:nvPr>
            <p:ph type="sldNum" sz="quarter" idx="12"/>
          </p:nvPr>
        </p:nvSpPr>
        <p:spPr/>
        <p:txBody>
          <a:bodyPr/>
          <a:lstStyle/>
          <a:p>
            <a:fld id="{CB18B0BB-88F0-E844-836B-FE4C776B369C}" type="slidenum">
              <a:rPr lang="en-US" smtClean="0"/>
              <a:pPr/>
              <a:t>2</a:t>
            </a:fld>
            <a:endParaRPr lang="en-US" dirty="0"/>
          </a:p>
        </p:txBody>
      </p:sp>
      <p:sp>
        <p:nvSpPr>
          <p:cNvPr id="7" name="TextBox 6">
            <a:extLst>
              <a:ext uri="{FF2B5EF4-FFF2-40B4-BE49-F238E27FC236}">
                <a16:creationId xmlns:a16="http://schemas.microsoft.com/office/drawing/2014/main" id="{B81DE85D-680A-4EE6-BC97-1102843C4F9F}"/>
              </a:ext>
            </a:extLst>
          </p:cNvPr>
          <p:cNvSpPr txBox="1"/>
          <p:nvPr/>
        </p:nvSpPr>
        <p:spPr>
          <a:xfrm>
            <a:off x="271318" y="400911"/>
            <a:ext cx="8579719" cy="738664"/>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In this report </a:t>
            </a:r>
            <a:endParaRPr lang="en-US" sz="4200" dirty="0">
              <a:solidFill>
                <a:schemeClr val="bg1"/>
              </a:solidFill>
              <a:latin typeface="Arial Rounded MT Bold"/>
              <a:cs typeface="Arial Rounded MT Bold"/>
            </a:endParaRPr>
          </a:p>
        </p:txBody>
      </p:sp>
      <p:graphicFrame>
        <p:nvGraphicFramePr>
          <p:cNvPr id="2" name="Table 3">
            <a:extLst>
              <a:ext uri="{FF2B5EF4-FFF2-40B4-BE49-F238E27FC236}">
                <a16:creationId xmlns:a16="http://schemas.microsoft.com/office/drawing/2014/main" id="{6F18B26A-A60E-7504-80BF-A6544EF5E603}"/>
              </a:ext>
            </a:extLst>
          </p:cNvPr>
          <p:cNvGraphicFramePr>
            <a:graphicFrameLocks noGrp="1"/>
          </p:cNvGraphicFramePr>
          <p:nvPr>
            <p:extLst>
              <p:ext uri="{D42A27DB-BD31-4B8C-83A1-F6EECF244321}">
                <p14:modId xmlns:p14="http://schemas.microsoft.com/office/powerpoint/2010/main" val="3361248407"/>
              </p:ext>
            </p:extLst>
          </p:nvPr>
        </p:nvGraphicFramePr>
        <p:xfrm>
          <a:off x="359347" y="1275489"/>
          <a:ext cx="11450735" cy="5308600"/>
        </p:xfrm>
        <a:graphic>
          <a:graphicData uri="http://schemas.openxmlformats.org/drawingml/2006/table">
            <a:tbl>
              <a:tblPr firstRow="1" bandRow="1">
                <a:tableStyleId>{5C22544A-7EE6-4342-B048-85BDC9FD1C3A}</a:tableStyleId>
              </a:tblPr>
              <a:tblGrid>
                <a:gridCol w="9269942">
                  <a:extLst>
                    <a:ext uri="{9D8B030D-6E8A-4147-A177-3AD203B41FA5}">
                      <a16:colId xmlns:a16="http://schemas.microsoft.com/office/drawing/2014/main" val="39869550"/>
                    </a:ext>
                  </a:extLst>
                </a:gridCol>
                <a:gridCol w="2180793">
                  <a:extLst>
                    <a:ext uri="{9D8B030D-6E8A-4147-A177-3AD203B41FA5}">
                      <a16:colId xmlns:a16="http://schemas.microsoft.com/office/drawing/2014/main" val="2052769526"/>
                    </a:ext>
                  </a:extLst>
                </a:gridCol>
              </a:tblGrid>
              <a:tr h="0">
                <a:tc>
                  <a:txBody>
                    <a:bodyPr/>
                    <a:lstStyle/>
                    <a:p>
                      <a:endParaRPr lang="en-GB" sz="1600" b="0" dirty="0">
                        <a:solidFill>
                          <a:schemeClr val="bg1"/>
                        </a:solidFill>
                        <a:latin typeface="+mn-lt"/>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Slide numbers: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0586151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solidFill>
                            <a:schemeClr val="bg1"/>
                          </a:solidFill>
                          <a:latin typeface="+mn-lt"/>
                        </a:rPr>
                        <a:t>Chapter 1. Research context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bg1"/>
                          </a:solidFill>
                          <a:latin typeface="+mn-lt"/>
                        </a:rPr>
                        <a:t>The intervention: background, desired outcomes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bg1"/>
                          </a:solidFill>
                          <a:latin typeface="+mn-lt"/>
                        </a:rPr>
                        <a:t>The evaluation: the need and the small </a:t>
                      </a:r>
                      <a:r>
                        <a:rPr lang="en-GB" sz="1600" b="0" i="1" dirty="0">
                          <a:solidFill>
                            <a:schemeClr val="bg1"/>
                          </a:solidFill>
                          <a:latin typeface="+mn-lt"/>
                        </a:rPr>
                        <a:t>n</a:t>
                      </a:r>
                      <a:r>
                        <a:rPr lang="en-GB" sz="1600" b="0" dirty="0">
                          <a:solidFill>
                            <a:schemeClr val="bg1"/>
                          </a:solidFill>
                          <a:latin typeface="+mn-lt"/>
                        </a:rPr>
                        <a:t> sample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bg1"/>
                          </a:solidFill>
                          <a:latin typeface="+mn-lt"/>
                        </a:rPr>
                        <a:t>The evaluation study: methodology, student selection sample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bg1"/>
                          </a:solidFill>
                          <a:latin typeface="+mn-lt"/>
                        </a:rPr>
                        <a:t>The students: experiences and aspirations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4-29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1305680"/>
                  </a:ext>
                </a:extLst>
              </a:tr>
              <a:tr h="425420">
                <a:tc>
                  <a:txBody>
                    <a:bodyPr/>
                    <a:lstStyle/>
                    <a:p>
                      <a:r>
                        <a:rPr lang="en-GB" sz="1600" b="1" dirty="0">
                          <a:solidFill>
                            <a:schemeClr val="bg1"/>
                          </a:solidFill>
                          <a:latin typeface="+mn-lt"/>
                        </a:rPr>
                        <a:t>Chapter 2. Executive summary </a:t>
                      </a:r>
                    </a:p>
                    <a:p>
                      <a:pPr marL="285750" indent="-285750">
                        <a:buFont typeface="Arial" panose="020B0604020202020204" pitchFamily="34" charset="0"/>
                        <a:buChar char="•"/>
                      </a:pPr>
                      <a:r>
                        <a:rPr lang="en-GB" sz="1600" b="0" dirty="0">
                          <a:solidFill>
                            <a:schemeClr val="bg1"/>
                          </a:solidFill>
                          <a:latin typeface="+mn-lt"/>
                        </a:rPr>
                        <a:t>Key Findings</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30-36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5520586"/>
                  </a:ext>
                </a:extLst>
              </a:tr>
              <a:tr h="370840">
                <a:tc>
                  <a:txBody>
                    <a:bodyPr/>
                    <a:lstStyle/>
                    <a:p>
                      <a:r>
                        <a:rPr lang="en-GB" sz="1600" b="1" dirty="0">
                          <a:solidFill>
                            <a:schemeClr val="bg1"/>
                          </a:solidFill>
                          <a:latin typeface="+mn-lt"/>
                        </a:rPr>
                        <a:t>Chapter 3. Intervention evaluation</a:t>
                      </a:r>
                    </a:p>
                    <a:p>
                      <a:pPr marL="285750" indent="-285750">
                        <a:buFont typeface="Arial" panose="020B0604020202020204" pitchFamily="34" charset="0"/>
                        <a:buChar char="•"/>
                      </a:pPr>
                      <a:r>
                        <a:rPr lang="en-GB" sz="1600" b="0" dirty="0">
                          <a:solidFill>
                            <a:schemeClr val="bg1"/>
                          </a:solidFill>
                          <a:latin typeface="+mn-lt"/>
                        </a:rPr>
                        <a:t>See next page for breakdown</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37-65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7896752"/>
                  </a:ext>
                </a:extLst>
              </a:tr>
              <a:tr h="370840">
                <a:tc>
                  <a:txBody>
                    <a:bodyPr/>
                    <a:lstStyle/>
                    <a:p>
                      <a:pPr marL="0" indent="0">
                        <a:buFont typeface="Arial" panose="020B0604020202020204" pitchFamily="34" charset="0"/>
                        <a:buNone/>
                      </a:pPr>
                      <a:r>
                        <a:rPr lang="en-GB" sz="1600" b="1" dirty="0">
                          <a:solidFill>
                            <a:schemeClr val="bg1"/>
                          </a:solidFill>
                          <a:latin typeface="+mn-lt"/>
                        </a:rPr>
                        <a:t>Chapter 4. Impact of the evaluation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chemeClr val="bg1"/>
                          </a:solidFill>
                          <a:latin typeface="+mn-lt"/>
                        </a:rPr>
                        <a:t>See next page for breakdown</a:t>
                      </a:r>
                      <a:endParaRPr lang="en-GB" sz="1600" b="1" dirty="0">
                        <a:solidFill>
                          <a:schemeClr val="bg1"/>
                        </a:solidFill>
                        <a:latin typeface="+mn-lt"/>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66-89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28610895"/>
                  </a:ext>
                </a:extLst>
              </a:tr>
              <a:tr h="370840">
                <a:tc>
                  <a:txBody>
                    <a:bodyPr/>
                    <a:lstStyle/>
                    <a:p>
                      <a:r>
                        <a:rPr lang="en-GB" sz="1600" b="1" dirty="0">
                          <a:solidFill>
                            <a:schemeClr val="bg1"/>
                          </a:solidFill>
                        </a:rPr>
                        <a:t>Chapter 5. Summary</a:t>
                      </a:r>
                    </a:p>
                    <a:p>
                      <a:pPr marL="285750" indent="-285750">
                        <a:buFont typeface="Arial" panose="020B0604020202020204" pitchFamily="34" charset="0"/>
                        <a:buChar char="•"/>
                      </a:pPr>
                      <a:r>
                        <a:rPr lang="en-GB" sz="1600" b="0" dirty="0">
                          <a:solidFill>
                            <a:schemeClr val="bg1"/>
                          </a:solidFill>
                        </a:rPr>
                        <a:t>Overall</a:t>
                      </a:r>
                    </a:p>
                    <a:p>
                      <a:pPr marL="285750" indent="-285750">
                        <a:buFont typeface="Arial" panose="020B0604020202020204" pitchFamily="34" charset="0"/>
                        <a:buChar char="•"/>
                      </a:pPr>
                      <a:r>
                        <a:rPr lang="en-GB" sz="1600" b="0" dirty="0">
                          <a:solidFill>
                            <a:schemeClr val="bg1"/>
                          </a:solidFill>
                        </a:rPr>
                        <a:t>Design; Set-up; Delivery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90-95</a:t>
                      </a:r>
                    </a:p>
                    <a:p>
                      <a:pPr algn="ctr"/>
                      <a:endParaRPr lang="en-GB"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33582311"/>
                  </a:ext>
                </a:extLst>
              </a:tr>
              <a:tr h="370840">
                <a:tc>
                  <a:txBody>
                    <a:bodyPr/>
                    <a:lstStyle/>
                    <a:p>
                      <a:r>
                        <a:rPr lang="en-GB" sz="1600" b="1" dirty="0">
                          <a:solidFill>
                            <a:schemeClr val="bg1"/>
                          </a:solidFill>
                        </a:rPr>
                        <a:t>Chapter 6. Appendices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96-101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72486405"/>
                  </a:ext>
                </a:extLst>
              </a:tr>
            </a:tbl>
          </a:graphicData>
        </a:graphic>
      </p:graphicFrame>
    </p:spTree>
    <p:extLst>
      <p:ext uri="{BB962C8B-B14F-4D97-AF65-F5344CB8AC3E}">
        <p14:creationId xmlns:p14="http://schemas.microsoft.com/office/powerpoint/2010/main" val="2951148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1">
            <a:extLst>
              <a:ext uri="{FF2B5EF4-FFF2-40B4-BE49-F238E27FC236}">
                <a16:creationId xmlns:a16="http://schemas.microsoft.com/office/drawing/2014/main" id="{27E3E975-2F4A-40BF-A46B-0E18B6189319}"/>
              </a:ext>
            </a:extLst>
          </p:cNvPr>
          <p:cNvSpPr>
            <a:spLocks noGrp="1"/>
          </p:cNvSpPr>
          <p:nvPr>
            <p:ph type="sldNum" sz="quarter" idx="12"/>
          </p:nvPr>
        </p:nvSpPr>
        <p:spPr/>
        <p:txBody>
          <a:bodyPr/>
          <a:lstStyle/>
          <a:p>
            <a:fld id="{CB18B0BB-88F0-E844-836B-FE4C776B369C}" type="slidenum">
              <a:rPr lang="en-US" smtClean="0"/>
              <a:pPr/>
              <a:t>3</a:t>
            </a:fld>
            <a:endParaRPr lang="en-US" dirty="0"/>
          </a:p>
        </p:txBody>
      </p:sp>
      <p:sp>
        <p:nvSpPr>
          <p:cNvPr id="7" name="TextBox 6">
            <a:extLst>
              <a:ext uri="{FF2B5EF4-FFF2-40B4-BE49-F238E27FC236}">
                <a16:creationId xmlns:a16="http://schemas.microsoft.com/office/drawing/2014/main" id="{B81DE85D-680A-4EE6-BC97-1102843C4F9F}"/>
              </a:ext>
            </a:extLst>
          </p:cNvPr>
          <p:cNvSpPr txBox="1"/>
          <p:nvPr/>
        </p:nvSpPr>
        <p:spPr>
          <a:xfrm>
            <a:off x="271318" y="400911"/>
            <a:ext cx="8579719" cy="738664"/>
          </a:xfrm>
          <a:prstGeom prst="rect">
            <a:avLst/>
          </a:prstGeom>
          <a:noFill/>
        </p:spPr>
        <p:txBody>
          <a:bodyPr wrap="square" rtlCol="0" anchor="ctr">
            <a:spAutoFit/>
          </a:bodyPr>
          <a:lstStyle/>
          <a:p>
            <a:r>
              <a:rPr lang="en-US" sz="4200" dirty="0">
                <a:solidFill>
                  <a:schemeClr val="bg1"/>
                </a:solidFill>
                <a:latin typeface="Arial Rounded MT Bold"/>
                <a:cs typeface="Arial Rounded MT Bold"/>
              </a:rPr>
              <a:t>Chapters 3 and 4: Detail</a:t>
            </a:r>
          </a:p>
        </p:txBody>
      </p:sp>
      <p:graphicFrame>
        <p:nvGraphicFramePr>
          <p:cNvPr id="2" name="Table 3">
            <a:extLst>
              <a:ext uri="{FF2B5EF4-FFF2-40B4-BE49-F238E27FC236}">
                <a16:creationId xmlns:a16="http://schemas.microsoft.com/office/drawing/2014/main" id="{6F18B26A-A60E-7504-80BF-A6544EF5E603}"/>
              </a:ext>
            </a:extLst>
          </p:cNvPr>
          <p:cNvGraphicFramePr>
            <a:graphicFrameLocks noGrp="1"/>
          </p:cNvGraphicFramePr>
          <p:nvPr>
            <p:extLst>
              <p:ext uri="{D42A27DB-BD31-4B8C-83A1-F6EECF244321}">
                <p14:modId xmlns:p14="http://schemas.microsoft.com/office/powerpoint/2010/main" val="3875415900"/>
              </p:ext>
            </p:extLst>
          </p:nvPr>
        </p:nvGraphicFramePr>
        <p:xfrm>
          <a:off x="359347" y="1275489"/>
          <a:ext cx="11450735" cy="5730240"/>
        </p:xfrm>
        <a:graphic>
          <a:graphicData uri="http://schemas.openxmlformats.org/drawingml/2006/table">
            <a:tbl>
              <a:tblPr firstRow="1" bandRow="1">
                <a:tableStyleId>{5C22544A-7EE6-4342-B048-85BDC9FD1C3A}</a:tableStyleId>
              </a:tblPr>
              <a:tblGrid>
                <a:gridCol w="9269942">
                  <a:extLst>
                    <a:ext uri="{9D8B030D-6E8A-4147-A177-3AD203B41FA5}">
                      <a16:colId xmlns:a16="http://schemas.microsoft.com/office/drawing/2014/main" val="39869550"/>
                    </a:ext>
                  </a:extLst>
                </a:gridCol>
                <a:gridCol w="2180793">
                  <a:extLst>
                    <a:ext uri="{9D8B030D-6E8A-4147-A177-3AD203B41FA5}">
                      <a16:colId xmlns:a16="http://schemas.microsoft.com/office/drawing/2014/main" val="2052769526"/>
                    </a:ext>
                  </a:extLst>
                </a:gridCol>
              </a:tblGrid>
              <a:tr h="0">
                <a:tc>
                  <a:txBody>
                    <a:bodyPr/>
                    <a:lstStyle/>
                    <a:p>
                      <a:r>
                        <a:rPr lang="en-GB" sz="1600" b="1" dirty="0">
                          <a:solidFill>
                            <a:schemeClr val="bg1"/>
                          </a:solidFill>
                          <a:latin typeface="+mn-lt"/>
                        </a:rPr>
                        <a:t>3. Intervention Evaluation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Slide numbers: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05861512"/>
                  </a:ext>
                </a:extLst>
              </a:tr>
              <a:tr h="370840">
                <a:tc>
                  <a:txBody>
                    <a:bodyPr/>
                    <a:lstStyle/>
                    <a:p>
                      <a:pPr marL="285750" indent="-285750">
                        <a:buFont typeface="Arial" panose="020B0604020202020204" pitchFamily="34" charset="0"/>
                        <a:buChar char="•"/>
                      </a:pPr>
                      <a:r>
                        <a:rPr lang="en-GB" sz="1600" b="0" dirty="0">
                          <a:solidFill>
                            <a:schemeClr val="bg1"/>
                          </a:solidFill>
                          <a:latin typeface="+mn-lt"/>
                        </a:rPr>
                        <a:t>3a Intervention design and set up, including: </a:t>
                      </a:r>
                    </a:p>
                    <a:p>
                      <a:pPr marL="742950" lvl="1" indent="-285750">
                        <a:buFont typeface="Arial" panose="020B0604020202020204" pitchFamily="34" charset="0"/>
                        <a:buChar char="•"/>
                      </a:pPr>
                      <a:r>
                        <a:rPr lang="en-GB" sz="1600" b="0" dirty="0">
                          <a:solidFill>
                            <a:schemeClr val="bg1"/>
                          </a:solidFill>
                          <a:latin typeface="+mn-lt"/>
                        </a:rPr>
                        <a:t>Design and format of the intervention</a:t>
                      </a:r>
                    </a:p>
                    <a:p>
                      <a:pPr marL="742950" lvl="1" indent="-285750">
                        <a:buFont typeface="Arial" panose="020B0604020202020204" pitchFamily="34" charset="0"/>
                        <a:buChar char="•"/>
                      </a:pPr>
                      <a:r>
                        <a:rPr lang="en-GB" sz="1600" b="0" dirty="0">
                          <a:solidFill>
                            <a:schemeClr val="bg1"/>
                          </a:solidFill>
                          <a:latin typeface="+mn-lt"/>
                        </a:rPr>
                        <a:t>Communications and planning, including timeline</a:t>
                      </a:r>
                    </a:p>
                    <a:p>
                      <a:pPr marL="742950" lvl="1" indent="-285750">
                        <a:buFont typeface="Arial" panose="020B0604020202020204" pitchFamily="34" charset="0"/>
                        <a:buChar char="•"/>
                      </a:pPr>
                      <a:r>
                        <a:rPr lang="en-GB" sz="1600" b="0" dirty="0">
                          <a:solidFill>
                            <a:schemeClr val="bg1"/>
                          </a:solidFill>
                          <a:latin typeface="+mn-lt"/>
                        </a:rPr>
                        <a:t>Student selection: how it worked, what worked well, considerations</a:t>
                      </a:r>
                    </a:p>
                    <a:p>
                      <a:pPr marL="742950" lvl="1" indent="-285750">
                        <a:buFont typeface="Arial" panose="020B0604020202020204" pitchFamily="34" charset="0"/>
                        <a:buChar char="•"/>
                      </a:pPr>
                      <a:r>
                        <a:rPr lang="en-GB" sz="1600" b="0" dirty="0">
                          <a:solidFill>
                            <a:schemeClr val="bg1"/>
                          </a:solidFill>
                          <a:latin typeface="+mn-lt"/>
                        </a:rPr>
                        <a:t>YARC reading assessments</a:t>
                      </a:r>
                    </a:p>
                    <a:p>
                      <a:pPr marL="742950" lvl="1" indent="-285750">
                        <a:buFont typeface="Arial" panose="020B0604020202020204" pitchFamily="34" charset="0"/>
                        <a:buChar char="•"/>
                      </a:pPr>
                      <a:r>
                        <a:rPr lang="en-GB" sz="1600" b="0" dirty="0">
                          <a:solidFill>
                            <a:schemeClr val="bg1"/>
                          </a:solidFill>
                          <a:latin typeface="+mn-lt"/>
                        </a:rPr>
                        <a:t>Summary</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37-53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7896752"/>
                  </a:ext>
                </a:extLst>
              </a:tr>
              <a:tr h="370840">
                <a:tc>
                  <a:txBody>
                    <a:bodyPr/>
                    <a:lstStyle/>
                    <a:p>
                      <a:pPr marL="285750" indent="-285750">
                        <a:buFont typeface="Arial" panose="020B0604020202020204" pitchFamily="34" charset="0"/>
                        <a:buChar char="•"/>
                      </a:pPr>
                      <a:r>
                        <a:rPr lang="en-GB" sz="1600" b="0" dirty="0">
                          <a:solidFill>
                            <a:schemeClr val="bg1"/>
                          </a:solidFill>
                          <a:latin typeface="+mn-lt"/>
                        </a:rPr>
                        <a:t>3b The Intervention sessions:</a:t>
                      </a:r>
                    </a:p>
                    <a:p>
                      <a:pPr marL="742950" lvl="1" indent="-285750">
                        <a:buFont typeface="Arial" panose="020B0604020202020204" pitchFamily="34" charset="0"/>
                        <a:buChar char="•"/>
                      </a:pPr>
                      <a:r>
                        <a:rPr lang="en-GB" sz="1600" b="0" dirty="0">
                          <a:solidFill>
                            <a:schemeClr val="bg1"/>
                          </a:solidFill>
                          <a:latin typeface="+mn-lt"/>
                        </a:rPr>
                        <a:t>Design &amp; planning</a:t>
                      </a:r>
                    </a:p>
                    <a:p>
                      <a:pPr marL="742950" lvl="1" indent="-285750">
                        <a:buFont typeface="Arial" panose="020B0604020202020204" pitchFamily="34" charset="0"/>
                        <a:buChar char="•"/>
                      </a:pPr>
                      <a:r>
                        <a:rPr lang="en-GB" sz="1600" b="0" dirty="0">
                          <a:solidFill>
                            <a:schemeClr val="bg1"/>
                          </a:solidFill>
                          <a:latin typeface="+mn-lt"/>
                        </a:rPr>
                        <a:t>Content, materials, toolkit</a:t>
                      </a:r>
                    </a:p>
                    <a:p>
                      <a:pPr marL="742950" lvl="1" indent="-285750">
                        <a:buFont typeface="Arial" panose="020B0604020202020204" pitchFamily="34" charset="0"/>
                        <a:buChar char="•"/>
                      </a:pPr>
                      <a:r>
                        <a:rPr lang="en-GB" sz="1600" b="0" dirty="0">
                          <a:solidFill>
                            <a:schemeClr val="bg1"/>
                          </a:solidFill>
                          <a:latin typeface="+mn-lt"/>
                        </a:rPr>
                        <a:t>Receptivity</a:t>
                      </a:r>
                    </a:p>
                    <a:p>
                      <a:pPr marL="742950" lvl="1" indent="-285750">
                        <a:buFont typeface="Arial" panose="020B0604020202020204" pitchFamily="34" charset="0"/>
                        <a:buChar char="•"/>
                      </a:pPr>
                      <a:r>
                        <a:rPr lang="en-GB" sz="1600" b="0" dirty="0">
                          <a:solidFill>
                            <a:schemeClr val="bg1"/>
                          </a:solidFill>
                          <a:latin typeface="+mn-lt"/>
                        </a:rPr>
                        <a:t>Challenges</a:t>
                      </a:r>
                    </a:p>
                    <a:p>
                      <a:pPr marL="742950" lvl="1" indent="-285750">
                        <a:buFont typeface="Arial" panose="020B0604020202020204" pitchFamily="34" charset="0"/>
                        <a:buChar char="•"/>
                      </a:pPr>
                      <a:r>
                        <a:rPr lang="en-GB" sz="1600" b="0" dirty="0">
                          <a:solidFill>
                            <a:schemeClr val="bg1"/>
                          </a:solidFill>
                          <a:latin typeface="+mn-lt"/>
                        </a:rPr>
                        <a:t>Student perspective</a:t>
                      </a:r>
                    </a:p>
                    <a:p>
                      <a:pPr marL="742950" lvl="1" indent="-285750">
                        <a:buFont typeface="Arial" panose="020B0604020202020204" pitchFamily="34" charset="0"/>
                        <a:buChar char="•"/>
                      </a:pPr>
                      <a:r>
                        <a:rPr lang="en-GB" sz="1600" b="0" dirty="0">
                          <a:solidFill>
                            <a:schemeClr val="bg1"/>
                          </a:solidFill>
                          <a:latin typeface="+mn-lt"/>
                        </a:rPr>
                        <a:t>Summary</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54-65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0994375"/>
                  </a:ext>
                </a:extLst>
              </a:tr>
              <a:tr h="370840">
                <a:tc>
                  <a:txBody>
                    <a:bodyPr/>
                    <a:lstStyle/>
                    <a:p>
                      <a:pPr marL="0" lvl="0" indent="0">
                        <a:buFont typeface="Arial" panose="020B0604020202020204" pitchFamily="34" charset="0"/>
                        <a:buNone/>
                      </a:pPr>
                      <a:r>
                        <a:rPr lang="en-GB" sz="1600" b="1" dirty="0">
                          <a:solidFill>
                            <a:schemeClr val="bg1"/>
                          </a:solidFill>
                          <a:latin typeface="+mn-lt"/>
                        </a:rPr>
                        <a:t>4. Impact of the intervention</a:t>
                      </a:r>
                    </a:p>
                    <a:p>
                      <a:pPr marL="800100" lvl="1" indent="-342900">
                        <a:buFont typeface="+mj-lt"/>
                        <a:buAutoNum type="alphaLcPeriod"/>
                      </a:pPr>
                      <a:r>
                        <a:rPr lang="en-GB" sz="1600" b="0" dirty="0">
                          <a:solidFill>
                            <a:schemeClr val="bg1"/>
                          </a:solidFill>
                          <a:latin typeface="+mn-lt"/>
                        </a:rPr>
                        <a:t>YARC reading assessment</a:t>
                      </a:r>
                    </a:p>
                    <a:p>
                      <a:pPr marL="800100" lvl="1" indent="-342900">
                        <a:buFont typeface="+mj-lt"/>
                        <a:buAutoNum type="alphaLcPeriod"/>
                      </a:pPr>
                      <a:r>
                        <a:rPr lang="en-GB" sz="1600" b="0" dirty="0">
                          <a:solidFill>
                            <a:schemeClr val="bg1"/>
                          </a:solidFill>
                          <a:latin typeface="+mn-lt"/>
                        </a:rPr>
                        <a:t>TASO Access and Success Questionnaire (ASQ)</a:t>
                      </a:r>
                    </a:p>
                    <a:p>
                      <a:pPr marL="800100" lvl="1" indent="-342900">
                        <a:buFont typeface="+mj-lt"/>
                        <a:buAutoNum type="alphaLcPeriod"/>
                      </a:pPr>
                      <a:r>
                        <a:rPr lang="en-GB" sz="1600" b="0" dirty="0">
                          <a:solidFill>
                            <a:schemeClr val="bg1"/>
                          </a:solidFill>
                          <a:latin typeface="+mn-lt"/>
                        </a:rPr>
                        <a:t>Broader impact: Student and teacher sentiment</a:t>
                      </a:r>
                    </a:p>
                    <a:p>
                      <a:pPr marL="800100" lvl="1" indent="-342900">
                        <a:buFont typeface="+mj-lt"/>
                        <a:buAutoNum type="alphaLcPeriod"/>
                      </a:pPr>
                      <a:r>
                        <a:rPr lang="en-GB" sz="1600" b="0" dirty="0">
                          <a:solidFill>
                            <a:schemeClr val="bg1"/>
                          </a:solidFill>
                          <a:latin typeface="+mn-lt"/>
                        </a:rPr>
                        <a:t>Multi causation: External factors</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66-89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09208526"/>
                  </a:ext>
                </a:extLst>
              </a:tr>
            </a:tbl>
          </a:graphicData>
        </a:graphic>
      </p:graphicFrame>
    </p:spTree>
    <p:extLst>
      <p:ext uri="{BB962C8B-B14F-4D97-AF65-F5344CB8AC3E}">
        <p14:creationId xmlns:p14="http://schemas.microsoft.com/office/powerpoint/2010/main" val="224722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47"/>
            <a:ext cx="4032739"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1. Research Context</a:t>
            </a:r>
          </a:p>
        </p:txBody>
      </p:sp>
    </p:spTree>
    <p:extLst>
      <p:ext uri="{BB962C8B-B14F-4D97-AF65-F5344CB8AC3E}">
        <p14:creationId xmlns:p14="http://schemas.microsoft.com/office/powerpoint/2010/main" val="915119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3101423"/>
            <a:ext cx="4032739" cy="707886"/>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1a Background</a:t>
            </a:r>
          </a:p>
        </p:txBody>
      </p:sp>
    </p:spTree>
    <p:extLst>
      <p:ext uri="{BB962C8B-B14F-4D97-AF65-F5344CB8AC3E}">
        <p14:creationId xmlns:p14="http://schemas.microsoft.com/office/powerpoint/2010/main" val="2710756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434635"/>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Background (1)</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6218" y="1607331"/>
            <a:ext cx="7947188" cy="4765407"/>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Hello Future Reading </a:t>
            </a:r>
            <a:r>
              <a:rPr lang="en-GB" dirty="0">
                <a:solidFill>
                  <a:srgbClr val="1D71B8"/>
                </a:solidFill>
                <a:latin typeface="Arial Rounded MT Bold" panose="020F0704030504030204" pitchFamily="34" charset="0"/>
                <a:ea typeface="Times New Roman" panose="02020603050405020304" pitchFamily="18" charset="0"/>
              </a:rPr>
              <a:t>i</a:t>
            </a:r>
            <a:r>
              <a:rPr lang="en-GB" dirty="0">
                <a:solidFill>
                  <a:srgbClr val="1D71B8"/>
                </a:solidFill>
                <a:effectLst/>
                <a:latin typeface="Arial Rounded MT Bold" panose="020F0704030504030204" pitchFamily="34" charset="0"/>
                <a:ea typeface="Times New Roman" panose="02020603050405020304" pitchFamily="18" charset="0"/>
              </a:rPr>
              <a:t>ntervention: aims and rationale</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Hello Future (Uni Connect Partnership for Cumbria) and University of Cumbria in partnership, planned to pilot a new attainment raising project in 2023.</a:t>
            </a:r>
          </a:p>
          <a:p>
            <a:pPr>
              <a:lnSpc>
                <a:spcPct val="107000"/>
              </a:lnSpc>
              <a:spcAft>
                <a:spcPts val="800"/>
              </a:spcAft>
            </a:pPr>
            <a:r>
              <a:rPr lang="en-GB" sz="1400" b="1" dirty="0">
                <a:latin typeface="Calibri" panose="020F0502020204030204" pitchFamily="34" charset="0"/>
                <a:ea typeface="Calibri" panose="020F0502020204030204" pitchFamily="34" charset="0"/>
                <a:cs typeface="Calibri" panose="020F0502020204030204" pitchFamily="34" charset="0"/>
              </a:rPr>
              <a:t>Primary aim</a:t>
            </a:r>
            <a:endParaRPr lang="en-GB" sz="1400" b="1"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The primary aim of the project was to see a positive increase in the reading age of Year 7 learners. There were </a:t>
            </a:r>
            <a:r>
              <a:rPr lang="en-GB" sz="1400" dirty="0">
                <a:latin typeface="Calibri" panose="020F0502020204030204" pitchFamily="34" charset="0"/>
                <a:ea typeface="Calibri" panose="020F0502020204030204" pitchFamily="34" charset="0"/>
                <a:cs typeface="Calibri" panose="020F0502020204030204" pitchFamily="34" charset="0"/>
              </a:rPr>
              <a:t>also other secondary or potential outcomes such as </a:t>
            </a:r>
            <a:r>
              <a:rPr lang="en-GB" sz="1400" dirty="0">
                <a:effectLst/>
                <a:latin typeface="Calibri" panose="020F0502020204030204" pitchFamily="34" charset="0"/>
                <a:ea typeface="Calibri" panose="020F0502020204030204" pitchFamily="34" charset="0"/>
                <a:cs typeface="Calibri" panose="020F0502020204030204" pitchFamily="34" charset="0"/>
              </a:rPr>
              <a:t>increasing Higher Education (HE) knowledge and spending time with a positive role model. </a:t>
            </a:r>
            <a:r>
              <a:rPr lang="en-GB" sz="1400" dirty="0">
                <a:latin typeface="Calibri" panose="020F0502020204030204" pitchFamily="34" charset="0"/>
                <a:ea typeface="Calibri" panose="020F0502020204030204" pitchFamily="34" charset="0"/>
                <a:cs typeface="Calibri" panose="020F0502020204030204" pitchFamily="34" charset="0"/>
              </a:rPr>
              <a:t>There is significant evidence from multiple studies that elevating reading age at this age can contribute to greater future educational success (see appendix) and a narrowing of the attainment gap.</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Project rationale</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Many learners enter secondary school with a primary school reading age. This is true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of m</a:t>
            </a:r>
            <a:r>
              <a:rPr lang="en-GB" sz="1400" b="0" i="0" dirty="0">
                <a:solidFill>
                  <a:srgbClr val="000000"/>
                </a:solidFill>
                <a:effectLst/>
                <a:latin typeface="Calibri" panose="020F0502020204030204" pitchFamily="34" charset="0"/>
              </a:rPr>
              <a:t>any Cumbrian learners who enter secondary school with a primary school reading age that could impact on KS4 attainment. </a:t>
            </a:r>
            <a:r>
              <a:rPr lang="en-GB" sz="1400" dirty="0">
                <a:latin typeface="Calibri" panose="020F0502020204030204" pitchFamily="34" charset="0"/>
                <a:ea typeface="Calibri" panose="020F0502020204030204" pitchFamily="34" charset="0"/>
                <a:cs typeface="Calibri" panose="020F0502020204030204" pitchFamily="34" charset="0"/>
              </a:rPr>
              <a:t>The rationale for the project can be broken down as follows:</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To e</a:t>
            </a:r>
            <a:r>
              <a:rPr lang="en-GB" sz="1400" dirty="0">
                <a:effectLst/>
                <a:latin typeface="Calibri" panose="020F0502020204030204" pitchFamily="34" charset="0"/>
                <a:ea typeface="Calibri" panose="020F0502020204030204" pitchFamily="34" charset="0"/>
                <a:cs typeface="Calibri" panose="020F0502020204030204" pitchFamily="34" charset="0"/>
              </a:rPr>
              <a:t>ngage and motivate learners to move forward and build skills that will support  them in their studies</a:t>
            </a:r>
          </a:p>
          <a:p>
            <a:pPr marL="285750"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To support learners with reading to help ‘unlock’ the wider curriculum</a:t>
            </a: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a:off x="7671336" y="2140429"/>
            <a:ext cx="5104325" cy="3930651"/>
          </a:xfrm>
          <a:prstGeom prst="rect">
            <a:avLst/>
          </a:prstGeom>
          <a:noFill/>
        </p:spPr>
      </p:pic>
      <p:sp>
        <p:nvSpPr>
          <p:cNvPr id="3" name="TextBox 2">
            <a:extLst>
              <a:ext uri="{FF2B5EF4-FFF2-40B4-BE49-F238E27FC236}">
                <a16:creationId xmlns:a16="http://schemas.microsoft.com/office/drawing/2014/main" id="{9504037E-1F6C-3921-E02D-44C0A0B72D21}"/>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79541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7</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434635"/>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Background (2)</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6218" y="1607331"/>
            <a:ext cx="7947188" cy="4701287"/>
          </a:xfrm>
          <a:prstGeom prst="rect">
            <a:avLst/>
          </a:prstGeom>
          <a:noFill/>
        </p:spPr>
        <p:txBody>
          <a:bodyPr wrap="square" rtlCol="0">
            <a:spAutoFit/>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Project rationale cont.</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To focus on raising attainment by helping students to develop skills (in this case reading and comprehension) needed to succeed in education</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To </a:t>
            </a:r>
            <a:r>
              <a:rPr lang="en-GB" sz="1400" dirty="0">
                <a:effectLst/>
                <a:latin typeface="Calibri" panose="020F0502020204030204" pitchFamily="34" charset="0"/>
                <a:ea typeface="Calibri" panose="020F0502020204030204" pitchFamily="34" charset="0"/>
                <a:cs typeface="Calibri" panose="020F0502020204030204" pitchFamily="34" charset="0"/>
              </a:rPr>
              <a:t>improve how learners' approach and / or think about learning and equip and / or motivate them to achieve higher levels of attainment.</a:t>
            </a:r>
          </a:p>
          <a:p>
            <a:pPr>
              <a:lnSpc>
                <a:spcPct val="107000"/>
              </a:lnSpc>
              <a:spcAft>
                <a:spcPts val="800"/>
              </a:spcAft>
            </a:pPr>
            <a:endParaRPr lang="en-GB" sz="1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Intervention overview</a:t>
            </a:r>
          </a:p>
          <a:p>
            <a:pPr marL="285750" indent="-285750" algn="l" rtl="0" fontAlgn="base">
              <a:lnSpc>
                <a:spcPct val="150000"/>
              </a:lnSpc>
              <a:buFont typeface="Arial" panose="020B0604020202020204" pitchFamily="34" charset="0"/>
              <a:buChar char="•"/>
            </a:pPr>
            <a:r>
              <a:rPr lang="en-GB" sz="1400" b="0" i="0" dirty="0">
                <a:solidFill>
                  <a:srgbClr val="000000"/>
                </a:solidFill>
                <a:effectLst/>
                <a:latin typeface="Calibri" panose="020F0502020204030204" pitchFamily="34" charset="0"/>
              </a:rPr>
              <a:t>Work with two schools in the region who require support with literacy / reading attainment </a:t>
            </a:r>
          </a:p>
          <a:p>
            <a:pPr marL="742950" lvl="1" indent="-285750" fontAlgn="base">
              <a:lnSpc>
                <a:spcPct val="150000"/>
              </a:lnSpc>
              <a:buFont typeface="Arial" panose="020B0604020202020204" pitchFamily="34" charset="0"/>
              <a:buChar char="•"/>
            </a:pPr>
            <a:r>
              <a:rPr lang="en-GB" sz="1400" dirty="0">
                <a:solidFill>
                  <a:srgbClr val="000000"/>
                </a:solidFill>
                <a:latin typeface="Calibri" panose="020F0502020204030204" pitchFamily="34" charset="0"/>
              </a:rPr>
              <a:t>Schools to be representative of the needs of the region</a:t>
            </a:r>
            <a:endParaRPr lang="en-GB" sz="1400" b="0" i="0" dirty="0">
              <a:solidFill>
                <a:srgbClr val="000000"/>
              </a:solidFill>
              <a:effectLst/>
              <a:latin typeface="Calibri" panose="020F0502020204030204" pitchFamily="34" charset="0"/>
            </a:endParaRPr>
          </a:p>
          <a:p>
            <a:pPr marL="285750" indent="-285750" algn="l" rtl="0" fontAlgn="base">
              <a:lnSpc>
                <a:spcPct val="150000"/>
              </a:lnSpc>
              <a:buFont typeface="Arial" panose="020B0604020202020204" pitchFamily="34" charset="0"/>
              <a:buChar char="•"/>
            </a:pPr>
            <a:r>
              <a:rPr lang="en-GB" sz="1400" b="0" i="0" dirty="0">
                <a:solidFill>
                  <a:srgbClr val="000000"/>
                </a:solidFill>
                <a:effectLst/>
                <a:latin typeface="Calibri" panose="020F0502020204030204" pitchFamily="34" charset="0"/>
              </a:rPr>
              <a:t>Work with 2 groups of 6 learners in each school, over 6 weeks</a:t>
            </a:r>
          </a:p>
          <a:p>
            <a:pPr marL="285750" indent="-285750" algn="l" rtl="0" fontAlgn="base">
              <a:lnSpc>
                <a:spcPct val="150000"/>
              </a:lnSpc>
              <a:buFont typeface="Arial" panose="020B0604020202020204" pitchFamily="34" charset="0"/>
              <a:buChar char="•"/>
            </a:pPr>
            <a:r>
              <a:rPr lang="en-GB" sz="1400" b="0" i="0" dirty="0">
                <a:solidFill>
                  <a:srgbClr val="000000"/>
                </a:solidFill>
                <a:effectLst/>
                <a:latin typeface="Calibri" panose="020F0502020204030204" pitchFamily="34" charset="0"/>
              </a:rPr>
              <a:t>Hello Future staff – Outreach Officers and/ or Graduate Interns – will visit the school and lead a guided reading style small group session with each group using Scholastic ‘Connectors’ series literacy intervention packs: </a:t>
            </a:r>
          </a:p>
          <a:p>
            <a:pPr marL="742950" lvl="1" indent="-285750" fontAlgn="base">
              <a:lnSpc>
                <a:spcPct val="150000"/>
              </a:lnSpc>
              <a:buFont typeface="Arial" panose="020B0604020202020204" pitchFamily="34" charset="0"/>
              <a:buChar char="•"/>
            </a:pPr>
            <a:r>
              <a:rPr lang="en-GB" sz="1400" b="0" i="0" dirty="0">
                <a:solidFill>
                  <a:srgbClr val="000000"/>
                </a:solidFill>
                <a:effectLst/>
                <a:latin typeface="Calibri" panose="020F0502020204030204" pitchFamily="34" charset="0"/>
              </a:rPr>
              <a:t>2 x 40 mins sessions per week = 12 sessions in total (per school)</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8176" y="1553592"/>
            <a:ext cx="3930650" cy="5056187"/>
          </a:xfrm>
          <a:prstGeom prst="rect">
            <a:avLst/>
          </a:prstGeom>
          <a:noFill/>
        </p:spPr>
      </p:pic>
      <p:sp>
        <p:nvSpPr>
          <p:cNvPr id="4" name="TextBox 3">
            <a:extLst>
              <a:ext uri="{FF2B5EF4-FFF2-40B4-BE49-F238E27FC236}">
                <a16:creationId xmlns:a16="http://schemas.microsoft.com/office/drawing/2014/main" id="{71F4745D-59E9-07D0-19DC-AB42FD0BBEE4}"/>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91613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8</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434635"/>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Desired intervention outcomes</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6218" y="1607331"/>
            <a:ext cx="7947188" cy="4964629"/>
          </a:xfrm>
          <a:prstGeom prst="rect">
            <a:avLst/>
          </a:prstGeom>
          <a:noFill/>
        </p:spPr>
        <p:txBody>
          <a:bodyPr wrap="square" rtlCol="0">
            <a:spAutoFit/>
          </a:bodyPr>
          <a:lstStyle/>
          <a:p>
            <a:pPr>
              <a:lnSpc>
                <a:spcPct val="107000"/>
              </a:lnSpc>
              <a:spcAft>
                <a:spcPts val="800"/>
              </a:spcAft>
            </a:pPr>
            <a:r>
              <a:rPr lang="en-GB" b="1" i="0" dirty="0">
                <a:solidFill>
                  <a:srgbClr val="1D71B8"/>
                </a:solidFill>
                <a:effectLst/>
                <a:latin typeface="Calibri" panose="020F0502020204030204" pitchFamily="34" charset="0"/>
              </a:rPr>
              <a:t>The specific desired outcomes of the intervention were as follows:</a:t>
            </a:r>
          </a:p>
          <a:p>
            <a:pPr marL="171450" indent="-171450">
              <a:lnSpc>
                <a:spcPct val="107000"/>
              </a:lnSpc>
              <a:spcAft>
                <a:spcPts val="800"/>
              </a:spcAft>
              <a:buFont typeface="Arial" panose="020B0604020202020204" pitchFamily="34" charset="0"/>
              <a:buChar char="•"/>
            </a:pPr>
            <a:r>
              <a:rPr lang="en-GB" sz="1400" b="0" i="0" dirty="0">
                <a:solidFill>
                  <a:srgbClr val="000000"/>
                </a:solidFill>
                <a:effectLst/>
                <a:latin typeface="Calibri" panose="020F0502020204030204" pitchFamily="34" charset="0"/>
              </a:rPr>
              <a:t>Learners make positive progress in reading comprehension by the time they complete the reading intervention</a:t>
            </a:r>
          </a:p>
          <a:p>
            <a:pPr marL="628650" lvl="1"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rPr>
              <a:t>Measured via improved scores in reading comprehension via YARC (see next chart for details)</a:t>
            </a:r>
            <a:endParaRPr lang="en-GB" sz="1400" b="0" i="0" dirty="0">
              <a:solidFill>
                <a:srgbClr val="000000"/>
              </a:solidFill>
              <a:effectLst/>
              <a:latin typeface="Calibri" panose="020F0502020204030204" pitchFamily="34" charset="0"/>
            </a:endParaRPr>
          </a:p>
          <a:p>
            <a:pPr marL="171450" indent="-171450">
              <a:lnSpc>
                <a:spcPct val="107000"/>
              </a:lnSpc>
              <a:spcAft>
                <a:spcPts val="800"/>
              </a:spcAft>
              <a:buFont typeface="Arial" panose="020B0604020202020204" pitchFamily="34" charset="0"/>
              <a:buChar char="•"/>
            </a:pPr>
            <a:r>
              <a:rPr lang="en-GB" sz="1400" b="0" i="0" dirty="0">
                <a:solidFill>
                  <a:srgbClr val="000000"/>
                </a:solidFill>
                <a:effectLst/>
                <a:latin typeface="Calibri" panose="020F0502020204030204" pitchFamily="34" charset="0"/>
              </a:rPr>
              <a:t>Learners self-report progress in reading skills after taking part in the reading intervention</a:t>
            </a:r>
          </a:p>
          <a:p>
            <a:pPr marL="628650" lvl="1"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rPr>
              <a:t>Measured via TASO* study strategies scale</a:t>
            </a:r>
            <a:r>
              <a:rPr lang="en-GB" sz="1400" b="0" i="0" dirty="0">
                <a:solidFill>
                  <a:srgbClr val="000000"/>
                </a:solidFill>
                <a:effectLst/>
                <a:latin typeface="Calibri" panose="020F0502020204030204" pitchFamily="34" charset="0"/>
              </a:rPr>
              <a:t> </a:t>
            </a:r>
            <a:endParaRPr lang="en-GB" sz="1400" dirty="0">
              <a:solidFill>
                <a:srgbClr val="000000"/>
              </a:solidFill>
              <a:latin typeface="Calibri" panose="020F0502020204030204" pitchFamily="34" charset="0"/>
            </a:endParaRPr>
          </a:p>
          <a:p>
            <a:pPr marL="171450" indent="-171450">
              <a:lnSpc>
                <a:spcPct val="107000"/>
              </a:lnSpc>
              <a:spcAft>
                <a:spcPts val="800"/>
              </a:spcAft>
              <a:buFont typeface="Arial" panose="020B0604020202020204" pitchFamily="34" charset="0"/>
              <a:buChar char="•"/>
            </a:pPr>
            <a:r>
              <a:rPr lang="en-GB" sz="1400" b="0" i="0" dirty="0">
                <a:solidFill>
                  <a:srgbClr val="000000"/>
                </a:solidFill>
                <a:effectLst/>
                <a:latin typeface="Calibri" panose="020F0502020204030204" pitchFamily="34" charset="0"/>
              </a:rPr>
              <a:t>Learners report progress with confidence and motivation in ability to reach grades required to progress / for university after taking part in the reading intervention</a:t>
            </a:r>
          </a:p>
          <a:p>
            <a:pPr marL="628650" lvl="1"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rPr>
              <a:t>Measured via TASO* scale</a:t>
            </a:r>
            <a:endParaRPr lang="en-GB" sz="1400" b="0" i="0" dirty="0">
              <a:solidFill>
                <a:srgbClr val="000000"/>
              </a:solidFill>
              <a:effectLst/>
              <a:latin typeface="Calibri" panose="020F0502020204030204" pitchFamily="34" charset="0"/>
            </a:endParaRPr>
          </a:p>
          <a:p>
            <a:pPr marL="171450" indent="-171450">
              <a:lnSpc>
                <a:spcPct val="107000"/>
              </a:lnSpc>
              <a:spcAft>
                <a:spcPts val="800"/>
              </a:spcAft>
              <a:buFont typeface="Arial" panose="020B0604020202020204" pitchFamily="34" charset="0"/>
              <a:buChar char="•"/>
            </a:pPr>
            <a:r>
              <a:rPr lang="en-GB" sz="1400" b="0" i="0" dirty="0">
                <a:solidFill>
                  <a:srgbClr val="000000"/>
                </a:solidFill>
                <a:effectLst/>
                <a:latin typeface="Calibri" panose="020F0502020204030204" pitchFamily="34" charset="0"/>
              </a:rPr>
              <a:t>Learners are more likely to indicate that they intend to apply to HE, post-reading intervention</a:t>
            </a:r>
          </a:p>
          <a:p>
            <a:pPr marL="628650" lvl="1"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Measured via TASO* scale</a:t>
            </a:r>
          </a:p>
          <a:p>
            <a:pPr marL="171450"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addition to TASO* scores and reading scores, self-reported qualitative feedback from the students will be taken into consideration</a:t>
            </a:r>
          </a:p>
          <a:p>
            <a:pPr marL="171450" indent="-1714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Feedback from Hello Future personnel who deliver the sessions and the teachers in each school, will also be used to provide a perspective on progress/intervention success.</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193529" y="1553592"/>
            <a:ext cx="3995296" cy="5066425"/>
          </a:xfrm>
          <a:prstGeom prst="rect">
            <a:avLst/>
          </a:prstGeom>
          <a:noFill/>
        </p:spPr>
      </p:pic>
      <p:sp>
        <p:nvSpPr>
          <p:cNvPr id="6" name="TextBox 5">
            <a:extLst>
              <a:ext uri="{FF2B5EF4-FFF2-40B4-BE49-F238E27FC236}">
                <a16:creationId xmlns:a16="http://schemas.microsoft.com/office/drawing/2014/main" id="{7FF123FA-C91E-B640-BEB7-CADC574F8A0C}"/>
              </a:ext>
            </a:extLst>
          </p:cNvPr>
          <p:cNvSpPr txBox="1"/>
          <p:nvPr/>
        </p:nvSpPr>
        <p:spPr>
          <a:xfrm>
            <a:off x="86095" y="6310413"/>
            <a:ext cx="2893741" cy="261610"/>
          </a:xfrm>
          <a:prstGeom prst="rect">
            <a:avLst/>
          </a:prstGeom>
          <a:noFill/>
        </p:spPr>
        <p:txBody>
          <a:bodyPr wrap="none" rtlCol="0">
            <a:spAutoFit/>
          </a:bodyPr>
          <a:lstStyle/>
          <a:p>
            <a:r>
              <a:rPr lang="en-US" sz="1100" dirty="0"/>
              <a:t>*TASO Access and Success Questionnaire (ASQ)</a:t>
            </a:r>
          </a:p>
        </p:txBody>
      </p:sp>
      <p:sp>
        <p:nvSpPr>
          <p:cNvPr id="4" name="TextBox 3">
            <a:extLst>
              <a:ext uri="{FF2B5EF4-FFF2-40B4-BE49-F238E27FC236}">
                <a16:creationId xmlns:a16="http://schemas.microsoft.com/office/drawing/2014/main" id="{80738EE1-4E4A-A4A1-F146-3DD95FC58A06}"/>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912667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9</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YARC: What is it?</a:t>
            </a:r>
          </a:p>
        </p:txBody>
      </p:sp>
      <p:sp>
        <p:nvSpPr>
          <p:cNvPr id="8" name="TextBox 7">
            <a:extLst>
              <a:ext uri="{FF2B5EF4-FFF2-40B4-BE49-F238E27FC236}">
                <a16:creationId xmlns:a16="http://schemas.microsoft.com/office/drawing/2014/main" id="{62DDC04C-907B-4BBF-4A99-51BAE221B9C9}"/>
              </a:ext>
            </a:extLst>
          </p:cNvPr>
          <p:cNvSpPr txBox="1"/>
          <p:nvPr/>
        </p:nvSpPr>
        <p:spPr>
          <a:xfrm>
            <a:off x="3819819" y="1906892"/>
            <a:ext cx="7894486" cy="3331105"/>
          </a:xfrm>
          <a:prstGeom prst="rect">
            <a:avLst/>
          </a:prstGeom>
          <a:noFill/>
        </p:spPr>
        <p:txBody>
          <a:bodyPr wrap="square" rtlCol="0">
            <a:spAutoFit/>
          </a:bodyPr>
          <a:lstStyle/>
          <a:p>
            <a:r>
              <a:rPr lang="en-GB" sz="1400" dirty="0">
                <a:solidFill>
                  <a:srgbClr val="1D71B8"/>
                </a:solidFill>
                <a:latin typeface="Arial Rounded MT Bold" panose="020F0704030504030204" pitchFamily="34" charset="0"/>
                <a:ea typeface="Times New Roman" panose="02020603050405020304" pitchFamily="18" charset="0"/>
              </a:rPr>
              <a:t>YARC assessment: York Assessment of Reading for Comprehension</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YARC is an individually administered reading assessment which allows for close observation of a pupil’s reading behaviours, strengths and areas for development. It breaks down the components of reading so that specific skills can be targeted. There is a YARC assessment appropriate to all school age ranges. </a:t>
            </a:r>
          </a:p>
          <a:p>
            <a:pPr>
              <a:lnSpc>
                <a:spcPct val="107000"/>
              </a:lnSpc>
              <a:spcAft>
                <a:spcPts val="800"/>
              </a:spcAft>
            </a:pPr>
            <a:endParaRPr lang="en-GB" sz="1400" dirty="0">
              <a:solidFill>
                <a:srgbClr val="000000"/>
              </a:solidFill>
              <a:latin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cs typeface="Calibri" panose="020F0502020204030204" pitchFamily="34" charset="0"/>
              </a:rPr>
              <a:t>More information regarding YARC can be found here: </a:t>
            </a:r>
            <a:r>
              <a:rPr lang="en-GB" sz="1400" dirty="0">
                <a:solidFill>
                  <a:srgbClr val="000000"/>
                </a:solidFill>
                <a:latin typeface="Calibri" panose="020F0502020204030204" pitchFamily="34" charset="0"/>
                <a:cs typeface="Calibri" panose="020F0502020204030204" pitchFamily="34" charset="0"/>
                <a:hlinkClick r:id="rId2"/>
              </a:rPr>
              <a:t>https://www.gl-assessment.co.uk/assessments/products/yarc/</a:t>
            </a:r>
            <a:r>
              <a:rPr lang="en-GB" sz="1400" dirty="0">
                <a:solidFill>
                  <a:srgbClr val="000000"/>
                </a:solidFill>
                <a:latin typeface="Calibri" panose="020F0502020204030204" pitchFamily="34" charset="0"/>
                <a:cs typeface="Calibri" panose="020F0502020204030204" pitchFamily="34" charset="0"/>
              </a:rPr>
              <a:t> </a:t>
            </a:r>
          </a:p>
          <a:p>
            <a:pPr>
              <a:lnSpc>
                <a:spcPct val="107000"/>
              </a:lnSpc>
              <a:spcAft>
                <a:spcPts val="800"/>
              </a:spcAft>
            </a:pPr>
            <a:endParaRPr lang="en-GB" sz="1400" dirty="0">
              <a:solidFill>
                <a:srgbClr val="000000"/>
              </a:solidFill>
              <a:latin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cs typeface="Calibri" panose="020F0502020204030204" pitchFamily="34" charset="0"/>
              </a:rPr>
              <a:t>The YARC standard score for reading comprehension was used to decide whether a student qualified for the intervention, regardless of whether other tests showed a different result.</a:t>
            </a:r>
            <a:endParaRPr lang="en-GB" sz="1400" dirty="0">
              <a:solidFill>
                <a:schemeClr val="tx1">
                  <a:lumMod val="85000"/>
                  <a:lumOff val="15000"/>
                </a:schemeClr>
              </a:solidFill>
              <a:cs typeface="Calibri Light" panose="020F03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Placeholder 17">
            <a:extLst>
              <a:ext uri="{FF2B5EF4-FFF2-40B4-BE49-F238E27FC236}">
                <a16:creationId xmlns:a16="http://schemas.microsoft.com/office/drawing/2014/main" id="{7079E596-A7A4-67F7-F9A6-A5BE697169E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543666"/>
            <a:ext cx="3377141" cy="5102673"/>
          </a:xfrm>
          <a:prstGeom prst="rect">
            <a:avLst/>
          </a:prstGeom>
        </p:spPr>
      </p:pic>
      <p:sp>
        <p:nvSpPr>
          <p:cNvPr id="6" name="TextBox 5">
            <a:extLst>
              <a:ext uri="{FF2B5EF4-FFF2-40B4-BE49-F238E27FC236}">
                <a16:creationId xmlns:a16="http://schemas.microsoft.com/office/drawing/2014/main" id="{0EEFD51E-437C-A8E5-73D1-1717CDDBC4AD}"/>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574709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10</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434635"/>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The evaluation</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6218" y="1607331"/>
            <a:ext cx="7947188" cy="3233321"/>
          </a:xfrm>
          <a:prstGeom prst="rect">
            <a:avLst/>
          </a:prstGeom>
          <a:noFill/>
        </p:spPr>
        <p:txBody>
          <a:bodyPr wrap="square" rtlCol="0">
            <a:spAutoFit/>
          </a:bodyPr>
          <a:lstStyle/>
          <a:p>
            <a:pPr>
              <a:lnSpc>
                <a:spcPct val="107000"/>
              </a:lnSpc>
              <a:spcAft>
                <a:spcPts val="800"/>
              </a:spcAft>
            </a:pPr>
            <a:r>
              <a:rPr lang="en-GB" sz="1400" b="1" dirty="0">
                <a:solidFill>
                  <a:srgbClr val="1D71B8"/>
                </a:solidFill>
                <a:effectLst/>
                <a:latin typeface="Calibri" panose="020F0502020204030204" pitchFamily="34" charset="0"/>
                <a:ea typeface="Calibri" panose="020F0502020204030204" pitchFamily="34" charset="0"/>
                <a:cs typeface="Calibri" panose="020F0502020204030204" pitchFamily="34" charset="0"/>
              </a:rPr>
              <a:t>The evaluation brief</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Hello Future commissioned Cosmos to desig</a:t>
            </a:r>
            <a:r>
              <a:rPr lang="en-GB" sz="1400" dirty="0">
                <a:latin typeface="Calibri" panose="020F0502020204030204" pitchFamily="34" charset="0"/>
                <a:ea typeface="Calibri" panose="020F0502020204030204" pitchFamily="34" charset="0"/>
                <a:cs typeface="Calibri" panose="020F0502020204030204" pitchFamily="34" charset="0"/>
              </a:rPr>
              <a:t>n and</a:t>
            </a:r>
            <a:r>
              <a:rPr lang="en-GB" sz="1400" dirty="0">
                <a:effectLst/>
                <a:latin typeface="Calibri" panose="020F0502020204030204" pitchFamily="34" charset="0"/>
                <a:ea typeface="Calibri" panose="020F0502020204030204" pitchFamily="34" charset="0"/>
                <a:cs typeface="Calibri" panose="020F0502020204030204" pitchFamily="34" charset="0"/>
              </a:rPr>
              <a:t> execute an evaluation that measures the impact of the reading intervention. The evaluation was requested to be based on:</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C</a:t>
            </a:r>
            <a:r>
              <a:rPr lang="en-GB" sz="1400" dirty="0">
                <a:effectLst/>
                <a:latin typeface="Calibri" panose="020F0502020204030204" pitchFamily="34" charset="0"/>
                <a:ea typeface="Calibri" panose="020F0502020204030204" pitchFamily="34" charset="0"/>
                <a:cs typeface="Calibri" panose="020F0502020204030204" pitchFamily="34" charset="0"/>
              </a:rPr>
              <a:t>omparison of  participant reading levels between baseline and completion of the intervention</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a:t>
            </a:r>
            <a:r>
              <a:rPr lang="en-GB" sz="1400" dirty="0">
                <a:effectLst/>
                <a:latin typeface="Calibri" panose="020F0502020204030204" pitchFamily="34" charset="0"/>
                <a:ea typeface="Calibri" panose="020F0502020204030204" pitchFamily="34" charset="0"/>
                <a:cs typeface="Calibri" panose="020F0502020204030204" pitchFamily="34" charset="0"/>
              </a:rPr>
              <a:t>he impact of the intervention itself.</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initial phase of the project involved a pilot phase, with no evaluation. There was subsequently a further pilot with an evaluation: it is this(2</a:t>
            </a:r>
            <a:r>
              <a:rPr lang="en-GB" sz="1400" baseline="30000" dirty="0">
                <a:latin typeface="Calibri" panose="020F0502020204030204" pitchFamily="34" charset="0"/>
                <a:ea typeface="Calibri" panose="020F0502020204030204" pitchFamily="34" charset="0"/>
                <a:cs typeface="Calibri" panose="020F0502020204030204" pitchFamily="34" charset="0"/>
              </a:rPr>
              <a:t>nd</a:t>
            </a:r>
            <a:r>
              <a:rPr lang="en-GB" sz="1400" dirty="0">
                <a:latin typeface="Calibri" panose="020F0502020204030204" pitchFamily="34" charset="0"/>
                <a:ea typeface="Calibri" panose="020F0502020204030204" pitchFamily="34" charset="0"/>
                <a:cs typeface="Calibri" panose="020F0502020204030204" pitchFamily="34" charset="0"/>
              </a:rPr>
              <a:t>) pilot + evaluation  which is discussed in this report.</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b="1" dirty="0">
                <a:solidFill>
                  <a:srgbClr val="1D71B8"/>
                </a:solidFill>
                <a:latin typeface="Calibri" panose="020F0502020204030204" pitchFamily="34" charset="0"/>
                <a:ea typeface="Calibri" panose="020F0502020204030204" pitchFamily="34" charset="0"/>
                <a:cs typeface="Calibri" panose="020F0502020204030204" pitchFamily="34" charset="0"/>
              </a:rPr>
              <a:t>Why conduct the evaluation?</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E</a:t>
            </a:r>
            <a:r>
              <a:rPr lang="en-GB" sz="1400" dirty="0">
                <a:effectLst/>
                <a:latin typeface="Calibri" panose="020F0502020204030204" pitchFamily="34" charset="0"/>
                <a:ea typeface="Calibri" panose="020F0502020204030204" pitchFamily="34" charset="0"/>
                <a:cs typeface="Calibri" panose="020F0502020204030204" pitchFamily="34" charset="0"/>
              </a:rPr>
              <a:t>vidence from other studies </a:t>
            </a:r>
            <a:r>
              <a:rPr lang="en-GB" sz="1400" b="0" i="0" dirty="0">
                <a:solidFill>
                  <a:srgbClr val="000000"/>
                </a:solidFill>
                <a:effectLst/>
                <a:latin typeface="Calibri" panose="020F0502020204030204" pitchFamily="34" charset="0"/>
              </a:rPr>
              <a:t>suggests that more evaluation needs to be done as differing delivery models and intervention approaches can have varying impact. The evaluation </a:t>
            </a:r>
            <a:r>
              <a:rPr lang="en-GB" sz="1400" dirty="0">
                <a:solidFill>
                  <a:srgbClr val="000000"/>
                </a:solidFill>
                <a:latin typeface="Calibri" panose="020F0502020204030204" pitchFamily="34" charset="0"/>
              </a:rPr>
              <a:t>was also required in order to aid future delivery of the programme should it be rolled out more extensively.</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9ECFEDCE-E47E-6B10-BDC7-571E6A343EAE}"/>
              </a:ext>
            </a:extLst>
          </p:cNvPr>
          <p:cNvSpPr txBox="1"/>
          <p:nvPr/>
        </p:nvSpPr>
        <p:spPr>
          <a:xfrm>
            <a:off x="166218" y="5063657"/>
            <a:ext cx="7936556" cy="1536254"/>
          </a:xfrm>
          <a:prstGeom prst="rect">
            <a:avLst/>
          </a:prstGeom>
          <a:noFill/>
        </p:spPr>
        <p:txBody>
          <a:bodyPr wrap="square" rtlCol="0">
            <a:spAutoFit/>
          </a:bodyPr>
          <a:lstStyle/>
          <a:p>
            <a:r>
              <a:rPr lang="en-GB" sz="1200" dirty="0">
                <a:solidFill>
                  <a:srgbClr val="1D71B8"/>
                </a:solidFill>
                <a:latin typeface="Arial Rounded MT Bold" panose="020F0704030504030204" pitchFamily="34" charset="0"/>
                <a:ea typeface="Times New Roman" panose="02020603050405020304" pitchFamily="18" charset="0"/>
              </a:rPr>
              <a:t>This reporting document</a:t>
            </a:r>
          </a:p>
          <a:p>
            <a:pPr>
              <a:lnSpc>
                <a:spcPct val="150000"/>
              </a:lnSpc>
            </a:pPr>
            <a:r>
              <a:rPr lang="en-GB" sz="1400" dirty="0">
                <a:effectLst/>
                <a:latin typeface="Calibri" panose="020F0502020204030204" pitchFamily="34" charset="0"/>
                <a:ea typeface="Calibri" panose="020F0502020204030204" pitchFamily="34" charset="0"/>
                <a:cs typeface="Calibri" panose="020F0502020204030204" pitchFamily="34" charset="0"/>
              </a:rPr>
              <a:t>This report is focussed on:</a:t>
            </a:r>
          </a:p>
          <a:p>
            <a:pPr marL="342900" indent="-342900">
              <a:lnSpc>
                <a:spcPct val="150000"/>
              </a:lnSpc>
              <a:buFont typeface="+mj-lt"/>
              <a:buAutoNum type="arabicPeriod"/>
            </a:pPr>
            <a:r>
              <a:rPr lang="en-GB" sz="1400" dirty="0">
                <a:latin typeface="Calibri" panose="020F0502020204030204" pitchFamily="34" charset="0"/>
                <a:ea typeface="Calibri" panose="020F0502020204030204" pitchFamily="34" charset="0"/>
                <a:cs typeface="Calibri" panose="020F0502020204030204" pitchFamily="34" charset="0"/>
              </a:rPr>
              <a:t>Providing an overview of the intervention: what took place and how it was set up.</a:t>
            </a:r>
          </a:p>
          <a:p>
            <a:pPr marL="342900" indent="-342900">
              <a:lnSpc>
                <a:spcPct val="150000"/>
              </a:lnSpc>
              <a:buFont typeface="+mj-lt"/>
              <a:buAutoNum type="arabicPeriod"/>
            </a:pPr>
            <a:r>
              <a:rPr lang="en-GB" sz="1400" dirty="0">
                <a:effectLst/>
                <a:latin typeface="Calibri" panose="020F0502020204030204" pitchFamily="34" charset="0"/>
                <a:ea typeface="Calibri" panose="020F0502020204030204" pitchFamily="34" charset="0"/>
                <a:cs typeface="Calibri" panose="020F0502020204030204" pitchFamily="34" charset="0"/>
              </a:rPr>
              <a:t>Providing feedback on the evaluation of the intervention in terms of impact on participants and the intervention itself.</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47543" y="1553592"/>
            <a:ext cx="3941282" cy="5066425"/>
          </a:xfrm>
          <a:prstGeom prst="rect">
            <a:avLst/>
          </a:prstGeom>
          <a:noFill/>
        </p:spPr>
      </p:pic>
      <p:sp>
        <p:nvSpPr>
          <p:cNvPr id="4" name="TextBox 3">
            <a:extLst>
              <a:ext uri="{FF2B5EF4-FFF2-40B4-BE49-F238E27FC236}">
                <a16:creationId xmlns:a16="http://schemas.microsoft.com/office/drawing/2014/main" id="{F89B21ED-9B42-5C6C-3C3F-77603F766A2D}"/>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309975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9D497C-4BEB-9ADE-5BFC-2BD8E1E5FF9F}"/>
              </a:ext>
            </a:extLst>
          </p:cNvPr>
          <p:cNvSpPr/>
          <p:nvPr/>
        </p:nvSpPr>
        <p:spPr>
          <a:xfrm>
            <a:off x="8564" y="3982065"/>
            <a:ext cx="8207645" cy="2637952"/>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11</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111470"/>
            <a:ext cx="9213082"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A small </a:t>
            </a:r>
            <a:r>
              <a:rPr lang="en-US" sz="4200" b="1" i="1" dirty="0">
                <a:solidFill>
                  <a:prstClr val="white"/>
                </a:solidFill>
                <a:latin typeface="Arial Rounded MT Bold"/>
                <a:cs typeface="Arial Rounded MT Bold"/>
              </a:rPr>
              <a:t>n</a:t>
            </a:r>
            <a:r>
              <a:rPr lang="en-US" sz="4200" b="1" dirty="0">
                <a:solidFill>
                  <a:prstClr val="white"/>
                </a:solidFill>
                <a:latin typeface="Arial Rounded MT Bold"/>
                <a:cs typeface="Arial Rounded MT Bold"/>
              </a:rPr>
              <a:t> impact and evaluation study (1)</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38792" y="1663994"/>
            <a:ext cx="7947188" cy="1670394"/>
          </a:xfrm>
          <a:prstGeom prst="rect">
            <a:avLst/>
          </a:prstGeom>
          <a:noFill/>
        </p:spPr>
        <p:txBody>
          <a:bodyPr wrap="square" rtlCol="0">
            <a:spAutoFit/>
          </a:bodyPr>
          <a:lstStyle/>
          <a:p>
            <a:pPr>
              <a:lnSpc>
                <a:spcPct val="107000"/>
              </a:lnSpc>
              <a:spcAft>
                <a:spcPts val="800"/>
              </a:spcAft>
            </a:pPr>
            <a:r>
              <a:rPr lang="en-GB" sz="1400" dirty="0">
                <a:solidFill>
                  <a:srgbClr val="1D71B8"/>
                </a:solidFill>
                <a:latin typeface="Arial Rounded MT Bold" panose="020F0704030504030204" pitchFamily="34" charset="0"/>
                <a:ea typeface="Times New Roman" panose="02020603050405020304" pitchFamily="18" charset="0"/>
              </a:rPr>
              <a:t>Why use a s</a:t>
            </a:r>
            <a:r>
              <a:rPr lang="en-GB" sz="1400" dirty="0">
                <a:solidFill>
                  <a:srgbClr val="1D71B8"/>
                </a:solidFill>
                <a:effectLst/>
                <a:latin typeface="Arial Rounded MT Bold" panose="020F0704030504030204" pitchFamily="34" charset="0"/>
                <a:ea typeface="Times New Roman" panose="02020603050405020304" pitchFamily="18" charset="0"/>
              </a:rPr>
              <a:t>mall </a:t>
            </a:r>
            <a:r>
              <a:rPr lang="en-GB" sz="1400" i="1" dirty="0">
                <a:solidFill>
                  <a:srgbClr val="1D71B8"/>
                </a:solidFill>
                <a:effectLst/>
                <a:latin typeface="Arial Rounded MT Bold" panose="020F0704030504030204" pitchFamily="34" charset="0"/>
                <a:ea typeface="Times New Roman" panose="02020603050405020304" pitchFamily="18" charset="0"/>
              </a:rPr>
              <a:t>n</a:t>
            </a:r>
            <a:r>
              <a:rPr lang="en-GB" sz="1400" dirty="0">
                <a:solidFill>
                  <a:srgbClr val="1D71B8"/>
                </a:solidFill>
                <a:effectLst/>
                <a:latin typeface="Arial Rounded MT Bold" panose="020F0704030504030204" pitchFamily="34" charset="0"/>
                <a:ea typeface="Times New Roman" panose="02020603050405020304" pitchFamily="18" charset="0"/>
              </a:rPr>
              <a:t> impact evaluation </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A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impact evaluation was requested by Hello Future. This was in order </a:t>
            </a:r>
            <a:r>
              <a:rPr lang="en-GB" sz="1400" dirty="0">
                <a:effectLst/>
                <a:latin typeface="Calibri" panose="020F0502020204030204" pitchFamily="34" charset="0"/>
                <a:ea typeface="Calibri" panose="020F0502020204030204" pitchFamily="34" charset="0"/>
                <a:cs typeface="Calibri" panose="020F0502020204030204" pitchFamily="34" charset="0"/>
              </a:rPr>
              <a:t>to take into account</a:t>
            </a:r>
            <a:r>
              <a:rPr lang="en-GB" sz="1400" dirty="0">
                <a:latin typeface="Calibri" panose="020F0502020204030204" pitchFamily="34" charset="0"/>
                <a:ea typeface="Calibri" panose="020F0502020204030204" pitchFamily="34" charset="0"/>
                <a:cs typeface="Calibri" panose="020F0502020204030204" pitchFamily="34" charset="0"/>
              </a:rPr>
              <a:t> </a:t>
            </a:r>
            <a:r>
              <a:rPr lang="en-GB" sz="1400" dirty="0">
                <a:effectLst/>
                <a:latin typeface="Calibri" panose="020F0502020204030204" pitchFamily="34" charset="0"/>
                <a:ea typeface="Calibri" panose="020F0502020204030204" pitchFamily="34" charset="0"/>
                <a:cs typeface="Calibri" panose="020F0502020204030204" pitchFamily="34" charset="0"/>
              </a:rPr>
              <a:t>the small sample size that draws on alternative understandings of causation to the traditiona</a:t>
            </a:r>
            <a:r>
              <a:rPr lang="en-GB" sz="1400" dirty="0">
                <a:latin typeface="Calibri" panose="020F0502020204030204" pitchFamily="34" charset="0"/>
                <a:ea typeface="Calibri" panose="020F0502020204030204" pitchFamily="34" charset="0"/>
                <a:cs typeface="Calibri" panose="020F0502020204030204" pitchFamily="34" charset="0"/>
              </a:rPr>
              <a:t>l.</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In line with guidance from TASO on approaches to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impact methodologies, a multiple causation approach was required to ensure causation is measured in the appropriate way and which takes into account the sample and the environment.</a:t>
            </a: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54139" y="1553592"/>
            <a:ext cx="3934686" cy="5066425"/>
          </a:xfrm>
          <a:prstGeom prst="rect">
            <a:avLst/>
          </a:prstGeom>
          <a:noFill/>
        </p:spPr>
      </p:pic>
      <p:sp>
        <p:nvSpPr>
          <p:cNvPr id="5" name="TextBox 4">
            <a:extLst>
              <a:ext uri="{FF2B5EF4-FFF2-40B4-BE49-F238E27FC236}">
                <a16:creationId xmlns:a16="http://schemas.microsoft.com/office/drawing/2014/main" id="{F941E3E1-359A-A7F9-C5A8-610597CF19F4}"/>
              </a:ext>
            </a:extLst>
          </p:cNvPr>
          <p:cNvSpPr txBox="1"/>
          <p:nvPr/>
        </p:nvSpPr>
        <p:spPr>
          <a:xfrm>
            <a:off x="176724" y="4061103"/>
            <a:ext cx="8039485" cy="1551322"/>
          </a:xfrm>
          <a:prstGeom prst="rect">
            <a:avLst/>
          </a:prstGeom>
          <a:noFill/>
        </p:spPr>
        <p:txBody>
          <a:bodyPr wrap="square">
            <a:spAutoFit/>
          </a:bodyPr>
          <a:lstStyle/>
          <a:p>
            <a:pPr>
              <a:lnSpc>
                <a:spcPct val="150000"/>
              </a:lnSpc>
              <a:spcAft>
                <a:spcPts val="800"/>
              </a:spcAft>
            </a:pPr>
            <a:r>
              <a:rPr lang="en-GB" sz="1200" i="1" dirty="0">
                <a:latin typeface="Calibri" panose="020F0502020204030204" pitchFamily="34" charset="0"/>
                <a:ea typeface="Calibri" panose="020F0502020204030204" pitchFamily="34" charset="0"/>
                <a:cs typeface="Calibri" panose="020F0502020204030204" pitchFamily="34" charset="0"/>
              </a:rPr>
              <a:t>“..in small n methodologies, when multiple causes are recognised, the focus tends to switch to understanding the contribution of an intervention to an observed outcome. Thus, the notion of a ‘contributory’ cause recognises that effects are produced by several causes at the same time, none of which may be necessary nor sufficient for impact. This, in turn, leads to several impact questions that go beyond attribution to develop an understanding of how an intervention contributes to an observed effect”</a:t>
            </a:r>
          </a:p>
          <a:p>
            <a:pPr>
              <a:lnSpc>
                <a:spcPct val="150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(Stern et al., 2012)</a:t>
            </a:r>
          </a:p>
        </p:txBody>
      </p:sp>
      <p:sp>
        <p:nvSpPr>
          <p:cNvPr id="6" name="TextBox 5">
            <a:extLst>
              <a:ext uri="{FF2B5EF4-FFF2-40B4-BE49-F238E27FC236}">
                <a16:creationId xmlns:a16="http://schemas.microsoft.com/office/drawing/2014/main" id="{0C831CEF-B819-545F-E36B-FB4574BBECBE}"/>
              </a:ext>
            </a:extLst>
          </p:cNvPr>
          <p:cNvSpPr txBox="1"/>
          <p:nvPr/>
        </p:nvSpPr>
        <p:spPr>
          <a:xfrm>
            <a:off x="176723" y="5779954"/>
            <a:ext cx="8039485" cy="720325"/>
          </a:xfrm>
          <a:prstGeom prst="rect">
            <a:avLst/>
          </a:prstGeom>
          <a:noFill/>
        </p:spPr>
        <p:txBody>
          <a:bodyPr wrap="square">
            <a:spAutoFit/>
          </a:bodyPr>
          <a:lstStyle/>
          <a:p>
            <a:pPr>
              <a:lnSpc>
                <a:spcPct val="150000"/>
              </a:lnSpc>
              <a:spcAft>
                <a:spcPts val="800"/>
              </a:spcAft>
            </a:pPr>
            <a:r>
              <a:rPr lang="en-GB" sz="1200" i="1" dirty="0">
                <a:latin typeface="Calibri" panose="020F0502020204030204" pitchFamily="34" charset="0"/>
                <a:ea typeface="Calibri" panose="020F0502020204030204" pitchFamily="34" charset="0"/>
                <a:cs typeface="Calibri" panose="020F0502020204030204" pitchFamily="34" charset="0"/>
              </a:rPr>
              <a:t>“This leads to ‘causal imagery’ which evokes the notion of interventions as part of  complex systems”</a:t>
            </a:r>
          </a:p>
          <a:p>
            <a:pPr>
              <a:lnSpc>
                <a:spcPct val="150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(Pawson, 2008)</a:t>
            </a:r>
          </a:p>
        </p:txBody>
      </p:sp>
      <p:sp>
        <p:nvSpPr>
          <p:cNvPr id="4" name="TextBox 3">
            <a:extLst>
              <a:ext uri="{FF2B5EF4-FFF2-40B4-BE49-F238E27FC236}">
                <a16:creationId xmlns:a16="http://schemas.microsoft.com/office/drawing/2014/main" id="{B2BD6EC9-3A90-9B6C-D1A0-E66AE65CF89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66758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12</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111470"/>
            <a:ext cx="9449057"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A small </a:t>
            </a:r>
            <a:r>
              <a:rPr lang="en-US" sz="4200" b="1" i="1" dirty="0">
                <a:solidFill>
                  <a:prstClr val="white"/>
                </a:solidFill>
                <a:latin typeface="Arial Rounded MT Bold"/>
                <a:cs typeface="Arial Rounded MT Bold"/>
              </a:rPr>
              <a:t>n</a:t>
            </a:r>
            <a:r>
              <a:rPr lang="en-US" sz="4200" b="1" dirty="0">
                <a:solidFill>
                  <a:prstClr val="white"/>
                </a:solidFill>
                <a:latin typeface="Arial Rounded MT Bold"/>
                <a:cs typeface="Arial Rounded MT Bold"/>
              </a:rPr>
              <a:t> impact and evaluation study (2)</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6218" y="1607331"/>
            <a:ext cx="7947188" cy="5143267"/>
          </a:xfrm>
          <a:prstGeom prst="rect">
            <a:avLst/>
          </a:prstGeom>
          <a:noFill/>
        </p:spPr>
        <p:txBody>
          <a:bodyPr wrap="square" rtlCol="0">
            <a:spAutoFit/>
          </a:bodyPr>
          <a:lstStyle/>
          <a:p>
            <a:pPr>
              <a:lnSpc>
                <a:spcPct val="107000"/>
              </a:lnSpc>
              <a:spcAft>
                <a:spcPts val="800"/>
              </a:spcAft>
            </a:pPr>
            <a:r>
              <a:rPr lang="en-GB" sz="1800" dirty="0">
                <a:solidFill>
                  <a:srgbClr val="1D71B8"/>
                </a:solidFill>
                <a:latin typeface="Arial Rounded MT Bold" panose="020F0704030504030204" pitchFamily="34" charset="0"/>
                <a:ea typeface="Times New Roman" panose="02020603050405020304" pitchFamily="18" charset="0"/>
              </a:rPr>
              <a:t>Advantages of a s</a:t>
            </a:r>
            <a:r>
              <a:rPr lang="en-GB" sz="1800" dirty="0">
                <a:solidFill>
                  <a:srgbClr val="1D71B8"/>
                </a:solidFill>
                <a:effectLst/>
                <a:latin typeface="Arial Rounded MT Bold" panose="020F0704030504030204" pitchFamily="34" charset="0"/>
                <a:ea typeface="Times New Roman" panose="02020603050405020304" pitchFamily="18" charset="0"/>
              </a:rPr>
              <a:t>mall </a:t>
            </a:r>
            <a:r>
              <a:rPr lang="en-GB" sz="1800" i="1" dirty="0">
                <a:solidFill>
                  <a:srgbClr val="1D71B8"/>
                </a:solidFill>
                <a:effectLst/>
                <a:latin typeface="Arial Rounded MT Bold" panose="020F0704030504030204" pitchFamily="34" charset="0"/>
                <a:ea typeface="Times New Roman" panose="02020603050405020304" pitchFamily="18" charset="0"/>
              </a:rPr>
              <a:t>n</a:t>
            </a:r>
            <a:r>
              <a:rPr lang="en-GB" sz="1800" dirty="0">
                <a:solidFill>
                  <a:srgbClr val="1D71B8"/>
                </a:solidFill>
                <a:effectLst/>
                <a:latin typeface="Arial Rounded MT Bold" panose="020F0704030504030204" pitchFamily="34" charset="0"/>
                <a:ea typeface="Times New Roman" panose="02020603050405020304" pitchFamily="18" charset="0"/>
              </a:rPr>
              <a:t> impact evaluation</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Overall advantages of using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impact evaluations vs. larger evaluations studies,  as per advice from TASO in conducting a rigorous evaluation, include:</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They only need a small number of cases or even a single case. The case is understood to be a complex entity in which multiple causes interact. Cases could be individual students or groups of people, such as a class or a school. This can be helpful when a programme or intervention is designed for a small cohort or is being piloted with a small cohort.</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They can ‘unpick’ relationships between causal factors that act together to produce outcomes. In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methodologies, multiple causes are recognised, and the focus of the impact evaluation switches from simple attribution to understanding the contribution of an intervention to a particular outcome. This can be helpful when services are implemented within complex systems.</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They can work with emergent interventions where experimentation and adaptation are ongoing. Generally, experiments and quasi-experiments require a programme or intervention to be fixed before an impact evaluation can be performed.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methodologies can, in some instances, be deployed in interventions that are still changing and developing.</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They can sometimes be applied retrospectively. Most experiments and some quasi-experiments need to be implemented at the start of the programme or intervention. Some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methodologies can be used retrospectively on programmes or interventions that have finished.</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a:extLst>
              <a:ext uri="{FF2B5EF4-FFF2-40B4-BE49-F238E27FC236}">
                <a16:creationId xmlns:a16="http://schemas.microsoft.com/office/drawing/2014/main" id="{884A83D4-A928-14DE-CB9A-D199C02339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58175" y="1553592"/>
            <a:ext cx="3930650" cy="5066425"/>
          </a:xfrm>
          <a:prstGeom prst="rect">
            <a:avLst/>
          </a:prstGeom>
          <a:noFill/>
        </p:spPr>
      </p:pic>
      <p:sp>
        <p:nvSpPr>
          <p:cNvPr id="4" name="TextBox 3">
            <a:extLst>
              <a:ext uri="{FF2B5EF4-FFF2-40B4-BE49-F238E27FC236}">
                <a16:creationId xmlns:a16="http://schemas.microsoft.com/office/drawing/2014/main" id="{54224E5D-E341-CDB6-C513-41863C65B1F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406786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13</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176724" y="111470"/>
            <a:ext cx="9360566"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A small </a:t>
            </a:r>
            <a:r>
              <a:rPr lang="en-US" sz="4200" b="1" i="1" dirty="0">
                <a:solidFill>
                  <a:prstClr val="white"/>
                </a:solidFill>
                <a:latin typeface="Arial Rounded MT Bold"/>
                <a:cs typeface="Arial Rounded MT Bold"/>
              </a:rPr>
              <a:t>n</a:t>
            </a:r>
            <a:r>
              <a:rPr lang="en-US" sz="4200" b="1" dirty="0">
                <a:solidFill>
                  <a:prstClr val="white"/>
                </a:solidFill>
                <a:latin typeface="Arial Rounded MT Bold"/>
                <a:cs typeface="Arial Rounded MT Bold"/>
              </a:rPr>
              <a:t> impact and evaluation study (3)</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76724" y="1735150"/>
            <a:ext cx="7610424" cy="1542474"/>
          </a:xfrm>
          <a:prstGeom prst="rect">
            <a:avLst/>
          </a:prstGeom>
          <a:noFill/>
        </p:spPr>
        <p:txBody>
          <a:bodyPr wrap="square" rtlCol="0">
            <a:spAutoFit/>
          </a:bodyPr>
          <a:lstStyle/>
          <a:p>
            <a:pPr>
              <a:lnSpc>
                <a:spcPct val="107000"/>
              </a:lnSpc>
              <a:spcAft>
                <a:spcPts val="800"/>
              </a:spcAft>
            </a:pPr>
            <a:r>
              <a:rPr lang="en-GB" sz="1400" dirty="0">
                <a:solidFill>
                  <a:srgbClr val="1D71B8"/>
                </a:solidFill>
                <a:latin typeface="Arial Rounded MT Bold" panose="020F0704030504030204" pitchFamily="34" charset="0"/>
                <a:ea typeface="Times New Roman" panose="02020603050405020304" pitchFamily="18" charset="0"/>
              </a:rPr>
              <a:t>Further reading</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Further information on small </a:t>
            </a:r>
            <a:r>
              <a:rPr lang="en-GB" sz="1400" i="1" dirty="0">
                <a:effectLst/>
                <a:latin typeface="Calibri" panose="020F0502020204030204" pitchFamily="34" charset="0"/>
                <a:ea typeface="Calibri" panose="020F0502020204030204" pitchFamily="34" charset="0"/>
                <a:cs typeface="Calibri" panose="020F0502020204030204" pitchFamily="34" charset="0"/>
              </a:rPr>
              <a:t>n</a:t>
            </a:r>
            <a:r>
              <a:rPr lang="en-GB" sz="1400" dirty="0">
                <a:effectLst/>
                <a:latin typeface="Calibri" panose="020F0502020204030204" pitchFamily="34" charset="0"/>
                <a:ea typeface="Calibri" panose="020F0502020204030204" pitchFamily="34" charset="0"/>
                <a:cs typeface="Calibri" panose="020F0502020204030204" pitchFamily="34" charset="0"/>
              </a:rPr>
              <a:t> studies can be found here: </a:t>
            </a:r>
          </a:p>
          <a:p>
            <a:pPr>
              <a:lnSpc>
                <a:spcPct val="107000"/>
              </a:lnSpc>
              <a:spcAft>
                <a:spcPts val="800"/>
              </a:spcAft>
            </a:pPr>
            <a:r>
              <a:rPr lang="en-GB" sz="1400" dirty="0">
                <a:solidFill>
                  <a:srgbClr val="404851"/>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https://taso.org.uk/evidence/evaluation-guidance-resources/impact-evaluation-with-small-cohorts/what-is-small-n-evaluation/how-do-small-n-impact-evaluations-work/</a:t>
            </a:r>
            <a:r>
              <a:rPr lang="en-GB" sz="1400" dirty="0">
                <a:solidFill>
                  <a:srgbClr val="404851"/>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Picture Placeholder 10">
            <a:extLst>
              <a:ext uri="{FF2B5EF4-FFF2-40B4-BE49-F238E27FC236}">
                <a16:creationId xmlns:a16="http://schemas.microsoft.com/office/drawing/2014/main" id="{13208B89-2E6C-BC0D-0C4C-D3A8B8CE2FA2}"/>
              </a:ext>
            </a:extLst>
          </p:cNvPr>
          <p:cNvSpPr>
            <a:spLocks noGrp="1"/>
          </p:cNvSpPr>
          <p:nvPr>
            <p:ph type="pic" sz="quarter" idx="13"/>
          </p:nvPr>
        </p:nvSpPr>
        <p:spPr/>
        <p:txBody>
          <a:bodyPr/>
          <a:lstStyle/>
          <a:p>
            <a:endParaRPr lang="en-US" dirty="0"/>
          </a:p>
        </p:txBody>
      </p:sp>
      <p:pic>
        <p:nvPicPr>
          <p:cNvPr id="13" name="Picture 12" descr="Person writing on a board">
            <a:extLst>
              <a:ext uri="{FF2B5EF4-FFF2-40B4-BE49-F238E27FC236}">
                <a16:creationId xmlns:a16="http://schemas.microsoft.com/office/drawing/2014/main" id="{884A83D4-A928-14DE-CB9A-D199C023399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19660" y="1553592"/>
            <a:ext cx="3965714" cy="5066425"/>
          </a:xfrm>
          <a:prstGeom prst="rect">
            <a:avLst/>
          </a:prstGeom>
          <a:noFill/>
        </p:spPr>
      </p:pic>
      <p:sp>
        <p:nvSpPr>
          <p:cNvPr id="4" name="TextBox 3">
            <a:extLst>
              <a:ext uri="{FF2B5EF4-FFF2-40B4-BE49-F238E27FC236}">
                <a16:creationId xmlns:a16="http://schemas.microsoft.com/office/drawing/2014/main" id="{847490AF-A91D-BE26-F2EB-2B93ED1557D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810643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485871"/>
            <a:ext cx="4032739" cy="1938992"/>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1b The evaluation study</a:t>
            </a:r>
          </a:p>
        </p:txBody>
      </p:sp>
    </p:spTree>
    <p:extLst>
      <p:ext uri="{BB962C8B-B14F-4D97-AF65-F5344CB8AC3E}">
        <p14:creationId xmlns:p14="http://schemas.microsoft.com/office/powerpoint/2010/main" val="3914584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15</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20" y="1553592"/>
            <a:ext cx="3930630"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Method: Overview (1)</a:t>
            </a:r>
          </a:p>
        </p:txBody>
      </p:sp>
      <p:sp>
        <p:nvSpPr>
          <p:cNvPr id="5" name="TextBox 4">
            <a:extLst>
              <a:ext uri="{FF2B5EF4-FFF2-40B4-BE49-F238E27FC236}">
                <a16:creationId xmlns:a16="http://schemas.microsoft.com/office/drawing/2014/main" id="{27454123-AD3B-D35B-4C42-BB7A9BF5CA86}"/>
              </a:ext>
            </a:extLst>
          </p:cNvPr>
          <p:cNvSpPr txBox="1"/>
          <p:nvPr/>
        </p:nvSpPr>
        <p:spPr>
          <a:xfrm>
            <a:off x="4070060" y="1577024"/>
            <a:ext cx="7894486" cy="5170646"/>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approach took the following form</a:t>
            </a:r>
          </a:p>
          <a:p>
            <a:endParaRPr lang="en-GB" i="1" dirty="0">
              <a:solidFill>
                <a:srgbClr val="1D71B8"/>
              </a:solidFill>
              <a:effectLst/>
              <a:latin typeface="Arial Rounded MT Bold" panose="020F0704030504030204" pitchFamily="34" charset="0"/>
              <a:ea typeface="Times New Roman" panose="02020603050405020304" pitchFamily="18" charset="0"/>
            </a:endParaRPr>
          </a:p>
          <a:p>
            <a:r>
              <a:rPr lang="en-GB" sz="1400" dirty="0">
                <a:effectLst/>
                <a:ea typeface="Times New Roman" panose="02020603050405020304" pitchFamily="18" charset="0"/>
              </a:rPr>
              <a:t>Two schools were selected. In each school </a:t>
            </a:r>
            <a:r>
              <a:rPr lang="en-GB" sz="1400" dirty="0">
                <a:ea typeface="Times New Roman" panose="02020603050405020304" pitchFamily="18" charset="0"/>
              </a:rPr>
              <a:t>students were chosen to form two groups: the intervention group (group A) and the control group (group B). 6 students were selected for each group, per school.</a:t>
            </a:r>
          </a:p>
          <a:p>
            <a:endParaRPr lang="en-GB" sz="1400" dirty="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Prior to the intervention</a:t>
            </a:r>
          </a:p>
          <a:p>
            <a:pPr marL="742950" lvl="1" indent="-285750">
              <a:buFont typeface="Arial" panose="020B0604020202020204" pitchFamily="34" charset="0"/>
              <a:buChar char="•"/>
            </a:pPr>
            <a:r>
              <a:rPr lang="en-GB" sz="1400" dirty="0">
                <a:effectLst/>
                <a:ea typeface="Times New Roman" panose="02020603050405020304" pitchFamily="18" charset="0"/>
              </a:rPr>
              <a:t>Interviews took place with all students: 30 minutes each, on Zoom with a qualitative researcher from Cosmos</a:t>
            </a:r>
          </a:p>
          <a:p>
            <a:pPr marL="1200150" lvl="2" indent="-285750">
              <a:buFont typeface="Arial" panose="020B0604020202020204" pitchFamily="34" charset="0"/>
              <a:buChar char="•"/>
            </a:pPr>
            <a:r>
              <a:rPr lang="en-GB" sz="1400" dirty="0">
                <a:effectLst/>
                <a:ea typeface="Times New Roman" panose="02020603050405020304" pitchFamily="18" charset="0"/>
              </a:rPr>
              <a:t>Topics covered included social and academic capital, understanding student habits and skills capital; and their current perspective on education / motivation levels</a:t>
            </a:r>
          </a:p>
          <a:p>
            <a:pPr marL="742950" lvl="1" indent="-285750">
              <a:buFont typeface="Arial" panose="020B0604020202020204" pitchFamily="34" charset="0"/>
              <a:buChar char="•"/>
            </a:pPr>
            <a:r>
              <a:rPr lang="en-GB" sz="1400" dirty="0">
                <a:ea typeface="Times New Roman" panose="02020603050405020304" pitchFamily="18" charset="0"/>
              </a:rPr>
              <a:t>YARC reading assessments were completed for all students by the school staff</a:t>
            </a:r>
          </a:p>
          <a:p>
            <a:pPr marL="742950" lvl="1" indent="-285750">
              <a:buFont typeface="Arial" panose="020B0604020202020204" pitchFamily="34" charset="0"/>
              <a:buChar char="•"/>
            </a:pPr>
            <a:r>
              <a:rPr lang="en-GB" sz="1400" dirty="0">
                <a:effectLst/>
                <a:ea typeface="Times New Roman" panose="02020603050405020304" pitchFamily="18" charset="0"/>
              </a:rPr>
              <a:t>TASO Access and Success questionnaire (ASQ) was completed by each student</a:t>
            </a:r>
          </a:p>
          <a:p>
            <a:pPr marL="742950" lvl="1" indent="-285750">
              <a:buFont typeface="Arial" panose="020B0604020202020204" pitchFamily="34" charset="0"/>
              <a:buChar char="•"/>
            </a:pPr>
            <a:r>
              <a:rPr lang="en-GB" sz="1400" dirty="0">
                <a:ea typeface="Times New Roman" panose="02020603050405020304" pitchFamily="18" charset="0"/>
              </a:rPr>
              <a:t>Interviews with teacher/teacher assistant leads from each school were undertaken by a qualitative researcher from Cosmos in order to understand past/current/planned reading focussed interventions.</a:t>
            </a:r>
          </a:p>
          <a:p>
            <a:pPr marL="285750" indent="-285750">
              <a:buFont typeface="Arial" panose="020B0604020202020204" pitchFamily="34" charset="0"/>
              <a:buChar char="•"/>
            </a:pPr>
            <a:endParaRPr lang="en-GB" sz="1400" dirty="0">
              <a:effectLst/>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Intervention </a:t>
            </a:r>
            <a:r>
              <a:rPr lang="en-GB" sz="1400" dirty="0">
                <a:ea typeface="Times New Roman" panose="02020603050405020304" pitchFamily="18" charset="0"/>
              </a:rPr>
              <a:t>– for ‘intervention group’ (group A) only: 6 weeks, 12 sessions (detail provided in this document)</a:t>
            </a:r>
          </a:p>
          <a:p>
            <a:pPr marL="742950" lvl="1" indent="-285750">
              <a:buFont typeface="Arial" panose="020B0604020202020204" pitchFamily="34" charset="0"/>
              <a:buChar char="•"/>
            </a:pPr>
            <a:r>
              <a:rPr lang="en-GB" sz="1400" dirty="0">
                <a:ea typeface="Times New Roman" panose="02020603050405020304" pitchFamily="18" charset="0"/>
              </a:rPr>
              <a:t>After each intervention session, students provided feedback on their experience</a:t>
            </a:r>
          </a:p>
          <a:p>
            <a:pPr marL="742950" lvl="1" indent="-285750">
              <a:buFont typeface="Arial" panose="020B0604020202020204" pitchFamily="34" charset="0"/>
              <a:buChar char="•"/>
            </a:pPr>
            <a:r>
              <a:rPr lang="en-GB" sz="1400" dirty="0">
                <a:ea typeface="Times New Roman" panose="02020603050405020304" pitchFamily="18" charset="0"/>
              </a:rPr>
              <a:t>Hello Future personnel recorded their experience of the session</a:t>
            </a:r>
          </a:p>
          <a:p>
            <a:pPr marL="742950" lvl="1" indent="-285750">
              <a:buFont typeface="Arial" panose="020B0604020202020204" pitchFamily="34" charset="0"/>
              <a:buChar char="•"/>
            </a:pPr>
            <a:r>
              <a:rPr lang="en-GB" sz="1400" dirty="0">
                <a:ea typeface="Times New Roman" panose="02020603050405020304" pitchFamily="18" charset="0"/>
              </a:rPr>
              <a:t>NB. ‘Control’ group (group B) will receive the intervention in the Spring term, thus are not missing out on the opportunity to benefit from the intervention programme itself.</a:t>
            </a:r>
          </a:p>
          <a:p>
            <a:pPr marL="285750" indent="-285750">
              <a:buFont typeface="Arial" panose="020B0604020202020204" pitchFamily="34" charset="0"/>
              <a:buChar char="•"/>
            </a:pPr>
            <a:endParaRPr lang="en-GB" sz="1400" dirty="0">
              <a:effectLst/>
              <a:ea typeface="Times New Roman" panose="02020603050405020304" pitchFamily="18" charset="0"/>
            </a:endParaRPr>
          </a:p>
        </p:txBody>
      </p:sp>
      <p:sp>
        <p:nvSpPr>
          <p:cNvPr id="6" name="TextBox 5">
            <a:extLst>
              <a:ext uri="{FF2B5EF4-FFF2-40B4-BE49-F238E27FC236}">
                <a16:creationId xmlns:a16="http://schemas.microsoft.com/office/drawing/2014/main" id="{E69393C8-4ACA-735E-3E45-0F29649BA07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532463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16</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553592"/>
            <a:ext cx="3930630"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Method: Overview (2)</a:t>
            </a:r>
          </a:p>
        </p:txBody>
      </p:sp>
      <p:sp>
        <p:nvSpPr>
          <p:cNvPr id="5" name="TextBox 4">
            <a:extLst>
              <a:ext uri="{FF2B5EF4-FFF2-40B4-BE49-F238E27FC236}">
                <a16:creationId xmlns:a16="http://schemas.microsoft.com/office/drawing/2014/main" id="{27454123-AD3B-D35B-4C42-BB7A9BF5CA86}"/>
              </a:ext>
            </a:extLst>
          </p:cNvPr>
          <p:cNvSpPr txBox="1"/>
          <p:nvPr/>
        </p:nvSpPr>
        <p:spPr>
          <a:xfrm>
            <a:off x="3930649" y="1553592"/>
            <a:ext cx="8249611" cy="5447645"/>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Cont.</a:t>
            </a:r>
            <a:endParaRPr lang="en-GB" i="1" dirty="0">
              <a:solidFill>
                <a:srgbClr val="1D71B8"/>
              </a:solidFill>
              <a:effectLst/>
              <a:latin typeface="Arial Rounded MT Bold" panose="020F0704030504030204" pitchFamily="34" charset="0"/>
              <a:ea typeface="Times New Roman" panose="02020603050405020304" pitchFamily="18" charset="0"/>
            </a:endParaRPr>
          </a:p>
          <a:p>
            <a:pPr marL="285750" indent="-285750">
              <a:buFont typeface="Arial" panose="020B0604020202020204" pitchFamily="34" charset="0"/>
              <a:buChar char="•"/>
            </a:pPr>
            <a:endParaRPr lang="en-GB" sz="800" dirty="0">
              <a:effectLst/>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Post-intervention</a:t>
            </a:r>
          </a:p>
          <a:p>
            <a:pPr marL="742950" lvl="1" indent="-285750">
              <a:buFont typeface="Arial" panose="020B0604020202020204" pitchFamily="34" charset="0"/>
              <a:buChar char="•"/>
            </a:pPr>
            <a:r>
              <a:rPr lang="en-GB" sz="1400" dirty="0">
                <a:effectLst/>
                <a:ea typeface="Times New Roman" panose="02020603050405020304" pitchFamily="18" charset="0"/>
              </a:rPr>
              <a:t>Interviews with students in intervention group: 30 minutes each, on Zoom with a qualitative researcher from Cosmos</a:t>
            </a:r>
          </a:p>
          <a:p>
            <a:pPr marL="1200150" lvl="2" indent="-285750">
              <a:buFont typeface="Arial" panose="020B0604020202020204" pitchFamily="34" charset="0"/>
              <a:buChar char="•"/>
            </a:pPr>
            <a:r>
              <a:rPr lang="en-GB" sz="1400" dirty="0">
                <a:effectLst/>
                <a:ea typeface="Times New Roman" panose="02020603050405020304" pitchFamily="18" charset="0"/>
              </a:rPr>
              <a:t>Feedback on their overall experience of the intervention and perceived impacts</a:t>
            </a:r>
          </a:p>
          <a:p>
            <a:pPr marL="1200150" lvl="2" indent="-285750">
              <a:buFont typeface="Arial" panose="020B0604020202020204" pitchFamily="34" charset="0"/>
              <a:buChar char="•"/>
            </a:pPr>
            <a:r>
              <a:rPr lang="en-GB" sz="1400" dirty="0">
                <a:effectLst/>
                <a:ea typeface="Times New Roman" panose="02020603050405020304" pitchFamily="18" charset="0"/>
              </a:rPr>
              <a:t>Influence of intervention on their perspectives and motivation towards education</a:t>
            </a:r>
          </a:p>
          <a:p>
            <a:pPr marL="742950" lvl="1" indent="-285750">
              <a:buFont typeface="Arial" panose="020B0604020202020204" pitchFamily="34" charset="0"/>
              <a:buChar char="•"/>
            </a:pPr>
            <a:r>
              <a:rPr lang="en-GB" sz="1400" dirty="0">
                <a:ea typeface="Times New Roman" panose="02020603050405020304" pitchFamily="18" charset="0"/>
              </a:rPr>
              <a:t>YARC reading assessments for all students – intervention group and control – were completed by school staff</a:t>
            </a:r>
          </a:p>
          <a:p>
            <a:pPr marL="742950" lvl="1" indent="-285750">
              <a:buFont typeface="Arial" panose="020B0604020202020204" pitchFamily="34" charset="0"/>
              <a:buChar char="•"/>
            </a:pPr>
            <a:r>
              <a:rPr lang="en-GB" sz="1400" dirty="0">
                <a:effectLst/>
                <a:ea typeface="Times New Roman" panose="02020603050405020304" pitchFamily="18" charset="0"/>
              </a:rPr>
              <a:t>TASO </a:t>
            </a:r>
            <a:r>
              <a:rPr lang="en-GB" sz="1400" dirty="0">
                <a:ea typeface="Times New Roman" panose="02020603050405020304" pitchFamily="18" charset="0"/>
              </a:rPr>
              <a:t>Access and Success </a:t>
            </a:r>
            <a:r>
              <a:rPr lang="en-GB" sz="1400" dirty="0">
                <a:effectLst/>
                <a:ea typeface="Times New Roman" panose="02020603050405020304" pitchFamily="18" charset="0"/>
              </a:rPr>
              <a:t>questionnaire (ASQ) were completed by all students (group A and group B)</a:t>
            </a:r>
          </a:p>
          <a:p>
            <a:pPr marL="742950" lvl="1" indent="-285750">
              <a:buFont typeface="Arial" panose="020B0604020202020204" pitchFamily="34" charset="0"/>
              <a:buChar char="•"/>
            </a:pPr>
            <a:r>
              <a:rPr lang="en-GB" sz="1400" dirty="0">
                <a:ea typeface="Times New Roman" panose="02020603050405020304" pitchFamily="18" charset="0"/>
              </a:rPr>
              <a:t>Interviews with teacher/teacher assistant leads from each school were undertaken with </a:t>
            </a:r>
            <a:r>
              <a:rPr lang="en-GB" sz="1400" dirty="0">
                <a:effectLst/>
                <a:ea typeface="Times New Roman" panose="02020603050405020304" pitchFamily="18" charset="0"/>
              </a:rPr>
              <a:t>a qualitative researcher from Cosmos</a:t>
            </a:r>
            <a:endParaRPr lang="en-GB" sz="1400" dirty="0">
              <a:ea typeface="Times New Roman" panose="02020603050405020304" pitchFamily="18" charset="0"/>
            </a:endParaRPr>
          </a:p>
          <a:p>
            <a:pPr marL="742950" lvl="1" indent="-285750">
              <a:buFont typeface="Arial" panose="020B0604020202020204" pitchFamily="34" charset="0"/>
              <a:buChar char="•"/>
            </a:pPr>
            <a:r>
              <a:rPr lang="en-GB" sz="1400" dirty="0">
                <a:ea typeface="Times New Roman" panose="02020603050405020304" pitchFamily="18" charset="0"/>
              </a:rPr>
              <a:t>Interviews with the Hello Future personnel who delivered the intervention were undertaken with </a:t>
            </a:r>
            <a:r>
              <a:rPr lang="en-GB" sz="1400" dirty="0">
                <a:effectLst/>
                <a:ea typeface="Times New Roman" panose="02020603050405020304" pitchFamily="18" charset="0"/>
              </a:rPr>
              <a:t>a qualitative researcher from Cosmos.</a:t>
            </a:r>
            <a:endParaRPr lang="en-GB" sz="1400" dirty="0">
              <a:ea typeface="Times New Roman" panose="02020603050405020304" pitchFamily="18" charset="0"/>
            </a:endParaRPr>
          </a:p>
          <a:p>
            <a:pPr marL="742950" lvl="1" indent="-285750">
              <a:buFont typeface="Arial" panose="020B0604020202020204" pitchFamily="34" charset="0"/>
              <a:buChar char="•"/>
            </a:pPr>
            <a:endParaRPr lang="en-GB" sz="1400" dirty="0">
              <a:ea typeface="Times New Roman" panose="02020603050405020304" pitchFamily="18" charset="0"/>
            </a:endParaRPr>
          </a:p>
          <a:p>
            <a:pPr marL="285750" indent="-285750">
              <a:buFont typeface="Arial" panose="020B0604020202020204" pitchFamily="34" charset="0"/>
              <a:buChar char="•"/>
            </a:pPr>
            <a:r>
              <a:rPr lang="en-GB" sz="1200" b="1" dirty="0">
                <a:ea typeface="Times New Roman" panose="02020603050405020304" pitchFamily="18" charset="0"/>
              </a:rPr>
              <a:t>Notes: </a:t>
            </a:r>
          </a:p>
          <a:p>
            <a:pPr marL="742950" lvl="1" indent="-285750">
              <a:buFont typeface="Arial" panose="020B0604020202020204" pitchFamily="34" charset="0"/>
              <a:buChar char="•"/>
            </a:pPr>
            <a:r>
              <a:rPr lang="en-GB" sz="1200" dirty="0">
                <a:ea typeface="Times New Roman" panose="02020603050405020304" pitchFamily="18" charset="0"/>
              </a:rPr>
              <a:t>Feedback from students regarding the sessions was planned to be collected through the Cosmos Express Online research platform. Due to difficulties with access, collection ultimately was via a mix of the platform and paper-based collection.</a:t>
            </a:r>
          </a:p>
          <a:p>
            <a:pPr marL="742950" lvl="1" indent="-2857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Pupils were given an incentive (a £10 Amazon voucher, each time) for taking part in the pre/ post interviews with a researcher. Students from group A were also taken to Waterstones, post-intervention, and given a £25 voucher to spend.</a:t>
            </a:r>
          </a:p>
          <a:p>
            <a:pPr marL="742950" lvl="1" indent="-2857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The intervention itself and all research interviews took place during the school day.</a:t>
            </a:r>
          </a:p>
          <a:p>
            <a:pPr marL="742950" lvl="1" indent="-2857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There was one researcher per school: Kate Wood undertook all the interviews with School Y and Fiona Smalley undertook all the interviews with School X.</a:t>
            </a:r>
          </a:p>
          <a:p>
            <a:pPr marL="742950" lvl="1" indent="-285750">
              <a:buFont typeface="Arial" panose="020B0604020202020204" pitchFamily="34" charset="0"/>
              <a:buChar char="•"/>
            </a:pPr>
            <a:endParaRPr lang="en-GB" sz="1400" dirty="0">
              <a:ea typeface="Times New Roman" panose="02020603050405020304" pitchFamily="18" charset="0"/>
            </a:endParaRPr>
          </a:p>
        </p:txBody>
      </p:sp>
      <p:sp>
        <p:nvSpPr>
          <p:cNvPr id="6" name="TextBox 5">
            <a:extLst>
              <a:ext uri="{FF2B5EF4-FFF2-40B4-BE49-F238E27FC236}">
                <a16:creationId xmlns:a16="http://schemas.microsoft.com/office/drawing/2014/main" id="{B2A10415-3866-5147-5E45-5E994EA2152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330458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17</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553497"/>
            <a:ext cx="3864077" cy="5092842"/>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Method: Timeline</a:t>
            </a:r>
          </a:p>
        </p:txBody>
      </p:sp>
      <p:sp>
        <p:nvSpPr>
          <p:cNvPr id="5" name="TextBox 4">
            <a:extLst>
              <a:ext uri="{FF2B5EF4-FFF2-40B4-BE49-F238E27FC236}">
                <a16:creationId xmlns:a16="http://schemas.microsoft.com/office/drawing/2014/main" id="{27454123-AD3B-D35B-4C42-BB7A9BF5CA86}"/>
              </a:ext>
            </a:extLst>
          </p:cNvPr>
          <p:cNvSpPr txBox="1"/>
          <p:nvPr/>
        </p:nvSpPr>
        <p:spPr>
          <a:xfrm>
            <a:off x="4001842" y="1748909"/>
            <a:ext cx="7894486" cy="5109091"/>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research ran to the following timescales</a:t>
            </a:r>
          </a:p>
          <a:p>
            <a:endParaRPr lang="en-GB" sz="1400" i="1" dirty="0">
              <a:solidFill>
                <a:srgbClr val="1D71B8"/>
              </a:solidFill>
              <a:effectLst/>
              <a:latin typeface="Arial Rounded MT Bold" panose="020F0704030504030204" pitchFamily="34" charset="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June - September 2023:</a:t>
            </a:r>
          </a:p>
          <a:p>
            <a:pPr marL="742950" lvl="1" indent="-285750">
              <a:buFont typeface="Arial" panose="020B0604020202020204" pitchFamily="34" charset="0"/>
              <a:buChar char="•"/>
            </a:pPr>
            <a:r>
              <a:rPr lang="en-GB" sz="1400" dirty="0">
                <a:ea typeface="Times New Roman" panose="02020603050405020304" pitchFamily="18" charset="0"/>
              </a:rPr>
              <a:t>Planning and set up</a:t>
            </a:r>
          </a:p>
          <a:p>
            <a:pPr marL="742950" lvl="1" indent="-285750">
              <a:buFont typeface="Arial" panose="020B0604020202020204" pitchFamily="34" charset="0"/>
              <a:buChar char="•"/>
            </a:pPr>
            <a:r>
              <a:rPr lang="en-GB" sz="1400" dirty="0">
                <a:ea typeface="Times New Roman" panose="02020603050405020304" pitchFamily="18" charset="0"/>
              </a:rPr>
              <a:t>YARC reading assessment selected / administered to aid student selection and benchmarking</a:t>
            </a:r>
          </a:p>
          <a:p>
            <a:pPr marL="285750" indent="-285750">
              <a:buFont typeface="Arial" panose="020B0604020202020204" pitchFamily="34" charset="0"/>
              <a:buChar char="•"/>
            </a:pPr>
            <a:r>
              <a:rPr lang="en-GB" sz="1400" b="1" dirty="0">
                <a:ea typeface="Times New Roman" panose="02020603050405020304" pitchFamily="18" charset="0"/>
              </a:rPr>
              <a:t>October 2023</a:t>
            </a:r>
          </a:p>
          <a:p>
            <a:pPr marL="742950" lvl="1" indent="-285750">
              <a:buFont typeface="Arial" panose="020B0604020202020204" pitchFamily="34" charset="0"/>
              <a:buChar char="•"/>
            </a:pPr>
            <a:r>
              <a:rPr lang="en-GB" sz="1400" dirty="0">
                <a:effectLst/>
                <a:ea typeface="Times New Roman" panose="02020603050405020304" pitchFamily="18" charset="0"/>
              </a:rPr>
              <a:t>Interviews with students and staff personnel</a:t>
            </a:r>
          </a:p>
          <a:p>
            <a:pPr marL="742950" lvl="1" indent="-285750">
              <a:buFont typeface="Arial" panose="020B0604020202020204" pitchFamily="34" charset="0"/>
              <a:buChar char="•"/>
            </a:pPr>
            <a:r>
              <a:rPr lang="en-GB" sz="1400" dirty="0">
                <a:ea typeface="Times New Roman" panose="02020603050405020304" pitchFamily="18" charset="0"/>
              </a:rPr>
              <a:t>TASO Access and Success (ASQ) questionnaires completed</a:t>
            </a:r>
          </a:p>
          <a:p>
            <a:pPr marL="285750" indent="-285750">
              <a:buFont typeface="Arial" panose="020B0604020202020204" pitchFamily="34" charset="0"/>
              <a:buChar char="•"/>
            </a:pPr>
            <a:r>
              <a:rPr lang="en-GB" sz="1400" b="1" dirty="0">
                <a:ea typeface="Times New Roman" panose="02020603050405020304" pitchFamily="18" charset="0"/>
              </a:rPr>
              <a:t>October/November 2023</a:t>
            </a:r>
          </a:p>
          <a:p>
            <a:pPr marL="742950" lvl="1" indent="-285750">
              <a:buFont typeface="Arial" panose="020B0604020202020204" pitchFamily="34" charset="0"/>
              <a:buChar char="•"/>
            </a:pPr>
            <a:r>
              <a:rPr lang="en-GB" sz="1400" dirty="0">
                <a:ea typeface="Times New Roman" panose="02020603050405020304" pitchFamily="18" charset="0"/>
              </a:rPr>
              <a:t>Intervention runs for 6 weeks</a:t>
            </a:r>
          </a:p>
          <a:p>
            <a:pPr marL="742950" lvl="1" indent="-285750">
              <a:buFont typeface="Arial" panose="020B0604020202020204" pitchFamily="34" charset="0"/>
              <a:buChar char="•"/>
            </a:pPr>
            <a:r>
              <a:rPr lang="en-GB" sz="1400" dirty="0">
                <a:ea typeface="Times New Roman" panose="02020603050405020304" pitchFamily="18" charset="0"/>
              </a:rPr>
              <a:t>Students record feedback after each session</a:t>
            </a:r>
          </a:p>
          <a:p>
            <a:pPr marL="742950" lvl="1" indent="-285750">
              <a:buFont typeface="Arial" panose="020B0604020202020204" pitchFamily="34" charset="0"/>
              <a:buChar char="•"/>
            </a:pPr>
            <a:r>
              <a:rPr lang="en-GB" sz="1400" dirty="0">
                <a:ea typeface="Times New Roman" panose="02020603050405020304" pitchFamily="18" charset="0"/>
              </a:rPr>
              <a:t>Check-ins by researchers</a:t>
            </a:r>
          </a:p>
          <a:p>
            <a:pPr marL="285750" indent="-285750">
              <a:buFont typeface="Arial" panose="020B0604020202020204" pitchFamily="34" charset="0"/>
              <a:buChar char="•"/>
            </a:pPr>
            <a:r>
              <a:rPr lang="en-GB" sz="1400" b="1" dirty="0">
                <a:ea typeface="Times New Roman" panose="02020603050405020304" pitchFamily="18" charset="0"/>
              </a:rPr>
              <a:t>December 2023</a:t>
            </a:r>
          </a:p>
          <a:p>
            <a:pPr marL="742950" lvl="1" indent="-285750">
              <a:buFont typeface="Arial" panose="020B0604020202020204" pitchFamily="34" charset="0"/>
              <a:buChar char="•"/>
            </a:pPr>
            <a:r>
              <a:rPr lang="en-GB" sz="1400" dirty="0">
                <a:ea typeface="Times New Roman" panose="02020603050405020304" pitchFamily="18" charset="0"/>
              </a:rPr>
              <a:t>Initial analysis of feedback; preparation for January research (e.g. discussion guides prepared)</a:t>
            </a:r>
          </a:p>
          <a:p>
            <a:pPr marL="285750" indent="-285750">
              <a:buFont typeface="Arial" panose="020B0604020202020204" pitchFamily="34" charset="0"/>
              <a:buChar char="•"/>
            </a:pPr>
            <a:r>
              <a:rPr lang="en-GB" sz="1400" b="1" dirty="0">
                <a:ea typeface="Times New Roman" panose="02020603050405020304" pitchFamily="18" charset="0"/>
              </a:rPr>
              <a:t>January 2024</a:t>
            </a:r>
          </a:p>
          <a:p>
            <a:pPr marL="742950" lvl="1" indent="-285750">
              <a:buFont typeface="Arial" panose="020B0604020202020204" pitchFamily="34" charset="0"/>
              <a:buChar char="•"/>
            </a:pPr>
            <a:r>
              <a:rPr lang="en-GB" sz="1400" dirty="0">
                <a:ea typeface="Times New Roman" panose="02020603050405020304" pitchFamily="18" charset="0"/>
              </a:rPr>
              <a:t>YARC reading assessments completed again</a:t>
            </a:r>
          </a:p>
          <a:p>
            <a:pPr marL="742950" lvl="1" indent="-285750">
              <a:buFont typeface="Arial" panose="020B0604020202020204" pitchFamily="34" charset="0"/>
              <a:buChar char="•"/>
            </a:pPr>
            <a:r>
              <a:rPr lang="en-GB" sz="1400" dirty="0">
                <a:ea typeface="Times New Roman" panose="02020603050405020304" pitchFamily="18" charset="0"/>
              </a:rPr>
              <a:t>Student interviews; Student TASO Access and Success questionnaire (ASQ)</a:t>
            </a:r>
          </a:p>
          <a:p>
            <a:pPr marL="742950" lvl="1" indent="-285750">
              <a:buFont typeface="Arial" panose="020B0604020202020204" pitchFamily="34" charset="0"/>
              <a:buChar char="•"/>
            </a:pPr>
            <a:r>
              <a:rPr lang="en-GB" sz="1400" dirty="0">
                <a:ea typeface="Times New Roman" panose="02020603050405020304" pitchFamily="18" charset="0"/>
              </a:rPr>
              <a:t>Teacher interviews</a:t>
            </a:r>
          </a:p>
          <a:p>
            <a:pPr marL="742950" lvl="1" indent="-285750">
              <a:buFont typeface="Arial" panose="020B0604020202020204" pitchFamily="34" charset="0"/>
              <a:buChar char="•"/>
            </a:pPr>
            <a:r>
              <a:rPr lang="en-GB" sz="1400" dirty="0">
                <a:ea typeface="Times New Roman" panose="02020603050405020304" pitchFamily="18" charset="0"/>
              </a:rPr>
              <a:t>Hello Future intern/staff interviews</a:t>
            </a:r>
          </a:p>
          <a:p>
            <a:pPr marL="285750" indent="-285750">
              <a:buFont typeface="Arial" panose="020B0604020202020204" pitchFamily="34" charset="0"/>
              <a:buChar char="•"/>
            </a:pPr>
            <a:r>
              <a:rPr lang="en-GB" sz="1400" b="1" dirty="0">
                <a:ea typeface="Times New Roman" panose="02020603050405020304" pitchFamily="18" charset="0"/>
              </a:rPr>
              <a:t>February 2024: </a:t>
            </a:r>
          </a:p>
          <a:p>
            <a:pPr marL="742950" lvl="1" indent="-285750">
              <a:buFont typeface="Arial" panose="020B0604020202020204" pitchFamily="34" charset="0"/>
              <a:buChar char="•"/>
            </a:pPr>
            <a:r>
              <a:rPr lang="en-GB" sz="1400" dirty="0">
                <a:ea typeface="Times New Roman" panose="02020603050405020304" pitchFamily="18" charset="0"/>
              </a:rPr>
              <a:t>Analysis and report preparation</a:t>
            </a:r>
          </a:p>
          <a:p>
            <a:pPr marL="742950" lvl="1" indent="-285750">
              <a:buFont typeface="Arial" panose="020B0604020202020204" pitchFamily="34" charset="0"/>
              <a:buChar char="•"/>
            </a:pPr>
            <a:endParaRPr lang="en-GB" sz="1400" dirty="0">
              <a:ea typeface="Times New Roman" panose="02020603050405020304" pitchFamily="18" charset="0"/>
            </a:endParaRPr>
          </a:p>
          <a:p>
            <a:pPr marL="742950" lvl="1" indent="-285750">
              <a:buFont typeface="Arial" panose="020B0604020202020204" pitchFamily="34" charset="0"/>
              <a:buChar char="•"/>
            </a:pPr>
            <a:endParaRPr lang="en-GB" sz="1400" dirty="0">
              <a:ea typeface="Times New Roman" panose="02020603050405020304" pitchFamily="18" charset="0"/>
            </a:endParaRPr>
          </a:p>
        </p:txBody>
      </p:sp>
      <p:sp>
        <p:nvSpPr>
          <p:cNvPr id="6" name="TextBox 5">
            <a:extLst>
              <a:ext uri="{FF2B5EF4-FFF2-40B4-BE49-F238E27FC236}">
                <a16:creationId xmlns:a16="http://schemas.microsoft.com/office/drawing/2014/main" id="{C2123218-2B1C-581E-90A5-E984F06B468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727244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18</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553592"/>
            <a:ext cx="3930630"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Method: Student selection</a:t>
            </a:r>
          </a:p>
        </p:txBody>
      </p:sp>
      <p:sp>
        <p:nvSpPr>
          <p:cNvPr id="5" name="TextBox 4">
            <a:extLst>
              <a:ext uri="{FF2B5EF4-FFF2-40B4-BE49-F238E27FC236}">
                <a16:creationId xmlns:a16="http://schemas.microsoft.com/office/drawing/2014/main" id="{C3FD208F-6983-0F39-ACB0-C1A9F9A9EDAC}"/>
              </a:ext>
            </a:extLst>
          </p:cNvPr>
          <p:cNvSpPr txBox="1"/>
          <p:nvPr/>
        </p:nvSpPr>
        <p:spPr>
          <a:xfrm>
            <a:off x="4241617" y="1845870"/>
            <a:ext cx="7665210" cy="2882840"/>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students were selected on the following basis:</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rPr>
              <a:t>They all ha</a:t>
            </a:r>
            <a:r>
              <a:rPr lang="en-GB" sz="1400" dirty="0">
                <a:latin typeface="Calibri" panose="020F0502020204030204" pitchFamily="34" charset="0"/>
                <a:ea typeface="Calibri" panose="020F0502020204030204" pitchFamily="34" charset="0"/>
              </a:rPr>
              <a:t>d a l</a:t>
            </a:r>
            <a:r>
              <a:rPr lang="en-GB" sz="1400" dirty="0">
                <a:effectLst/>
                <a:latin typeface="Calibri" panose="020F0502020204030204" pitchFamily="34" charset="0"/>
                <a:ea typeface="Calibri" panose="020F0502020204030204" pitchFamily="34" charset="0"/>
              </a:rPr>
              <a:t>ower reading age than chronological age: this was the lead recruitment criteria.</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All students were eligible for PP (pupil premium)</a:t>
            </a:r>
          </a:p>
          <a:p>
            <a:pPr marL="285750" indent="-285750">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All had a measure of disadvantage e.g. Free School Meals (FSM), UniConnect postcode, SEND (but not related to literacy)</a:t>
            </a:r>
          </a:p>
          <a:p>
            <a:pPr marL="285750" indent="-285750">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No acute learning disabilities </a:t>
            </a:r>
            <a:endParaRPr lang="en-GB" sz="1400" dirty="0">
              <a:latin typeface="Calibri" panose="020F0502020204030204" pitchFamily="34" charset="0"/>
              <a:ea typeface="Calibri" panose="020F0502020204030204" pitchFamily="34" charset="0"/>
              <a:cs typeface="Calibri" panose="020F0502020204030204" pitchFamily="34" charset="0"/>
            </a:endParaRPr>
          </a:p>
          <a:p>
            <a:pPr marL="285750" indent="-285750">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Mix of males and females</a:t>
            </a:r>
          </a:p>
          <a:p>
            <a:pPr marL="285750" indent="-285750">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It was requested that students (control group and intervention group) were not taking part in other literacy interventions whilst this one was running.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FE99A63-A580-7D34-28B2-08C09540472E}"/>
              </a:ext>
            </a:extLst>
          </p:cNvPr>
          <p:cNvSpPr txBox="1"/>
          <p:nvPr/>
        </p:nvSpPr>
        <p:spPr>
          <a:xfrm>
            <a:off x="4241617" y="4898248"/>
            <a:ext cx="7654955" cy="1443921"/>
          </a:xfrm>
          <a:prstGeom prst="rect">
            <a:avLst/>
          </a:prstGeom>
          <a:noFill/>
        </p:spPr>
        <p:txBody>
          <a:bodyPr wrap="square" rtlCol="0">
            <a:spAutoFit/>
          </a:bodyPr>
          <a:lstStyle/>
          <a:p>
            <a:pPr>
              <a:lnSpc>
                <a:spcPct val="150000"/>
              </a:lnSpc>
            </a:pPr>
            <a:r>
              <a:rPr lang="en-GB" dirty="0">
                <a:solidFill>
                  <a:srgbClr val="1D71B8"/>
                </a:solidFill>
                <a:latin typeface="Arial Rounded MT Bold" panose="020F0704030504030204" pitchFamily="34" charset="0"/>
                <a:ea typeface="Times New Roman" panose="02020603050405020304" pitchFamily="18" charset="0"/>
              </a:rPr>
              <a:t>Identifying students to take part</a:t>
            </a:r>
          </a:p>
          <a:p>
            <a:pPr marL="285750" indent="-285750">
              <a:lnSpc>
                <a:spcPct val="150000"/>
              </a:lnSpc>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Schools administered</a:t>
            </a:r>
            <a:r>
              <a:rPr lang="en-GB" sz="1400" dirty="0">
                <a:latin typeface="Calibri" panose="020F0502020204030204" pitchFamily="34" charset="0"/>
                <a:ea typeface="Calibri" panose="020F0502020204030204" pitchFamily="34" charset="0"/>
                <a:cs typeface="Calibri" panose="020F0502020204030204" pitchFamily="34" charset="0"/>
              </a:rPr>
              <a:t> YARC reading assessments in order to aid identification: the benefits and challenges of this are outlined in the document.</a:t>
            </a:r>
          </a:p>
          <a:p>
            <a:pPr>
              <a:lnSpc>
                <a:spcPct val="150000"/>
              </a:lnSpc>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4A91F5C-5187-0DF9-CD81-76B51E8A99A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003095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19</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553592"/>
            <a:ext cx="3930630"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Sample: Schools</a:t>
            </a:r>
          </a:p>
        </p:txBody>
      </p:sp>
      <p:sp>
        <p:nvSpPr>
          <p:cNvPr id="5" name="TextBox 4">
            <a:extLst>
              <a:ext uri="{FF2B5EF4-FFF2-40B4-BE49-F238E27FC236}">
                <a16:creationId xmlns:a16="http://schemas.microsoft.com/office/drawing/2014/main" id="{C3FD208F-6983-0F39-ACB0-C1A9F9A9EDAC}"/>
              </a:ext>
            </a:extLst>
          </p:cNvPr>
          <p:cNvSpPr txBox="1"/>
          <p:nvPr/>
        </p:nvSpPr>
        <p:spPr>
          <a:xfrm>
            <a:off x="4241617" y="1845870"/>
            <a:ext cx="7665210" cy="4095095"/>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Two schools took part in the intervention and evaluation</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Two schools in Cumbria were selected and are referred to as School Y and School X in this report</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 two schools represented were:</a:t>
            </a:r>
          </a:p>
          <a:p>
            <a:pPr marL="742950" lvl="1"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Both secondary, co-ed schools. Both rated as ‘requires improvement’ by Ofsted</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Different sizes/needs/demographics</a:t>
            </a:r>
          </a:p>
          <a:p>
            <a:pPr marL="1200150" lvl="2"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School Y: 27% pupil premium</a:t>
            </a:r>
          </a:p>
          <a:p>
            <a:pPr marL="1200150" lvl="2"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School X: 35% pupil premium</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Schools and students were informed about the need for intervention evaluation at the outset.</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Parental consent for participation in the intervention and the evaluation was sought and was gained initially verbally, with follow up written consent where possible.</a:t>
            </a:r>
          </a:p>
          <a:p>
            <a:pPr marL="742950" lvl="1" indent="-285750">
              <a:lnSpc>
                <a:spcPct val="107000"/>
              </a:lnSpc>
              <a:spcAft>
                <a:spcPts val="800"/>
              </a:spcAft>
              <a:buFont typeface="Arial" panose="020B0604020202020204" pitchFamily="34" charset="0"/>
              <a:buChar char="•"/>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9D647D3-331B-C6C6-6E64-CBF57905B8E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59716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20</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0" y="1553592"/>
            <a:ext cx="3930630"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41821" y="4560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Sample: Students</a:t>
            </a:r>
          </a:p>
        </p:txBody>
      </p:sp>
      <p:sp>
        <p:nvSpPr>
          <p:cNvPr id="5" name="TextBox 4">
            <a:extLst>
              <a:ext uri="{FF2B5EF4-FFF2-40B4-BE49-F238E27FC236}">
                <a16:creationId xmlns:a16="http://schemas.microsoft.com/office/drawing/2014/main" id="{C3FD208F-6983-0F39-ACB0-C1A9F9A9EDAC}"/>
              </a:ext>
            </a:extLst>
          </p:cNvPr>
          <p:cNvSpPr txBox="1"/>
          <p:nvPr/>
        </p:nvSpPr>
        <p:spPr>
          <a:xfrm>
            <a:off x="4241617" y="1845870"/>
            <a:ext cx="7665210" cy="4786567"/>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24 students were recruited to participate</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Of the 24 students recruited to take part, 1 student did not participate in the intervention or the evaluation. This was a student from the intervention group in School X. They did not participate due to attendance issues (in general). In addition, 1 student from the intervention group in School Y did not take part in a follow-up interview or TASO questionnaire with a researcher, post-intervention.</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School Y:</a:t>
            </a:r>
          </a:p>
          <a:p>
            <a:pPr marL="742950" lvl="1"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Intervention (group A): 4 females; 2 males; 3 x Uni Connect postcode; 1 x FSM; 1 x SEND</a:t>
            </a:r>
          </a:p>
          <a:p>
            <a:pPr marL="742950" lvl="1"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Control (group B): 1 female; 5 males; 2 x SEND; 4 x Uni Connect postcode; 1 x FSM</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School X:</a:t>
            </a:r>
          </a:p>
          <a:p>
            <a:pPr marL="742950" lvl="1"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Intervention (group A): 1 drop out; 2 females; 3 males; 5 x FSM</a:t>
            </a:r>
          </a:p>
          <a:p>
            <a:pPr marL="742950" lvl="1"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Control (group B): 4 females; 2 males; 6 x FSM</a:t>
            </a:r>
          </a:p>
          <a:p>
            <a:pPr marL="285750" indent="-285750">
              <a:lnSpc>
                <a:spcPct val="107000"/>
              </a:lnSpc>
              <a:spcAft>
                <a:spcPts val="800"/>
              </a:spcAft>
              <a:buFont typeface="Arial" panose="020B0604020202020204" pitchFamily="34" charset="0"/>
              <a:buChar char="•"/>
            </a:pPr>
            <a:endParaRPr lang="en-GB" sz="1400" dirty="0">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07000"/>
              </a:lnSpc>
              <a:spcAft>
                <a:spcPts val="800"/>
              </a:spcAft>
              <a:buFont typeface="Arial" panose="020B0604020202020204" pitchFamily="34" charset="0"/>
              <a:buChar char="•"/>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9362E3A-6690-5FAD-1C78-118BC12797E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908758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485871"/>
            <a:ext cx="4032739" cy="1938992"/>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1c. The schools and the students</a:t>
            </a:r>
          </a:p>
        </p:txBody>
      </p:sp>
    </p:spTree>
    <p:extLst>
      <p:ext uri="{BB962C8B-B14F-4D97-AF65-F5344CB8AC3E}">
        <p14:creationId xmlns:p14="http://schemas.microsoft.com/office/powerpoint/2010/main" val="3370180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22</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542675"/>
            <a:ext cx="3871535" cy="5025274"/>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41821" y="4560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Schools: Challenges</a:t>
            </a:r>
          </a:p>
        </p:txBody>
      </p:sp>
      <p:sp>
        <p:nvSpPr>
          <p:cNvPr id="6" name="TextBox 5">
            <a:extLst>
              <a:ext uri="{FF2B5EF4-FFF2-40B4-BE49-F238E27FC236}">
                <a16:creationId xmlns:a16="http://schemas.microsoft.com/office/drawing/2014/main" id="{6BBFF9AB-EBFA-78F7-DC23-EB576DEC3BE3}"/>
              </a:ext>
            </a:extLst>
          </p:cNvPr>
          <p:cNvSpPr txBox="1"/>
          <p:nvPr/>
        </p:nvSpPr>
        <p:spPr>
          <a:xfrm>
            <a:off x="4064062" y="1786798"/>
            <a:ext cx="3767974" cy="4856651"/>
          </a:xfrm>
          <a:prstGeom prst="rect">
            <a:avLst/>
          </a:prstGeom>
          <a:noFill/>
        </p:spPr>
        <p:txBody>
          <a:bodyPr wrap="square" rtlCol="0">
            <a:spAutoFit/>
          </a:bodyPr>
          <a:lstStyle/>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In line with the demographic of the schools and the high level of pupil premium, the schools noted the following challenges:</a:t>
            </a:r>
          </a:p>
          <a:p>
            <a:pPr marL="17145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A diverse rang</a:t>
            </a:r>
            <a:r>
              <a:rPr lang="en-GB" sz="1200" dirty="0">
                <a:latin typeface="Calibri" panose="020F0502020204030204" pitchFamily="34" charset="0"/>
                <a:ea typeface="Calibri" panose="020F0502020204030204" pitchFamily="34" charset="0"/>
                <a:cs typeface="Calibri" panose="020F0502020204030204" pitchFamily="34" charset="0"/>
              </a:rPr>
              <a:t>e of abilities within the Year 7 cohort</a:t>
            </a:r>
          </a:p>
          <a:p>
            <a:pPr marL="17145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Students arriving with Key Stage 2 results which may suggest students are more able than they appear to be</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Some students with incomplete foundations for reading/phonics, providing challenges in a secondary school setting</a:t>
            </a:r>
          </a:p>
          <a:p>
            <a:pPr marL="17145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Some instances of d</a:t>
            </a:r>
            <a:r>
              <a:rPr lang="en-GB" sz="1200" dirty="0">
                <a:latin typeface="Calibri" panose="020F0502020204030204" pitchFamily="34" charset="0"/>
                <a:ea typeface="Calibri" panose="020F0502020204030204" pitchFamily="34" charset="0"/>
                <a:cs typeface="Calibri" panose="020F0502020204030204" pitchFamily="34" charset="0"/>
              </a:rPr>
              <a:t>isengaged parents who do not always value education, and this view being passed on to students</a:t>
            </a:r>
          </a:p>
          <a:p>
            <a:pPr marL="17145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Home </a:t>
            </a:r>
            <a:r>
              <a:rPr lang="en-GB" sz="1200" dirty="0">
                <a:latin typeface="Calibri" panose="020F0502020204030204" pitchFamily="34" charset="0"/>
                <a:ea typeface="Calibri" panose="020F0502020204030204" pitchFamily="34" charset="0"/>
                <a:cs typeface="Calibri" panose="020F0502020204030204" pitchFamily="34" charset="0"/>
              </a:rPr>
              <a:t>environments which may not lead to vocabulary development</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Legacy of students missing education due to COVID</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Students with low aspirations or those who felt they had employment certainty via following parents into a local employer</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High number of different  first languages within the school (e.g. 13 languages within one school)</a:t>
            </a:r>
          </a:p>
        </p:txBody>
      </p:sp>
      <p:sp>
        <p:nvSpPr>
          <p:cNvPr id="8" name="Rounded Rectangular Callout 13">
            <a:extLst>
              <a:ext uri="{FF2B5EF4-FFF2-40B4-BE49-F238E27FC236}">
                <a16:creationId xmlns:a16="http://schemas.microsoft.com/office/drawing/2014/main" id="{9925887E-9706-1C08-B302-BB4B147A35F5}"/>
              </a:ext>
            </a:extLst>
          </p:cNvPr>
          <p:cNvSpPr/>
          <p:nvPr/>
        </p:nvSpPr>
        <p:spPr>
          <a:xfrm>
            <a:off x="8124763" y="1932157"/>
            <a:ext cx="3917912" cy="1496843"/>
          </a:xfrm>
          <a:prstGeom prst="wedgeRoundRectCallout">
            <a:avLst>
              <a:gd name="adj1" fmla="val -57833"/>
              <a:gd name="adj2" fmla="val 39781"/>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i="1" dirty="0">
                <a:solidFill>
                  <a:schemeClr val="bg1"/>
                </a:solidFill>
                <a:latin typeface="Arial" panose="020B0604020202020204" pitchFamily="34" charset="0"/>
              </a:rPr>
              <a:t>N</a:t>
            </a:r>
            <a:r>
              <a:rPr lang="en-GB" sz="1000" b="0" i="1" dirty="0">
                <a:solidFill>
                  <a:schemeClr val="bg1"/>
                </a:solidFill>
                <a:effectLst/>
                <a:latin typeface="Arial" panose="020B0604020202020204" pitchFamily="34" charset="0"/>
              </a:rPr>
              <a:t>ot all students love reading and we've tried so many things to develop a love of reading and one of the big barriers is the students who can't read. So they’ve reached us, they’ve come in at Year 7 and their phonics are still not grounded, they don’t have the phonics knowledge, they can't decode words. And we are a secondary school we don’t get trained to teach phonics. </a:t>
            </a:r>
          </a:p>
          <a:p>
            <a:pPr algn="ctr"/>
            <a:endParaRPr lang="en-GB" sz="1000" i="1" dirty="0">
              <a:solidFill>
                <a:schemeClr val="bg1"/>
              </a:solidFill>
              <a:latin typeface="Arial" panose="020B0604020202020204" pitchFamily="34" charset="0"/>
            </a:endParaRPr>
          </a:p>
          <a:p>
            <a:pPr algn="ctr"/>
            <a:r>
              <a:rPr lang="en-GB" sz="1000" dirty="0">
                <a:solidFill>
                  <a:schemeClr val="bg1"/>
                </a:solidFill>
                <a:latin typeface="Arial" panose="020B0604020202020204" pitchFamily="34" charset="0"/>
              </a:rPr>
              <a:t>Teaching Staff</a:t>
            </a:r>
            <a:endParaRPr lang="en-US" sz="1000" dirty="0">
              <a:solidFill>
                <a:schemeClr val="bg1"/>
              </a:solidFill>
            </a:endParaRPr>
          </a:p>
        </p:txBody>
      </p:sp>
      <p:sp>
        <p:nvSpPr>
          <p:cNvPr id="9" name="Rounded Rectangular Callout 13">
            <a:extLst>
              <a:ext uri="{FF2B5EF4-FFF2-40B4-BE49-F238E27FC236}">
                <a16:creationId xmlns:a16="http://schemas.microsoft.com/office/drawing/2014/main" id="{F29E3043-58FD-3D2C-B3B6-DE33528DC811}"/>
              </a:ext>
            </a:extLst>
          </p:cNvPr>
          <p:cNvSpPr/>
          <p:nvPr/>
        </p:nvSpPr>
        <p:spPr>
          <a:xfrm>
            <a:off x="8124762" y="3572380"/>
            <a:ext cx="3917913" cy="1057714"/>
          </a:xfrm>
          <a:prstGeom prst="wedgeRoundRectCallout">
            <a:avLst>
              <a:gd name="adj1" fmla="val -61030"/>
              <a:gd name="adj2" fmla="val 406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i="1" dirty="0">
                <a:solidFill>
                  <a:schemeClr val="bg1"/>
                </a:solidFill>
                <a:latin typeface="Arial" panose="020B0604020202020204" pitchFamily="34" charset="0"/>
              </a:rPr>
              <a:t>….</a:t>
            </a:r>
            <a:r>
              <a:rPr lang="en-GB" sz="1000" b="0" i="1" dirty="0">
                <a:solidFill>
                  <a:schemeClr val="bg1"/>
                </a:solidFill>
                <a:effectLst/>
                <a:latin typeface="Arial" panose="020B0604020202020204" pitchFamily="34" charset="0"/>
              </a:rPr>
              <a:t>because of the catchment area - you know, some parents didn’t want to come to school and sort of put that onto their own children, they're not bothered, and they didn’t go. I've got a job</a:t>
            </a:r>
            <a:r>
              <a:rPr lang="en-GB" sz="1000" i="1" dirty="0">
                <a:solidFill>
                  <a:schemeClr val="bg1"/>
                </a:solidFill>
                <a:latin typeface="Arial" panose="020B0604020202020204" pitchFamily="34" charset="0"/>
              </a:rPr>
              <a:t>, </a:t>
            </a:r>
            <a:r>
              <a:rPr lang="en-GB" sz="1000" b="0" i="1" dirty="0">
                <a:solidFill>
                  <a:schemeClr val="bg1"/>
                </a:solidFill>
                <a:effectLst/>
                <a:latin typeface="Arial" panose="020B0604020202020204" pitchFamily="34" charset="0"/>
              </a:rPr>
              <a:t>and I didn’t go to school, that's what you hear them still saying.</a:t>
            </a:r>
          </a:p>
          <a:p>
            <a:pPr algn="ctr"/>
            <a:endParaRPr lang="en-GB" sz="1000" i="1" dirty="0">
              <a:solidFill>
                <a:schemeClr val="bg1"/>
              </a:solidFill>
              <a:latin typeface="Arial" panose="020B0604020202020204" pitchFamily="34" charset="0"/>
            </a:endParaRPr>
          </a:p>
          <a:p>
            <a:pPr algn="ctr"/>
            <a:r>
              <a:rPr lang="en-GB" sz="1000" dirty="0">
                <a:solidFill>
                  <a:schemeClr val="bg1"/>
                </a:solidFill>
                <a:latin typeface="Arial" panose="020B0604020202020204" pitchFamily="34" charset="0"/>
              </a:rPr>
              <a:t>Teaching Staff</a:t>
            </a:r>
            <a:endParaRPr lang="en-US" sz="1000" dirty="0">
              <a:solidFill>
                <a:schemeClr val="bg1"/>
              </a:solidFill>
            </a:endParaRPr>
          </a:p>
        </p:txBody>
      </p:sp>
      <p:sp>
        <p:nvSpPr>
          <p:cNvPr id="5" name="Rounded Rectangular Callout 13">
            <a:extLst>
              <a:ext uri="{FF2B5EF4-FFF2-40B4-BE49-F238E27FC236}">
                <a16:creationId xmlns:a16="http://schemas.microsoft.com/office/drawing/2014/main" id="{990EF5BA-60B6-B64C-D398-412BE96FF361}"/>
              </a:ext>
            </a:extLst>
          </p:cNvPr>
          <p:cNvSpPr/>
          <p:nvPr/>
        </p:nvSpPr>
        <p:spPr>
          <a:xfrm>
            <a:off x="8191012" y="4773474"/>
            <a:ext cx="3851664" cy="1502351"/>
          </a:xfrm>
          <a:prstGeom prst="wedgeRoundRectCallout">
            <a:avLst>
              <a:gd name="adj1" fmla="val -61030"/>
              <a:gd name="adj2" fmla="val 406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0" i="1" dirty="0">
                <a:solidFill>
                  <a:schemeClr val="bg1"/>
                </a:solidFill>
                <a:effectLst/>
                <a:latin typeface="Arial" panose="020B0604020202020204" pitchFamily="34" charset="0"/>
              </a:rPr>
              <a:t>a lot of our like lower ability students they will follow in the footsteps of parents or relatives. So, like ‘my dad’s a plumber, I'm going to be working for him’, and then so on and so forth. There's not really a lot of students have the aspiration to leave [the area] and explore the world, especially the kids from low income families.</a:t>
            </a:r>
          </a:p>
          <a:p>
            <a:pPr algn="ctr"/>
            <a:endParaRPr lang="en-GB" sz="1000" i="1" dirty="0">
              <a:solidFill>
                <a:schemeClr val="bg1"/>
              </a:solidFill>
              <a:latin typeface="Arial" panose="020B0604020202020204" pitchFamily="34" charset="0"/>
            </a:endParaRPr>
          </a:p>
          <a:p>
            <a:pPr algn="ctr"/>
            <a:r>
              <a:rPr lang="en-GB" sz="1000" dirty="0">
                <a:solidFill>
                  <a:schemeClr val="bg1"/>
                </a:solidFill>
                <a:latin typeface="Arial" panose="020B0604020202020204" pitchFamily="34" charset="0"/>
              </a:rPr>
              <a:t>Teaching Staff</a:t>
            </a:r>
            <a:endParaRPr lang="en-US" sz="1000" dirty="0">
              <a:solidFill>
                <a:schemeClr val="bg1"/>
              </a:solidFill>
            </a:endParaRPr>
          </a:p>
        </p:txBody>
      </p:sp>
      <p:sp>
        <p:nvSpPr>
          <p:cNvPr id="10" name="TextBox 9">
            <a:extLst>
              <a:ext uri="{FF2B5EF4-FFF2-40B4-BE49-F238E27FC236}">
                <a16:creationId xmlns:a16="http://schemas.microsoft.com/office/drawing/2014/main" id="{843232D2-773F-628D-2772-14670B7F0D1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929023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23</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576128"/>
            <a:ext cx="3871535" cy="5025274"/>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41821" y="132845"/>
            <a:ext cx="8991389"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Schools: Existing approaches and interventions</a:t>
            </a:r>
          </a:p>
        </p:txBody>
      </p:sp>
      <p:sp>
        <p:nvSpPr>
          <p:cNvPr id="6" name="TextBox 5">
            <a:extLst>
              <a:ext uri="{FF2B5EF4-FFF2-40B4-BE49-F238E27FC236}">
                <a16:creationId xmlns:a16="http://schemas.microsoft.com/office/drawing/2014/main" id="{6BBFF9AB-EBFA-78F7-DC23-EB576DEC3BE3}"/>
              </a:ext>
            </a:extLst>
          </p:cNvPr>
          <p:cNvSpPr txBox="1"/>
          <p:nvPr/>
        </p:nvSpPr>
        <p:spPr>
          <a:xfrm>
            <a:off x="4156801" y="1676581"/>
            <a:ext cx="5427002" cy="5233612"/>
          </a:xfrm>
          <a:prstGeom prst="rect">
            <a:avLst/>
          </a:prstGeom>
          <a:noFill/>
        </p:spPr>
        <p:txBody>
          <a:bodyPr wrap="square" rtlCol="0">
            <a:spAutoFit/>
          </a:bodyPr>
          <a:lstStyle/>
          <a:p>
            <a:r>
              <a:rPr lang="en-GB" sz="1200" dirty="0">
                <a:effectLst/>
                <a:ea typeface="Times New Roman" panose="02020603050405020304" pitchFamily="18" charset="0"/>
                <a:cs typeface="Arial" panose="020B0604020202020204" pitchFamily="34" charset="0"/>
              </a:rPr>
              <a:t>Both schools had several policies, approaches and interventions to support reading. These included: </a:t>
            </a:r>
          </a:p>
          <a:p>
            <a:pPr marL="171450" indent="-171450">
              <a:lnSpc>
                <a:spcPct val="107000"/>
              </a:lnSpc>
              <a:spcAft>
                <a:spcPts val="800"/>
              </a:spcAft>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‘Drop everything and read’: in form 3 x a week from year 7 to year 10. All abilities read the same book. Led by the teacher</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Sparks reader: a weekly reading homework task, bespoke to their level</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Lexonik Leap/Advance (external provider): Not yet underway at time of research, but expected to be small reading sessions, with materials provided</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Lexia (computer aided): Reading sessions with a comprehension and grammar focus, held in dinnertimes</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‘Student passports’: created for students with literacy difficulties. The passport has strategies for staff to use in the classroom to support them</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Training for teachers: how to support reading in the classroom</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Policy of not allowing students to read alone: They might read alone in the lesson but then the teacher has to also read it with them</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Specific ‘speaking computer-based phonics system’ for students with standard scores below 75</a:t>
            </a:r>
          </a:p>
          <a:p>
            <a:pPr marL="171450" indent="-171450">
              <a:lnSpc>
                <a:spcPct val="107000"/>
              </a:lnSpc>
              <a:spcAft>
                <a:spcPts val="800"/>
              </a:spcAft>
              <a:buFont typeface="Arial" panose="020B0604020202020204" pitchFamily="34" charset="0"/>
              <a:buChar char="•"/>
            </a:pPr>
            <a:r>
              <a:rPr lang="en-GB" sz="1200" dirty="0">
                <a:ea typeface="Calibri" panose="020F0502020204030204" pitchFamily="34" charset="0"/>
                <a:cs typeface="Calibri" panose="020F0502020204030204" pitchFamily="34" charset="0"/>
              </a:rPr>
              <a:t>Holiday programmes e.g. open 3 x a week, with a timetable and food (pizza) provided for attendees.</a:t>
            </a:r>
          </a:p>
          <a:p>
            <a:pPr>
              <a:lnSpc>
                <a:spcPct val="107000"/>
              </a:lnSpc>
              <a:spcAft>
                <a:spcPts val="800"/>
              </a:spcAft>
            </a:pPr>
            <a:r>
              <a:rPr lang="en-GB" sz="1200" i="1" dirty="0">
                <a:ea typeface="Calibri" panose="020F0502020204030204" pitchFamily="34" charset="0"/>
                <a:cs typeface="Calibri" panose="020F0502020204030204" pitchFamily="34" charset="0"/>
              </a:rPr>
              <a:t>Note: All of the students who took part in this intervention pilot were not taking part in any other reading interventions.</a:t>
            </a:r>
          </a:p>
          <a:p>
            <a:pPr marL="171450" indent="-171450">
              <a:lnSpc>
                <a:spcPct val="107000"/>
              </a:lnSpc>
              <a:spcAft>
                <a:spcPts val="800"/>
              </a:spcAft>
              <a:buFont typeface="Arial" panose="020B0604020202020204" pitchFamily="34" charset="0"/>
              <a:buChar char="•"/>
            </a:pPr>
            <a:endParaRPr lang="en-GB" sz="1200" dirty="0">
              <a:latin typeface="Calibri" panose="020F0502020204030204" pitchFamily="34" charset="0"/>
              <a:ea typeface="Calibri" panose="020F0502020204030204" pitchFamily="34" charset="0"/>
              <a:cs typeface="Calibri" panose="020F0502020204030204" pitchFamily="34" charset="0"/>
            </a:endParaRPr>
          </a:p>
        </p:txBody>
      </p:sp>
      <p:sp>
        <p:nvSpPr>
          <p:cNvPr id="8" name="Rounded Rectangular Callout 13">
            <a:extLst>
              <a:ext uri="{FF2B5EF4-FFF2-40B4-BE49-F238E27FC236}">
                <a16:creationId xmlns:a16="http://schemas.microsoft.com/office/drawing/2014/main" id="{9925887E-9706-1C08-B302-BB4B147A35F5}"/>
              </a:ext>
            </a:extLst>
          </p:cNvPr>
          <p:cNvSpPr/>
          <p:nvPr/>
        </p:nvSpPr>
        <p:spPr>
          <a:xfrm>
            <a:off x="9879496" y="1786798"/>
            <a:ext cx="2163178" cy="2673626"/>
          </a:xfrm>
          <a:prstGeom prst="wedgeRoundRectCallout">
            <a:avLst>
              <a:gd name="adj1" fmla="val -57833"/>
              <a:gd name="adj2" fmla="val 39781"/>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0" i="1" dirty="0">
                <a:solidFill>
                  <a:schemeClr val="bg1"/>
                </a:solidFill>
                <a:effectLst/>
                <a:latin typeface="Arial" panose="020B0604020202020204" pitchFamily="34" charset="0"/>
              </a:rPr>
              <a:t>We've got Sparks Reader, which is set on a weekly basis, all the students have done a reading test for that and then it's bespoke to them for their homework, it gives them the appropriate level book for them to read. It's really good, it's got like all the overlays and the font change and things like that for them to access it, so that's quite positive. That's monitored by the tutors.</a:t>
            </a:r>
          </a:p>
          <a:p>
            <a:pPr algn="ctr"/>
            <a:endParaRPr lang="en-GB" sz="1000" i="1" dirty="0">
              <a:solidFill>
                <a:schemeClr val="bg1"/>
              </a:solidFill>
              <a:latin typeface="Arial" panose="020B0604020202020204" pitchFamily="34" charset="0"/>
            </a:endParaRPr>
          </a:p>
          <a:p>
            <a:pPr algn="ctr"/>
            <a:r>
              <a:rPr lang="en-GB" sz="1000" dirty="0">
                <a:solidFill>
                  <a:schemeClr val="bg1"/>
                </a:solidFill>
                <a:latin typeface="Arial" panose="020B0604020202020204" pitchFamily="34" charset="0"/>
              </a:rPr>
              <a:t>Teaching Staff</a:t>
            </a:r>
            <a:endParaRPr lang="en-US" sz="1000" dirty="0">
              <a:solidFill>
                <a:schemeClr val="bg1"/>
              </a:solidFill>
            </a:endParaRPr>
          </a:p>
        </p:txBody>
      </p:sp>
      <p:sp>
        <p:nvSpPr>
          <p:cNvPr id="9" name="Rounded Rectangular Callout 13">
            <a:extLst>
              <a:ext uri="{FF2B5EF4-FFF2-40B4-BE49-F238E27FC236}">
                <a16:creationId xmlns:a16="http://schemas.microsoft.com/office/drawing/2014/main" id="{F29E3043-58FD-3D2C-B3B6-DE33528DC811}"/>
              </a:ext>
            </a:extLst>
          </p:cNvPr>
          <p:cNvSpPr/>
          <p:nvPr/>
        </p:nvSpPr>
        <p:spPr>
          <a:xfrm>
            <a:off x="9879496" y="4817659"/>
            <a:ext cx="2163178" cy="1620078"/>
          </a:xfrm>
          <a:prstGeom prst="wedgeRoundRectCallout">
            <a:avLst>
              <a:gd name="adj1" fmla="val -61030"/>
              <a:gd name="adj2" fmla="val 406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i="1" dirty="0">
                <a:solidFill>
                  <a:schemeClr val="bg1"/>
                </a:solidFill>
                <a:latin typeface="Arial" panose="020B0604020202020204" pitchFamily="34" charset="0"/>
              </a:rPr>
              <a:t>We have Lexonik, it’s a small group-based intervention, groups of 4 or 5. The onboarding is this week, I think we get given materials to use in the small groups. It’s multi-sensory, and then Lexia as well in dinner times.</a:t>
            </a:r>
            <a:endParaRPr lang="en-GB" sz="1000" b="0" i="1" dirty="0">
              <a:solidFill>
                <a:schemeClr val="bg1"/>
              </a:solidFill>
              <a:effectLst/>
              <a:latin typeface="Arial" panose="020B0604020202020204" pitchFamily="34" charset="0"/>
            </a:endParaRPr>
          </a:p>
          <a:p>
            <a:pPr algn="ctr"/>
            <a:endParaRPr lang="en-GB" sz="1000" i="1" dirty="0">
              <a:solidFill>
                <a:schemeClr val="bg1"/>
              </a:solidFill>
              <a:latin typeface="Arial" panose="020B0604020202020204" pitchFamily="34" charset="0"/>
            </a:endParaRPr>
          </a:p>
          <a:p>
            <a:pPr algn="ctr"/>
            <a:r>
              <a:rPr lang="en-GB" sz="1000" dirty="0">
                <a:solidFill>
                  <a:schemeClr val="bg1"/>
                </a:solidFill>
                <a:latin typeface="Arial" panose="020B0604020202020204" pitchFamily="34" charset="0"/>
              </a:rPr>
              <a:t>Teaching Staff</a:t>
            </a:r>
            <a:endParaRPr lang="en-US" sz="1000" dirty="0">
              <a:solidFill>
                <a:schemeClr val="bg1"/>
              </a:solidFill>
            </a:endParaRPr>
          </a:p>
        </p:txBody>
      </p:sp>
      <p:sp>
        <p:nvSpPr>
          <p:cNvPr id="5" name="TextBox 4">
            <a:extLst>
              <a:ext uri="{FF2B5EF4-FFF2-40B4-BE49-F238E27FC236}">
                <a16:creationId xmlns:a16="http://schemas.microsoft.com/office/drawing/2014/main" id="{9CF50020-DE14-D66F-538D-B1B1F4B8117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601457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24</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564977"/>
            <a:ext cx="3871535" cy="5025274"/>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241821" y="4560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Domestic lives</a:t>
            </a:r>
          </a:p>
        </p:txBody>
      </p:sp>
      <p:sp>
        <p:nvSpPr>
          <p:cNvPr id="6" name="TextBox 5">
            <a:extLst>
              <a:ext uri="{FF2B5EF4-FFF2-40B4-BE49-F238E27FC236}">
                <a16:creationId xmlns:a16="http://schemas.microsoft.com/office/drawing/2014/main" id="{6BBFF9AB-EBFA-78F7-DC23-EB576DEC3BE3}"/>
              </a:ext>
            </a:extLst>
          </p:cNvPr>
          <p:cNvSpPr txBox="1"/>
          <p:nvPr/>
        </p:nvSpPr>
        <p:spPr>
          <a:xfrm>
            <a:off x="4164259" y="1786798"/>
            <a:ext cx="5259440" cy="4717895"/>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Domestic lives</a:t>
            </a:r>
          </a:p>
          <a:p>
            <a:endParaRPr lang="en-GB" sz="12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The students were ‘Pupil Premium’ and all had a measure of disadvantage. This was sometimes, but not always, reflected in their domestic situations and created challenges for learning. Some specific examples include:</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Large families, often within small households/shared bedrooms, which led to challenges for quiet homework/reading space. e.g. At School X, 4 of the 11 students had 4+ siblings</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Issues with addiction within the family, which led to changes in home/care situations</a:t>
            </a:r>
          </a:p>
          <a:p>
            <a:pPr marL="171450" indent="-1714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Arguments/difficulties within families following a bereavement.</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Teachers also provided feedback that some students had external issues which impact their ability to learn, but they did not reference details of the situations.</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Whilst students did not directly reference money/financial concerns at home, it was clear that some households placed a greater importance on moving quickly towards paid work vs incurring the costs associated with continued education, post-16.</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Despite the points highlighted above, it should also be noted that the majority of students reported having relatively settled domestic lives with at least one adult figure in their family who provided some support with school.</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ounded Rectangular Callout 13">
            <a:extLst>
              <a:ext uri="{FF2B5EF4-FFF2-40B4-BE49-F238E27FC236}">
                <a16:creationId xmlns:a16="http://schemas.microsoft.com/office/drawing/2014/main" id="{9925887E-9706-1C08-B302-BB4B147A35F5}"/>
              </a:ext>
            </a:extLst>
          </p:cNvPr>
          <p:cNvSpPr/>
          <p:nvPr/>
        </p:nvSpPr>
        <p:spPr>
          <a:xfrm>
            <a:off x="9696524" y="2160610"/>
            <a:ext cx="2237590" cy="1894702"/>
          </a:xfrm>
          <a:prstGeom prst="wedgeRoundRectCallout">
            <a:avLst>
              <a:gd name="adj1" fmla="val -60188"/>
              <a:gd name="adj2" fmla="val 19746"/>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I like walking to school because I get some time to myself. I have to share my room with my sister and she’s everywhere…I normally do homework in my mum’s room</a:t>
            </a:r>
          </a:p>
          <a:p>
            <a:pPr algn="ctr"/>
            <a:endParaRPr lang="en-GB" sz="1200" b="0" i="0" dirty="0">
              <a:solidFill>
                <a:schemeClr val="bg1"/>
              </a:solidFill>
              <a:effectLst/>
            </a:endParaRPr>
          </a:p>
          <a:p>
            <a:pPr algn="r"/>
            <a:r>
              <a:rPr lang="en-US" sz="1200" dirty="0">
                <a:solidFill>
                  <a:schemeClr val="bg1"/>
                </a:solidFill>
              </a:rPr>
              <a:t>School X Intervention  group, female</a:t>
            </a:r>
          </a:p>
        </p:txBody>
      </p:sp>
      <p:sp>
        <p:nvSpPr>
          <p:cNvPr id="9" name="Rounded Rectangular Callout 13">
            <a:extLst>
              <a:ext uri="{FF2B5EF4-FFF2-40B4-BE49-F238E27FC236}">
                <a16:creationId xmlns:a16="http://schemas.microsoft.com/office/drawing/2014/main" id="{F29E3043-58FD-3D2C-B3B6-DE33528DC811}"/>
              </a:ext>
            </a:extLst>
          </p:cNvPr>
          <p:cNvSpPr/>
          <p:nvPr/>
        </p:nvSpPr>
        <p:spPr>
          <a:xfrm>
            <a:off x="9700627" y="4516597"/>
            <a:ext cx="2255164" cy="1598067"/>
          </a:xfrm>
          <a:prstGeom prst="wedgeRoundRectCallout">
            <a:avLst>
              <a:gd name="adj1" fmla="val -61030"/>
              <a:gd name="adj2" fmla="val 406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I would talk to my mum and dad [for advice]… they push me to have good attendance so I can get good grades and they will talk to school if I’m struggling.</a:t>
            </a:r>
            <a:endParaRPr lang="en-GB" sz="1200" b="0" i="0" dirty="0">
              <a:solidFill>
                <a:schemeClr val="bg1"/>
              </a:solidFill>
              <a:effectLst/>
            </a:endParaRPr>
          </a:p>
          <a:p>
            <a:pPr algn="r"/>
            <a:r>
              <a:rPr lang="en-US" sz="1200" dirty="0">
                <a:solidFill>
                  <a:schemeClr val="bg1"/>
                </a:solidFill>
              </a:rPr>
              <a:t>School Y Intervention  group, female</a:t>
            </a:r>
          </a:p>
        </p:txBody>
      </p:sp>
      <p:sp>
        <p:nvSpPr>
          <p:cNvPr id="5" name="TextBox 4">
            <a:extLst>
              <a:ext uri="{FF2B5EF4-FFF2-40B4-BE49-F238E27FC236}">
                <a16:creationId xmlns:a16="http://schemas.microsoft.com/office/drawing/2014/main" id="{29B9AE04-D465-DFDA-0DE9-4D24928F122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088966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25</a:t>
            </a:fld>
            <a:endParaRPr lang="en-US" dirty="0"/>
          </a:p>
        </p:txBody>
      </p:sp>
      <p:sp>
        <p:nvSpPr>
          <p:cNvPr id="4" name="TextBox 3">
            <a:extLst>
              <a:ext uri="{FF2B5EF4-FFF2-40B4-BE49-F238E27FC236}">
                <a16:creationId xmlns:a16="http://schemas.microsoft.com/office/drawing/2014/main" id="{D7E611E0-6DE1-58C6-6AA5-058A77903A8C}"/>
              </a:ext>
            </a:extLst>
          </p:cNvPr>
          <p:cNvSpPr txBox="1"/>
          <p:nvPr/>
        </p:nvSpPr>
        <p:spPr>
          <a:xfrm>
            <a:off x="241821" y="132845"/>
            <a:ext cx="9058296"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Support and role models</a:t>
            </a:r>
          </a:p>
        </p:txBody>
      </p:sp>
      <p:sp>
        <p:nvSpPr>
          <p:cNvPr id="6" name="TextBox 5">
            <a:extLst>
              <a:ext uri="{FF2B5EF4-FFF2-40B4-BE49-F238E27FC236}">
                <a16:creationId xmlns:a16="http://schemas.microsoft.com/office/drawing/2014/main" id="{6BBFF9AB-EBFA-78F7-DC23-EB576DEC3BE3}"/>
              </a:ext>
            </a:extLst>
          </p:cNvPr>
          <p:cNvSpPr txBox="1"/>
          <p:nvPr/>
        </p:nvSpPr>
        <p:spPr>
          <a:xfrm>
            <a:off x="3550024" y="1786798"/>
            <a:ext cx="8279446" cy="2278444"/>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Parental / carer support</a:t>
            </a:r>
          </a:p>
          <a:p>
            <a:pPr>
              <a:lnSpc>
                <a:spcPct val="107000"/>
              </a:lnSpc>
              <a:spcAft>
                <a:spcPts val="800"/>
              </a:spcAft>
            </a:pPr>
            <a:endParaRPr lang="en-GB" sz="800" dirty="0">
              <a:solidFill>
                <a:srgbClr val="1D71B8"/>
              </a:solidFill>
              <a:latin typeface="Arial Rounded MT Bold" panose="020F0704030504030204" pitchFamily="34" charset="0"/>
              <a:ea typeface="Calibri" panose="020F0502020204030204" pitchFamily="34"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A slightly mixed picture emerged  in terms of level of parental support. In general, most students reported that their parent(s) encouraged them to complete homework /enforced homework completion and that their parents' said school was important for future success and employment. Students also reported talking to their parent(s) regarding their successes and challenges at school. Some students reported that parents actively supported them when they were struggling with schoolwork.</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However, there were also indications that parental involvement and engagement in the student’s education could be relatively low. These indications included: parents not attending parents' evenings; telling the student it was ok to not engage in all subjects so long as they engage in some; having limited conversations at home regarding education; placing more importance on moving immediately to work at age 16 vs. further study.</a:t>
            </a:r>
          </a:p>
        </p:txBody>
      </p:sp>
      <p:sp>
        <p:nvSpPr>
          <p:cNvPr id="5" name="Rounded Rectangular Callout 13">
            <a:extLst>
              <a:ext uri="{FF2B5EF4-FFF2-40B4-BE49-F238E27FC236}">
                <a16:creationId xmlns:a16="http://schemas.microsoft.com/office/drawing/2014/main" id="{655CC362-E8D3-7610-3B97-DB058E4D675F}"/>
              </a:ext>
            </a:extLst>
          </p:cNvPr>
          <p:cNvSpPr/>
          <p:nvPr/>
        </p:nvSpPr>
        <p:spPr>
          <a:xfrm>
            <a:off x="241821" y="5088366"/>
            <a:ext cx="3100396" cy="1258646"/>
          </a:xfrm>
          <a:prstGeom prst="wedgeRoundRectCallout">
            <a:avLst>
              <a:gd name="adj1" fmla="val 44449"/>
              <a:gd name="adj2" fmla="val 5897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My dad says have I got any homew</a:t>
            </a:r>
            <a:r>
              <a:rPr lang="en-GB" sz="1200" i="1" dirty="0">
                <a:solidFill>
                  <a:schemeClr val="bg1"/>
                </a:solidFill>
              </a:rPr>
              <a:t>ork and if I do, I can’t go out with my friends or on my phone until I’ve done it</a:t>
            </a:r>
            <a:r>
              <a:rPr lang="en-GB" sz="1200" b="0" i="1" dirty="0">
                <a:solidFill>
                  <a:schemeClr val="bg1"/>
                </a:solidFill>
                <a:effectLst/>
              </a:rPr>
              <a:t>.</a:t>
            </a:r>
            <a:r>
              <a:rPr lang="en-GB" sz="1200" i="1" dirty="0">
                <a:solidFill>
                  <a:schemeClr val="bg1"/>
                </a:solidFill>
              </a:rPr>
              <a:t> and he says it’s important if I want a good career</a:t>
            </a:r>
            <a:endParaRPr lang="en-GB" sz="1200" b="0" i="1" dirty="0">
              <a:solidFill>
                <a:schemeClr val="bg1"/>
              </a:solidFill>
              <a:effectLst/>
            </a:endParaRPr>
          </a:p>
          <a:p>
            <a:pPr algn="ctr"/>
            <a:endParaRPr lang="en-GB" sz="1200" b="0" i="0" dirty="0">
              <a:solidFill>
                <a:schemeClr val="bg1"/>
              </a:solidFill>
              <a:effectLst/>
            </a:endParaRPr>
          </a:p>
          <a:p>
            <a:pPr algn="r"/>
            <a:r>
              <a:rPr lang="en-US" sz="1200" dirty="0">
                <a:solidFill>
                  <a:schemeClr val="bg1"/>
                </a:solidFill>
              </a:rPr>
              <a:t>School X Intervention group, male</a:t>
            </a:r>
          </a:p>
        </p:txBody>
      </p:sp>
      <p:sp>
        <p:nvSpPr>
          <p:cNvPr id="8" name="Rounded Rectangular Callout 13">
            <a:extLst>
              <a:ext uri="{FF2B5EF4-FFF2-40B4-BE49-F238E27FC236}">
                <a16:creationId xmlns:a16="http://schemas.microsoft.com/office/drawing/2014/main" id="{8A33420E-722C-E9EA-8742-8124E1B7C9D2}"/>
              </a:ext>
            </a:extLst>
          </p:cNvPr>
          <p:cNvSpPr/>
          <p:nvPr/>
        </p:nvSpPr>
        <p:spPr>
          <a:xfrm>
            <a:off x="241821" y="1805068"/>
            <a:ext cx="3100396" cy="1200329"/>
          </a:xfrm>
          <a:prstGeom prst="wedgeRoundRectCallout">
            <a:avLst>
              <a:gd name="adj1" fmla="val 30570"/>
              <a:gd name="adj2" fmla="val 675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My Nana gives me books, and my dad helps me in maths – he knows a lot about maths</a:t>
            </a:r>
          </a:p>
          <a:p>
            <a:pPr algn="ctr"/>
            <a:endParaRPr lang="en-GB" sz="1200" b="0" i="0" dirty="0">
              <a:solidFill>
                <a:schemeClr val="bg1"/>
              </a:solidFill>
              <a:effectLst/>
            </a:endParaRPr>
          </a:p>
          <a:p>
            <a:pPr algn="r"/>
            <a:r>
              <a:rPr lang="en-US" sz="1200" dirty="0">
                <a:solidFill>
                  <a:schemeClr val="bg1"/>
                </a:solidFill>
              </a:rPr>
              <a:t>School X Control group, female</a:t>
            </a:r>
          </a:p>
        </p:txBody>
      </p:sp>
      <p:sp>
        <p:nvSpPr>
          <p:cNvPr id="9" name="TextBox 8">
            <a:extLst>
              <a:ext uri="{FF2B5EF4-FFF2-40B4-BE49-F238E27FC236}">
                <a16:creationId xmlns:a16="http://schemas.microsoft.com/office/drawing/2014/main" id="{E20083E2-3A3F-77A9-5600-FCC08F837809}"/>
              </a:ext>
            </a:extLst>
          </p:cNvPr>
          <p:cNvSpPr txBox="1"/>
          <p:nvPr/>
        </p:nvSpPr>
        <p:spPr>
          <a:xfrm>
            <a:off x="3550024" y="4211043"/>
            <a:ext cx="7665210" cy="2300694"/>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Role models</a:t>
            </a:r>
          </a:p>
          <a:p>
            <a:endParaRPr lang="en-GB" sz="12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Upon prompting, most students could cite some role models in their lives. Typically, this was a parent, an Aunt/ Uncle, or older sibling. The role models were people who had a job which interested the student or were kind and supportive to them. Some students also cited sportspeople or pop stars as role models due to their level of success.</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The role models who were in the students’ lives typically had jobs which felt achievable to the students – for example, working at BAE, being a mechanic, a plasterer/decorator or a beautician. </a:t>
            </a:r>
            <a:endParaRPr lang="en-GB" sz="1400" dirty="0">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07000"/>
              </a:lnSpc>
              <a:spcAft>
                <a:spcPts val="800"/>
              </a:spcAft>
              <a:buFont typeface="Arial" panose="020B0604020202020204" pitchFamily="34" charset="0"/>
              <a:buChar char="•"/>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ounded Rectangular Callout 13">
            <a:extLst>
              <a:ext uri="{FF2B5EF4-FFF2-40B4-BE49-F238E27FC236}">
                <a16:creationId xmlns:a16="http://schemas.microsoft.com/office/drawing/2014/main" id="{8D20D7AC-2498-5D2C-ABD4-DC17FFA7EF7C}"/>
              </a:ext>
            </a:extLst>
          </p:cNvPr>
          <p:cNvSpPr/>
          <p:nvPr/>
        </p:nvSpPr>
        <p:spPr>
          <a:xfrm>
            <a:off x="241821" y="3322951"/>
            <a:ext cx="3100396" cy="1425944"/>
          </a:xfrm>
          <a:prstGeom prst="wedgeRoundRectCallout">
            <a:avLst>
              <a:gd name="adj1" fmla="val 30570"/>
              <a:gd name="adj2" fmla="val 675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0" dirty="0">
                <a:solidFill>
                  <a:schemeClr val="bg1"/>
                </a:solidFill>
                <a:effectLst/>
                <a:latin typeface="Calibri" panose="020F0502020204030204" pitchFamily="34" charset="0"/>
              </a:rPr>
              <a:t>I</a:t>
            </a:r>
            <a:r>
              <a:rPr lang="en-GB" sz="1200" b="0" i="1" dirty="0">
                <a:solidFill>
                  <a:schemeClr val="bg1"/>
                </a:solidFill>
                <a:effectLst/>
                <a:latin typeface="Calibri" panose="020F0502020204030204" pitchFamily="34" charset="0"/>
              </a:rPr>
              <a:t> think they just want what's best for me, because that's what their parents didn’t, their parents didn’t do for them so they wanted to do it with me.</a:t>
            </a:r>
          </a:p>
          <a:p>
            <a:pPr algn="ctr"/>
            <a:endParaRPr lang="en-GB" sz="1200" b="0" i="1" dirty="0">
              <a:solidFill>
                <a:schemeClr val="bg1"/>
              </a:solidFill>
              <a:effectLst/>
              <a:latin typeface="Calibri" panose="020F0502020204030204" pitchFamily="34" charset="0"/>
            </a:endParaRPr>
          </a:p>
          <a:p>
            <a:pPr algn="r"/>
            <a:r>
              <a:rPr lang="en-US" sz="1200" dirty="0">
                <a:solidFill>
                  <a:schemeClr val="bg1"/>
                </a:solidFill>
              </a:rPr>
              <a:t>School Y Control group, male</a:t>
            </a:r>
          </a:p>
        </p:txBody>
      </p:sp>
      <p:sp>
        <p:nvSpPr>
          <p:cNvPr id="3" name="TextBox 2">
            <a:extLst>
              <a:ext uri="{FF2B5EF4-FFF2-40B4-BE49-F238E27FC236}">
                <a16:creationId xmlns:a16="http://schemas.microsoft.com/office/drawing/2014/main" id="{AAD307CC-1A7F-B754-EC1A-DC663AB5EE2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278235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26</a:t>
            </a:fld>
            <a:endParaRPr lang="en-US" dirty="0"/>
          </a:p>
        </p:txBody>
      </p:sp>
      <p:sp>
        <p:nvSpPr>
          <p:cNvPr id="4" name="TextBox 3">
            <a:extLst>
              <a:ext uri="{FF2B5EF4-FFF2-40B4-BE49-F238E27FC236}">
                <a16:creationId xmlns:a16="http://schemas.microsoft.com/office/drawing/2014/main" id="{D7E611E0-6DE1-58C6-6AA5-058A77903A8C}"/>
              </a:ext>
            </a:extLst>
          </p:cNvPr>
          <p:cNvSpPr txBox="1"/>
          <p:nvPr/>
        </p:nvSpPr>
        <p:spPr>
          <a:xfrm>
            <a:off x="241821" y="132845"/>
            <a:ext cx="9058296"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Experiences of education </a:t>
            </a:r>
          </a:p>
        </p:txBody>
      </p:sp>
      <p:sp>
        <p:nvSpPr>
          <p:cNvPr id="5" name="TextBox 4">
            <a:extLst>
              <a:ext uri="{FF2B5EF4-FFF2-40B4-BE49-F238E27FC236}">
                <a16:creationId xmlns:a16="http://schemas.microsoft.com/office/drawing/2014/main" id="{C3FD208F-6983-0F39-ACB0-C1A9F9A9EDAC}"/>
              </a:ext>
            </a:extLst>
          </p:cNvPr>
          <p:cNvSpPr txBox="1"/>
          <p:nvPr/>
        </p:nvSpPr>
        <p:spPr>
          <a:xfrm>
            <a:off x="4059313" y="1737447"/>
            <a:ext cx="5512069" cy="1752146"/>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Primary education</a:t>
            </a:r>
          </a:p>
          <a:p>
            <a:pPr>
              <a:lnSpc>
                <a:spcPct val="107000"/>
              </a:lnSpc>
              <a:spcAft>
                <a:spcPts val="800"/>
              </a:spcAft>
            </a:pPr>
            <a:endParaRPr lang="en-GB" sz="8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The majority of students reported positive experiences at primary school. They enjoyed the small size of school and being more familiar with their environment. Some had taken part in reading acceleration programmes which they appreciated and enjoyed.</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Placeholder 17">
            <a:extLst>
              <a:ext uri="{FF2B5EF4-FFF2-40B4-BE49-F238E27FC236}">
                <a16:creationId xmlns:a16="http://schemas.microsoft.com/office/drawing/2014/main" id="{A1578F8B-06EA-86F5-C89A-82D6F350DE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553497"/>
            <a:ext cx="3952568" cy="5092842"/>
          </a:xfrm>
          <a:prstGeom prst="rect">
            <a:avLst/>
          </a:prstGeom>
          <a:noFill/>
        </p:spPr>
      </p:pic>
      <p:sp>
        <p:nvSpPr>
          <p:cNvPr id="8" name="TextBox 7">
            <a:extLst>
              <a:ext uri="{FF2B5EF4-FFF2-40B4-BE49-F238E27FC236}">
                <a16:creationId xmlns:a16="http://schemas.microsoft.com/office/drawing/2014/main" id="{AAC9D01C-BA46-9D52-6866-EE087CC0D048}"/>
              </a:ext>
            </a:extLst>
          </p:cNvPr>
          <p:cNvSpPr txBox="1"/>
          <p:nvPr/>
        </p:nvSpPr>
        <p:spPr>
          <a:xfrm>
            <a:off x="4059314" y="3333765"/>
            <a:ext cx="5512068" cy="3369705"/>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Secondary</a:t>
            </a:r>
            <a:r>
              <a:rPr lang="en-GB" dirty="0">
                <a:solidFill>
                  <a:srgbClr val="1D71B8"/>
                </a:solidFill>
                <a:effectLst/>
                <a:latin typeface="Arial Rounded MT Bold" panose="020F0704030504030204" pitchFamily="34" charset="0"/>
                <a:ea typeface="Times New Roman" panose="02020603050405020304" pitchFamily="18" charset="0"/>
              </a:rPr>
              <a:t> education</a:t>
            </a:r>
          </a:p>
          <a:p>
            <a:pPr>
              <a:lnSpc>
                <a:spcPct val="107000"/>
              </a:lnSpc>
              <a:spcAft>
                <a:spcPts val="800"/>
              </a:spcAft>
            </a:pPr>
            <a:endParaRPr lang="en-GB"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Secondary education was reported to be significantly more challenging than primary education. Students at School X reported finding the size of the school a challenge in terms of navigation. Some students at School Y also reported feeling initially ‘overwhelmed’ by it. It should be noted that the interviews with a Cosmos researcher took place in the first term, so students were in the process of adjusting to the change.</a:t>
            </a:r>
          </a:p>
          <a:p>
            <a:pPr>
              <a:lnSpc>
                <a:spcPct val="107000"/>
              </a:lnSpc>
              <a:spcAft>
                <a:spcPts val="800"/>
              </a:spcAft>
            </a:pPr>
            <a:r>
              <a:rPr lang="en-GB" sz="1200" dirty="0">
                <a:latin typeface="Calibri" panose="020F0502020204030204" pitchFamily="34" charset="0"/>
                <a:ea typeface="Calibri" panose="020F0502020204030204" pitchFamily="34" charset="0"/>
                <a:cs typeface="Times New Roman" panose="02020603050405020304" pitchFamily="18" charset="0"/>
              </a:rPr>
              <a:t>Putting aside adjusting to the scale of the environment, many of the students were positive regarding their  initial experience of secondary school. Many could cite lessons which they enjoyed and often enjoyed socialising with friends and playing sports during break periods. Only a minority across the sample were significantly negative and disinterested towards school. </a:t>
            </a:r>
            <a:r>
              <a:rPr lang="en-GB" sz="1200" dirty="0">
                <a:effectLst/>
                <a:latin typeface="Calibri" panose="020F0502020204030204" pitchFamily="34" charset="0"/>
                <a:ea typeface="Calibri" panose="020F0502020204030204" pitchFamily="34" charset="0"/>
                <a:cs typeface="Times New Roman" panose="02020603050405020304" pitchFamily="18" charset="0"/>
              </a:rPr>
              <a:t> In addition to having areas of positivity, most students cited some areas of frustration and difficulty (see next slide.)</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ounded Rectangular Callout 13">
            <a:extLst>
              <a:ext uri="{FF2B5EF4-FFF2-40B4-BE49-F238E27FC236}">
                <a16:creationId xmlns:a16="http://schemas.microsoft.com/office/drawing/2014/main" id="{1B693C9E-0727-8F71-DB4A-5903CD6A9A0D}"/>
              </a:ext>
            </a:extLst>
          </p:cNvPr>
          <p:cNvSpPr/>
          <p:nvPr/>
        </p:nvSpPr>
        <p:spPr>
          <a:xfrm>
            <a:off x="9710530" y="1897893"/>
            <a:ext cx="2398394" cy="1998246"/>
          </a:xfrm>
          <a:prstGeom prst="wedgeRoundRectCallout">
            <a:avLst>
              <a:gd name="adj1" fmla="val 1472"/>
              <a:gd name="adj2" fmla="val 57987"/>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It was better [at primary] – you were always in the same classroom and had the same teacher. Now you have to get to lessons on time and like getting from the top floor or the bottom floor takes quite a long time.</a:t>
            </a:r>
          </a:p>
          <a:p>
            <a:pPr algn="ctr"/>
            <a:endParaRPr lang="en-GB" sz="1200" b="0" i="0" dirty="0">
              <a:solidFill>
                <a:schemeClr val="bg1"/>
              </a:solidFill>
              <a:effectLst/>
            </a:endParaRPr>
          </a:p>
          <a:p>
            <a:pPr algn="r"/>
            <a:r>
              <a:rPr lang="en-US" sz="1200" dirty="0">
                <a:solidFill>
                  <a:schemeClr val="bg1"/>
                </a:solidFill>
              </a:rPr>
              <a:t>School X Intervention group, male</a:t>
            </a:r>
          </a:p>
        </p:txBody>
      </p:sp>
      <p:sp>
        <p:nvSpPr>
          <p:cNvPr id="11" name="Rounded Rectangular Callout 13">
            <a:extLst>
              <a:ext uri="{FF2B5EF4-FFF2-40B4-BE49-F238E27FC236}">
                <a16:creationId xmlns:a16="http://schemas.microsoft.com/office/drawing/2014/main" id="{AEEB09D6-845B-4B75-16B8-29A346D77DDF}"/>
              </a:ext>
            </a:extLst>
          </p:cNvPr>
          <p:cNvSpPr/>
          <p:nvPr/>
        </p:nvSpPr>
        <p:spPr>
          <a:xfrm>
            <a:off x="9710530" y="4280705"/>
            <a:ext cx="2347962" cy="1662104"/>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latin typeface="Calibri" panose="020F0502020204030204" pitchFamily="34" charset="0"/>
              </a:rPr>
              <a:t>It's a bit overwhelming but I think I'm getting the hang of it.</a:t>
            </a:r>
          </a:p>
          <a:p>
            <a:pPr algn="ctr"/>
            <a:endParaRPr lang="en-GB" sz="1200" b="0" i="1" dirty="0">
              <a:solidFill>
                <a:schemeClr val="bg1"/>
              </a:solidFill>
              <a:effectLst/>
            </a:endParaRPr>
          </a:p>
          <a:p>
            <a:pPr algn="r"/>
            <a:r>
              <a:rPr lang="en-US" sz="1200" dirty="0">
                <a:solidFill>
                  <a:schemeClr val="bg1"/>
                </a:solidFill>
              </a:rPr>
              <a:t>School Y Control group, male</a:t>
            </a:r>
            <a:endParaRPr lang="en-US" sz="1200" i="1" dirty="0">
              <a:solidFill>
                <a:schemeClr val="bg1"/>
              </a:solidFill>
            </a:endParaRPr>
          </a:p>
        </p:txBody>
      </p:sp>
      <p:sp>
        <p:nvSpPr>
          <p:cNvPr id="3" name="TextBox 2">
            <a:extLst>
              <a:ext uri="{FF2B5EF4-FFF2-40B4-BE49-F238E27FC236}">
                <a16:creationId xmlns:a16="http://schemas.microsoft.com/office/drawing/2014/main" id="{FA46DD12-187B-C885-C18C-742D880AD5A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882417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27</a:t>
            </a:fld>
            <a:endParaRPr lang="en-US" dirty="0"/>
          </a:p>
        </p:txBody>
      </p:sp>
      <p:sp>
        <p:nvSpPr>
          <p:cNvPr id="4" name="TextBox 3">
            <a:extLst>
              <a:ext uri="{FF2B5EF4-FFF2-40B4-BE49-F238E27FC236}">
                <a16:creationId xmlns:a16="http://schemas.microsoft.com/office/drawing/2014/main" id="{D7E611E0-6DE1-58C6-6AA5-058A77903A8C}"/>
              </a:ext>
            </a:extLst>
          </p:cNvPr>
          <p:cNvSpPr txBox="1"/>
          <p:nvPr/>
        </p:nvSpPr>
        <p:spPr>
          <a:xfrm>
            <a:off x="241821" y="456010"/>
            <a:ext cx="918095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Educational needs </a:t>
            </a:r>
          </a:p>
        </p:txBody>
      </p:sp>
      <p:sp>
        <p:nvSpPr>
          <p:cNvPr id="9" name="TextBox 8">
            <a:extLst>
              <a:ext uri="{FF2B5EF4-FFF2-40B4-BE49-F238E27FC236}">
                <a16:creationId xmlns:a16="http://schemas.microsoft.com/office/drawing/2014/main" id="{65CE4394-9E26-3A62-14ED-BA5C3A563972}"/>
              </a:ext>
            </a:extLst>
          </p:cNvPr>
          <p:cNvSpPr txBox="1"/>
          <p:nvPr/>
        </p:nvSpPr>
        <p:spPr>
          <a:xfrm>
            <a:off x="3431689" y="1629858"/>
            <a:ext cx="8397781" cy="5054461"/>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Needs, challenges, support</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Calibri" panose="020F0502020204030204" pitchFamily="34" charset="0"/>
              </a:rPr>
              <a:t>The majority of students felt that they received the support they needed and couldn</a:t>
            </a:r>
            <a:r>
              <a:rPr lang="en-GB" sz="1200" dirty="0">
                <a:latin typeface="Calibri" panose="020F0502020204030204" pitchFamily="34" charset="0"/>
                <a:ea typeface="Calibri" panose="020F0502020204030204" pitchFamily="34" charset="0"/>
                <a:cs typeface="Calibri" panose="020F0502020204030204" pitchFamily="34" charset="0"/>
              </a:rPr>
              <a:t>’t cite any specific support needs that were not being met. Some of the students referenced specific teachers who were particularly helpful, typically their form tutors or teaching assistants. Students also referenced some useful systems such as being able to add a colour code to their workbooks to identify the subjects they needed help in. This system enabled them to register a need for help without having to speak up in person.</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Students generally had a number of subjects which they felt were difficult and which they describe feeling ‘frustrated’ by. Maths was regularly mentioned, alongside English, Geography, History and Science.</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Calibri" panose="020F0502020204030204" pitchFamily="34" charset="0"/>
              </a:rPr>
              <a:t>When English was mentioned as a</a:t>
            </a:r>
            <a:r>
              <a:rPr lang="en-GB" sz="1200" dirty="0">
                <a:latin typeface="Calibri" panose="020F0502020204030204" pitchFamily="34" charset="0"/>
                <a:ea typeface="Calibri" panose="020F0502020204030204" pitchFamily="34" charset="0"/>
                <a:cs typeface="Calibri" panose="020F0502020204030204" pitchFamily="34" charset="0"/>
              </a:rPr>
              <a:t> challenging area, students cited several areas of specific difficulty. These included:</a:t>
            </a:r>
          </a:p>
          <a:p>
            <a:pPr marL="285750" indent="-2857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Reading out lou</a:t>
            </a:r>
            <a:r>
              <a:rPr lang="en-GB" sz="1200" dirty="0">
                <a:latin typeface="Calibri" panose="020F0502020204030204" pitchFamily="34" charset="0"/>
                <a:ea typeface="Calibri" panose="020F0502020204030204" pitchFamily="34" charset="0"/>
                <a:cs typeface="Calibri" panose="020F0502020204030204" pitchFamily="34" charset="0"/>
              </a:rPr>
              <a:t>d and pronunciation of longer/more complex words.</a:t>
            </a:r>
          </a:p>
          <a:p>
            <a:pPr marL="285750" indent="-2857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U</a:t>
            </a:r>
            <a:r>
              <a:rPr lang="en-GB" sz="1200" dirty="0">
                <a:latin typeface="Calibri" panose="020F0502020204030204" pitchFamily="34" charset="0"/>
                <a:ea typeface="Calibri" panose="020F0502020204030204" pitchFamily="34" charset="0"/>
                <a:cs typeface="Calibri" panose="020F0502020204030204" pitchFamily="34" charset="0"/>
              </a:rPr>
              <a:t>nderstanding verbs and adjectives.</a:t>
            </a:r>
          </a:p>
          <a:p>
            <a:pPr marL="285750" indent="-2857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Understanding how to use and interpret punctuation.</a:t>
            </a:r>
          </a:p>
          <a:p>
            <a:pPr marL="285750" indent="-2857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Following the narrative of stories.</a:t>
            </a:r>
          </a:p>
          <a:p>
            <a:pPr marL="285750" indent="-2857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Calibri" panose="020F0502020204030204" pitchFamily="34" charset="0"/>
              </a:rPr>
              <a:t>Being able to recall what they had read without referring back to the te</a:t>
            </a:r>
            <a:r>
              <a:rPr lang="en-GB" sz="1200" dirty="0">
                <a:latin typeface="Calibri" panose="020F0502020204030204" pitchFamily="34" charset="0"/>
                <a:ea typeface="Calibri" panose="020F0502020204030204" pitchFamily="34" charset="0"/>
                <a:cs typeface="Calibri" panose="020F0502020204030204" pitchFamily="34" charset="0"/>
              </a:rPr>
              <a:t>xt.</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Concentration and focus was also referenced as a challenge by many students. Many reported becoming distracted in lessons, either due to their own inability to concentrate/ stay on task, or due to the behaviour of others.</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Calibri" panose="020F0502020204030204" pitchFamily="34" charset="0"/>
              </a:rPr>
              <a:t>Accessing homework online was also referenced as a challenge by a minority, due to either issues with log ins or the devices required.</a:t>
            </a: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ular Callout 13">
            <a:extLst>
              <a:ext uri="{FF2B5EF4-FFF2-40B4-BE49-F238E27FC236}">
                <a16:creationId xmlns:a16="http://schemas.microsoft.com/office/drawing/2014/main" id="{AA29F894-0E9E-1F43-3429-C1F952322B8D}"/>
              </a:ext>
            </a:extLst>
          </p:cNvPr>
          <p:cNvSpPr/>
          <p:nvPr/>
        </p:nvSpPr>
        <p:spPr>
          <a:xfrm>
            <a:off x="334212" y="1766897"/>
            <a:ext cx="2893082" cy="1189738"/>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0" i="1" dirty="0">
                <a:solidFill>
                  <a:schemeClr val="bg1"/>
                </a:solidFill>
                <a:effectLst/>
              </a:rPr>
              <a:t>I sometimes just get really distracted in class, so I don’t really focus, I fidget a lot, it’s hard to focus.</a:t>
            </a:r>
          </a:p>
          <a:p>
            <a:pPr algn="ctr"/>
            <a:endParaRPr lang="en-GB" sz="1100" b="0" i="0" dirty="0">
              <a:solidFill>
                <a:schemeClr val="bg1"/>
              </a:solidFill>
              <a:effectLst/>
            </a:endParaRPr>
          </a:p>
          <a:p>
            <a:pPr algn="r"/>
            <a:r>
              <a:rPr lang="en-US" sz="1100" dirty="0">
                <a:solidFill>
                  <a:schemeClr val="bg1"/>
                </a:solidFill>
              </a:rPr>
              <a:t>School X Control  group, female</a:t>
            </a:r>
          </a:p>
        </p:txBody>
      </p:sp>
      <p:sp>
        <p:nvSpPr>
          <p:cNvPr id="10" name="Rounded Rectangular Callout 13">
            <a:extLst>
              <a:ext uri="{FF2B5EF4-FFF2-40B4-BE49-F238E27FC236}">
                <a16:creationId xmlns:a16="http://schemas.microsoft.com/office/drawing/2014/main" id="{4973E4D3-3BD0-5658-7FBB-2BA0901ACC67}"/>
              </a:ext>
            </a:extLst>
          </p:cNvPr>
          <p:cNvSpPr/>
          <p:nvPr/>
        </p:nvSpPr>
        <p:spPr>
          <a:xfrm>
            <a:off x="334212" y="3416484"/>
            <a:ext cx="2893082" cy="1148380"/>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0" i="1" dirty="0">
                <a:solidFill>
                  <a:schemeClr val="bg1"/>
                </a:solidFill>
                <a:effectLst/>
              </a:rPr>
              <a:t>It’s English that’s making everything trickier – I get frustrated and told off for not doing enough writing.</a:t>
            </a:r>
          </a:p>
          <a:p>
            <a:pPr algn="ctr"/>
            <a:endParaRPr lang="en-GB" sz="1100" b="0" i="0" dirty="0">
              <a:solidFill>
                <a:schemeClr val="bg1"/>
              </a:solidFill>
              <a:effectLst/>
            </a:endParaRPr>
          </a:p>
          <a:p>
            <a:pPr algn="r"/>
            <a:r>
              <a:rPr lang="en-US" sz="1100" dirty="0">
                <a:solidFill>
                  <a:schemeClr val="bg1"/>
                </a:solidFill>
              </a:rPr>
              <a:t>School X  Intervention group, male</a:t>
            </a:r>
          </a:p>
        </p:txBody>
      </p:sp>
      <p:sp>
        <p:nvSpPr>
          <p:cNvPr id="11" name="Rounded Rectangular Callout 13">
            <a:extLst>
              <a:ext uri="{FF2B5EF4-FFF2-40B4-BE49-F238E27FC236}">
                <a16:creationId xmlns:a16="http://schemas.microsoft.com/office/drawing/2014/main" id="{E17A8C03-5818-0168-6117-47C029265A88}"/>
              </a:ext>
            </a:extLst>
          </p:cNvPr>
          <p:cNvSpPr/>
          <p:nvPr/>
        </p:nvSpPr>
        <p:spPr>
          <a:xfrm>
            <a:off x="334212" y="5038110"/>
            <a:ext cx="2893082" cy="1148380"/>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i="1" dirty="0">
                <a:solidFill>
                  <a:schemeClr val="bg1"/>
                </a:solidFill>
              </a:rPr>
              <a:t>T</a:t>
            </a:r>
            <a:r>
              <a:rPr lang="en-GB" sz="1100" b="0" i="1" dirty="0">
                <a:solidFill>
                  <a:schemeClr val="bg1"/>
                </a:solidFill>
                <a:effectLst/>
              </a:rPr>
              <a:t>here's a lot of people in my class who just don’t listen to the teacher and just be rude. So that kind of holds me back because they kind of distract me and make me laugh.</a:t>
            </a:r>
          </a:p>
          <a:p>
            <a:pPr algn="ctr"/>
            <a:endParaRPr lang="en-GB" sz="1100" b="0" i="1" dirty="0">
              <a:solidFill>
                <a:schemeClr val="bg1"/>
              </a:solidFill>
              <a:effectLst/>
            </a:endParaRPr>
          </a:p>
          <a:p>
            <a:pPr algn="r"/>
            <a:r>
              <a:rPr lang="en-US" sz="1100" dirty="0">
                <a:solidFill>
                  <a:schemeClr val="bg1"/>
                </a:solidFill>
              </a:rPr>
              <a:t>School Y Control group, male</a:t>
            </a:r>
          </a:p>
        </p:txBody>
      </p:sp>
      <p:sp>
        <p:nvSpPr>
          <p:cNvPr id="5" name="TextBox 4">
            <a:extLst>
              <a:ext uri="{FF2B5EF4-FFF2-40B4-BE49-F238E27FC236}">
                <a16:creationId xmlns:a16="http://schemas.microsoft.com/office/drawing/2014/main" id="{F08A0C16-3BC9-034E-1534-BEF90F260181}"/>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138375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28</a:t>
            </a:fld>
            <a:endParaRPr lang="en-US" dirty="0"/>
          </a:p>
        </p:txBody>
      </p:sp>
      <p:pic>
        <p:nvPicPr>
          <p:cNvPr id="3" name="Picture Placeholder 17">
            <a:extLst>
              <a:ext uri="{FF2B5EF4-FFF2-40B4-BE49-F238E27FC236}">
                <a16:creationId xmlns:a16="http://schemas.microsoft.com/office/drawing/2014/main" id="{EC449E3A-A88B-89AE-02CC-3ED9A8E770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568763"/>
            <a:ext cx="3578942" cy="5066425"/>
          </a:xfrm>
          <a:prstGeom prst="rect">
            <a:avLst/>
          </a:prstGeom>
          <a:noFill/>
        </p:spPr>
      </p:pic>
      <p:sp>
        <p:nvSpPr>
          <p:cNvPr id="4" name="TextBox 3">
            <a:extLst>
              <a:ext uri="{FF2B5EF4-FFF2-40B4-BE49-F238E27FC236}">
                <a16:creationId xmlns:a16="http://schemas.microsoft.com/office/drawing/2014/main" id="{D7E611E0-6DE1-58C6-6AA5-058A77903A8C}"/>
              </a:ext>
            </a:extLst>
          </p:cNvPr>
          <p:cNvSpPr txBox="1"/>
          <p:nvPr/>
        </p:nvSpPr>
        <p:spPr>
          <a:xfrm>
            <a:off x="141462" y="132845"/>
            <a:ext cx="9794274"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Educational aspirations</a:t>
            </a:r>
          </a:p>
        </p:txBody>
      </p:sp>
      <p:sp>
        <p:nvSpPr>
          <p:cNvPr id="5" name="TextBox 4">
            <a:extLst>
              <a:ext uri="{FF2B5EF4-FFF2-40B4-BE49-F238E27FC236}">
                <a16:creationId xmlns:a16="http://schemas.microsoft.com/office/drawing/2014/main" id="{C3FD208F-6983-0F39-ACB0-C1A9F9A9EDAC}"/>
              </a:ext>
            </a:extLst>
          </p:cNvPr>
          <p:cNvSpPr txBox="1"/>
          <p:nvPr/>
        </p:nvSpPr>
        <p:spPr>
          <a:xfrm>
            <a:off x="3790272" y="1845870"/>
            <a:ext cx="8116555" cy="4117024"/>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Aspirations: Education</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A mixed picture emerged across the schools and the students. Most students claimed that getting good grades was important to them because it was important for their future success and ability to get a job. However, it was sometimes difficult to ascertain the level of sincerity within these statements vs. students repeating what they had clearly been frequently told by teachers.</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That said, only a minority were dismissive and negative towards education. In these cases, they criticised it as being ‘boring’ and expressed an intent to leave education as soon as possible. </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The majority generally expressed interest in continuing to sixth form or college but were relatively disengaged with what that would entail. Most expected they would find out more as they progressed through their school years and felt it the pathway would be more evident by the time they reached year 9/GCSEs.</a:t>
            </a:r>
          </a:p>
          <a:p>
            <a:pPr>
              <a:lnSpc>
                <a:spcPct val="107000"/>
              </a:lnSpc>
              <a:spcAft>
                <a:spcPts val="800"/>
              </a:spcAft>
            </a:pPr>
            <a:r>
              <a:rPr lang="en-GB" sz="1200" dirty="0">
                <a:latin typeface="Calibri" panose="020F0502020204030204" pitchFamily="34" charset="0"/>
                <a:ea typeface="Calibri" panose="020F0502020204030204" pitchFamily="34" charset="0"/>
                <a:cs typeface="Calibri" panose="020F0502020204030204" pitchFamily="34" charset="0"/>
              </a:rPr>
              <a:t>Awareness of Higher Education was very low. The term ‘Higher Education’ generally held no meaning for the students and there was no awareness of the application process. ‘University’ was a familiar term, but there were very mixed perspectives on it – many were not interested due to cost and the perceived need to live away from home.</a:t>
            </a:r>
          </a:p>
          <a:p>
            <a:pPr marL="285750" indent="-285750">
              <a:lnSpc>
                <a:spcPct val="107000"/>
              </a:lnSpc>
              <a:spcAft>
                <a:spcPts val="800"/>
              </a:spcAft>
              <a:buFont typeface="Arial" panose="020B0604020202020204" pitchFamily="34" charset="0"/>
              <a:buChar char="•"/>
            </a:pPr>
            <a:endParaRPr lang="en-GB" sz="1400" dirty="0">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07000"/>
              </a:lnSpc>
              <a:spcAft>
                <a:spcPts val="800"/>
              </a:spcAft>
              <a:buFont typeface="Arial" panose="020B0604020202020204" pitchFamily="34" charset="0"/>
              <a:buChar char="•"/>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ounded Rectangular Callout 13">
            <a:extLst>
              <a:ext uri="{FF2B5EF4-FFF2-40B4-BE49-F238E27FC236}">
                <a16:creationId xmlns:a16="http://schemas.microsoft.com/office/drawing/2014/main" id="{4F4AF699-2E9A-CACA-C2EF-B7759D3837C8}"/>
              </a:ext>
            </a:extLst>
          </p:cNvPr>
          <p:cNvSpPr/>
          <p:nvPr/>
        </p:nvSpPr>
        <p:spPr>
          <a:xfrm>
            <a:off x="3724364" y="5081159"/>
            <a:ext cx="2457776" cy="1124573"/>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i="1" dirty="0">
                <a:solidFill>
                  <a:schemeClr val="bg1"/>
                </a:solidFill>
              </a:rPr>
              <a:t>Higher education, I think it means like harder education, when you’re getting like, harder work…</a:t>
            </a:r>
            <a:endParaRPr lang="en-GB" sz="1100" b="0" i="1" dirty="0">
              <a:solidFill>
                <a:schemeClr val="bg1"/>
              </a:solidFill>
              <a:effectLst/>
            </a:endParaRPr>
          </a:p>
          <a:p>
            <a:pPr algn="ctr"/>
            <a:endParaRPr lang="en-GB" sz="1100" b="0" i="0" dirty="0">
              <a:solidFill>
                <a:schemeClr val="bg1"/>
              </a:solidFill>
              <a:effectLst/>
            </a:endParaRPr>
          </a:p>
          <a:p>
            <a:pPr algn="r"/>
            <a:r>
              <a:rPr lang="en-US" sz="1100" dirty="0">
                <a:solidFill>
                  <a:schemeClr val="bg1"/>
                </a:solidFill>
              </a:rPr>
              <a:t>School X Intervention  group, male</a:t>
            </a:r>
          </a:p>
        </p:txBody>
      </p:sp>
      <p:sp>
        <p:nvSpPr>
          <p:cNvPr id="6" name="Rounded Rectangular Callout 13">
            <a:extLst>
              <a:ext uri="{FF2B5EF4-FFF2-40B4-BE49-F238E27FC236}">
                <a16:creationId xmlns:a16="http://schemas.microsoft.com/office/drawing/2014/main" id="{98560808-CD8F-0735-2A59-B1905E51B9EF}"/>
              </a:ext>
            </a:extLst>
          </p:cNvPr>
          <p:cNvSpPr/>
          <p:nvPr/>
        </p:nvSpPr>
        <p:spPr>
          <a:xfrm>
            <a:off x="6327563" y="5087382"/>
            <a:ext cx="2756802" cy="1124573"/>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i="1" dirty="0">
                <a:solidFill>
                  <a:schemeClr val="bg1"/>
                </a:solidFill>
              </a:rPr>
              <a:t>I know absolutely nothing [about Higher Education}…..</a:t>
            </a:r>
            <a:r>
              <a:rPr lang="en-GB" sz="1100" b="0" i="1" dirty="0">
                <a:solidFill>
                  <a:schemeClr val="bg1"/>
                </a:solidFill>
                <a:effectLst/>
              </a:rPr>
              <a:t>Personal application? </a:t>
            </a:r>
            <a:r>
              <a:rPr lang="en-GB" sz="1100" i="1" dirty="0">
                <a:solidFill>
                  <a:schemeClr val="bg1"/>
                </a:solidFill>
              </a:rPr>
              <a:t>Does that mean I send it to them and no one else</a:t>
            </a:r>
            <a:endParaRPr lang="en-GB" sz="1100" b="0" i="1" dirty="0">
              <a:solidFill>
                <a:schemeClr val="bg1"/>
              </a:solidFill>
              <a:effectLst/>
            </a:endParaRPr>
          </a:p>
          <a:p>
            <a:pPr algn="ctr"/>
            <a:endParaRPr lang="en-GB" sz="1100" b="0" i="0" dirty="0">
              <a:solidFill>
                <a:schemeClr val="bg1"/>
              </a:solidFill>
              <a:effectLst/>
            </a:endParaRPr>
          </a:p>
          <a:p>
            <a:pPr algn="r"/>
            <a:r>
              <a:rPr lang="en-US" sz="1100" dirty="0">
                <a:solidFill>
                  <a:schemeClr val="bg1"/>
                </a:solidFill>
              </a:rPr>
              <a:t>School Y Intervention  group, female</a:t>
            </a:r>
          </a:p>
        </p:txBody>
      </p:sp>
      <p:sp>
        <p:nvSpPr>
          <p:cNvPr id="9" name="Rounded Rectangular Callout 13">
            <a:extLst>
              <a:ext uri="{FF2B5EF4-FFF2-40B4-BE49-F238E27FC236}">
                <a16:creationId xmlns:a16="http://schemas.microsoft.com/office/drawing/2014/main" id="{96CB69EC-BB2B-415A-3BB9-3F6F3F42AA64}"/>
              </a:ext>
            </a:extLst>
          </p:cNvPr>
          <p:cNvSpPr/>
          <p:nvPr/>
        </p:nvSpPr>
        <p:spPr>
          <a:xfrm>
            <a:off x="9229788" y="5081159"/>
            <a:ext cx="2677039" cy="1130797"/>
          </a:xfrm>
          <a:prstGeom prst="wedgeRoundRectCallout">
            <a:avLst>
              <a:gd name="adj1" fmla="val -3087"/>
              <a:gd name="adj2" fmla="val 69924"/>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i="1" dirty="0">
                <a:solidFill>
                  <a:schemeClr val="bg1"/>
                </a:solidFill>
              </a:rPr>
              <a:t>I don’t think I want to go to university because you have to stay there overnight. But maybe college. My brother says he likes it except it’s tiring.</a:t>
            </a:r>
          </a:p>
          <a:p>
            <a:pPr algn="ctr"/>
            <a:endParaRPr lang="en-GB" sz="1100" b="0" i="0" dirty="0">
              <a:solidFill>
                <a:schemeClr val="bg1"/>
              </a:solidFill>
              <a:effectLst/>
            </a:endParaRPr>
          </a:p>
          <a:p>
            <a:pPr algn="r"/>
            <a:r>
              <a:rPr lang="en-US" sz="1100" dirty="0">
                <a:solidFill>
                  <a:schemeClr val="bg1"/>
                </a:solidFill>
              </a:rPr>
              <a:t>School X Intervention  group, female</a:t>
            </a:r>
          </a:p>
        </p:txBody>
      </p:sp>
      <p:sp>
        <p:nvSpPr>
          <p:cNvPr id="10" name="TextBox 9">
            <a:extLst>
              <a:ext uri="{FF2B5EF4-FFF2-40B4-BE49-F238E27FC236}">
                <a16:creationId xmlns:a16="http://schemas.microsoft.com/office/drawing/2014/main" id="{8536E9FE-5703-6411-4A34-A07042ADEBED}"/>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838088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E1F0BF-A64D-0984-47E8-2CB12AE3E2C9}"/>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29</a:t>
            </a:fld>
            <a:endParaRPr lang="en-US" dirty="0"/>
          </a:p>
        </p:txBody>
      </p:sp>
      <p:sp>
        <p:nvSpPr>
          <p:cNvPr id="4" name="TextBox 3">
            <a:extLst>
              <a:ext uri="{FF2B5EF4-FFF2-40B4-BE49-F238E27FC236}">
                <a16:creationId xmlns:a16="http://schemas.microsoft.com/office/drawing/2014/main" id="{D7E611E0-6DE1-58C6-6AA5-058A77903A8C}"/>
              </a:ext>
            </a:extLst>
          </p:cNvPr>
          <p:cNvSpPr txBox="1"/>
          <p:nvPr/>
        </p:nvSpPr>
        <p:spPr>
          <a:xfrm>
            <a:off x="241821" y="132845"/>
            <a:ext cx="9147506"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students: Employment aspirations</a:t>
            </a:r>
          </a:p>
        </p:txBody>
      </p:sp>
      <p:sp>
        <p:nvSpPr>
          <p:cNvPr id="6" name="TextBox 5">
            <a:extLst>
              <a:ext uri="{FF2B5EF4-FFF2-40B4-BE49-F238E27FC236}">
                <a16:creationId xmlns:a16="http://schemas.microsoft.com/office/drawing/2014/main" id="{6BBFF9AB-EBFA-78F7-DC23-EB576DEC3BE3}"/>
              </a:ext>
            </a:extLst>
          </p:cNvPr>
          <p:cNvSpPr txBox="1"/>
          <p:nvPr/>
        </p:nvSpPr>
        <p:spPr>
          <a:xfrm>
            <a:off x="3254477" y="1611636"/>
            <a:ext cx="8712611" cy="285796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Aspirations: Employment</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When asked, most students could provide some ideas of future jobs that interested them, but these were largely based on the jobs of parents or other people in their family</a:t>
            </a:r>
          </a:p>
          <a:p>
            <a:pPr marL="285750" indent="-2857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Jobs cited included: nurse, doctor, footballer, boxer, bus driver, car mechanic, electrician, beautician, hairdresser, chef/cook, cheerleader.</a:t>
            </a:r>
          </a:p>
          <a:p>
            <a:pPr marL="285750" indent="-2857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The pathways to achieving employment in these roles was generally unclear to the students. There were very mixed levels of confidence in terms of achieving the roles they were interested. Some were highly confident, and others were very uncertain. </a:t>
            </a:r>
          </a:p>
          <a:p>
            <a:pPr marL="285750" indent="-285750">
              <a:lnSpc>
                <a:spcPct val="107000"/>
              </a:lnSpc>
              <a:spcAft>
                <a:spcPts val="800"/>
              </a:spcAft>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The overall picture which emerged was that the students had engaged very minimally with their future pathways into employment. This was reflected by their envisaged jobs sometimes fluctuating between the pre- and the post-intervention interview.</a:t>
            </a:r>
            <a:endParaRPr lang="en-GB" sz="1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ed Rectangular Callout 13">
            <a:extLst>
              <a:ext uri="{FF2B5EF4-FFF2-40B4-BE49-F238E27FC236}">
                <a16:creationId xmlns:a16="http://schemas.microsoft.com/office/drawing/2014/main" id="{E222E10A-AE16-BF85-C2B7-1B2EBABC16A6}"/>
              </a:ext>
            </a:extLst>
          </p:cNvPr>
          <p:cNvSpPr/>
          <p:nvPr/>
        </p:nvSpPr>
        <p:spPr>
          <a:xfrm>
            <a:off x="6400799" y="4661987"/>
            <a:ext cx="2695269" cy="1614917"/>
          </a:xfrm>
          <a:prstGeom prst="wedgeRoundRectCallout">
            <a:avLst>
              <a:gd name="adj1" fmla="val 32486"/>
              <a:gd name="adj2" fmla="val -6270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0" i="1" dirty="0">
                <a:solidFill>
                  <a:schemeClr val="bg1"/>
                </a:solidFill>
                <a:effectLst/>
              </a:rPr>
              <a:t>I’m probably not smart enough to do the job I want [electrician] because I don’t want to go to like university or owt, I just want to like pass all my GCSEs and then just get straight to work, but I reckon I’ll just have to go to like college and that. </a:t>
            </a:r>
            <a:r>
              <a:rPr lang="en-GB" sz="1100" b="0" i="1" dirty="0">
                <a:solidFill>
                  <a:srgbClr val="000000"/>
                </a:solidFill>
                <a:effectLst/>
              </a:rPr>
              <a:t> </a:t>
            </a:r>
          </a:p>
          <a:p>
            <a:pPr algn="ctr"/>
            <a:endParaRPr lang="en-GB" sz="1100" b="0" i="0" dirty="0">
              <a:solidFill>
                <a:schemeClr val="bg1"/>
              </a:solidFill>
              <a:effectLst/>
            </a:endParaRPr>
          </a:p>
          <a:p>
            <a:pPr algn="r"/>
            <a:r>
              <a:rPr lang="en-US" sz="1100" dirty="0">
                <a:solidFill>
                  <a:schemeClr val="bg1"/>
                </a:solidFill>
              </a:rPr>
              <a:t>School Y Intervention  group, male</a:t>
            </a:r>
          </a:p>
        </p:txBody>
      </p:sp>
      <p:sp>
        <p:nvSpPr>
          <p:cNvPr id="3" name="Rounded Rectangular Callout 13">
            <a:extLst>
              <a:ext uri="{FF2B5EF4-FFF2-40B4-BE49-F238E27FC236}">
                <a16:creationId xmlns:a16="http://schemas.microsoft.com/office/drawing/2014/main" id="{EE80BE74-14B6-7DDB-155E-64924087538E}"/>
              </a:ext>
            </a:extLst>
          </p:cNvPr>
          <p:cNvSpPr/>
          <p:nvPr/>
        </p:nvSpPr>
        <p:spPr>
          <a:xfrm>
            <a:off x="9271819" y="4658857"/>
            <a:ext cx="2695269" cy="1618047"/>
          </a:xfrm>
          <a:prstGeom prst="wedgeRoundRectCallout">
            <a:avLst>
              <a:gd name="adj1" fmla="val 32497"/>
              <a:gd name="adj2" fmla="val -61129"/>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100" b="0" i="1" dirty="0">
              <a:solidFill>
                <a:schemeClr val="bg1"/>
              </a:solidFill>
              <a:effectLst/>
            </a:endParaRPr>
          </a:p>
          <a:p>
            <a:pPr algn="ctr"/>
            <a:r>
              <a:rPr lang="en-GB" sz="1100" b="0" i="1" dirty="0">
                <a:solidFill>
                  <a:schemeClr val="bg1"/>
                </a:solidFill>
                <a:effectLst/>
              </a:rPr>
              <a:t>The ones that are going to work for the father’s business and they feel, right I'm sorted, I've got a job either way, I don’t need to get my grades. </a:t>
            </a:r>
            <a:r>
              <a:rPr lang="en-GB" sz="1100" i="1" dirty="0">
                <a:solidFill>
                  <a:schemeClr val="bg1"/>
                </a:solidFill>
              </a:rPr>
              <a:t>W</a:t>
            </a:r>
            <a:r>
              <a:rPr lang="en-GB" sz="1100" b="0" i="1" dirty="0">
                <a:solidFill>
                  <a:schemeClr val="bg1"/>
                </a:solidFill>
                <a:effectLst/>
              </a:rPr>
              <a:t>e’re motivating them as best as we can, but those ones are reluctant to work hard. </a:t>
            </a:r>
            <a:r>
              <a:rPr lang="en-GB" sz="1100" b="0" i="1" dirty="0">
                <a:solidFill>
                  <a:srgbClr val="000000"/>
                </a:solidFill>
                <a:effectLst/>
              </a:rPr>
              <a:t> </a:t>
            </a:r>
          </a:p>
          <a:p>
            <a:pPr algn="ctr"/>
            <a:endParaRPr lang="en-GB" sz="1100" b="0" i="0" dirty="0">
              <a:solidFill>
                <a:schemeClr val="bg1"/>
              </a:solidFill>
              <a:effectLst/>
            </a:endParaRPr>
          </a:p>
          <a:p>
            <a:pPr algn="r"/>
            <a:r>
              <a:rPr lang="en-US" sz="1100" dirty="0">
                <a:solidFill>
                  <a:schemeClr val="bg1"/>
                </a:solidFill>
              </a:rPr>
              <a:t>Staff</a:t>
            </a:r>
          </a:p>
        </p:txBody>
      </p:sp>
      <p:sp>
        <p:nvSpPr>
          <p:cNvPr id="5" name="Rounded Rectangular Callout 13">
            <a:extLst>
              <a:ext uri="{FF2B5EF4-FFF2-40B4-BE49-F238E27FC236}">
                <a16:creationId xmlns:a16="http://schemas.microsoft.com/office/drawing/2014/main" id="{36159DFD-AD1B-F12B-F3DD-CB522FF2C7E0}"/>
              </a:ext>
            </a:extLst>
          </p:cNvPr>
          <p:cNvSpPr/>
          <p:nvPr/>
        </p:nvSpPr>
        <p:spPr>
          <a:xfrm>
            <a:off x="3299081" y="4658857"/>
            <a:ext cx="2970571" cy="1612300"/>
          </a:xfrm>
          <a:prstGeom prst="wedgeRoundRectCallout">
            <a:avLst>
              <a:gd name="adj1" fmla="val 28026"/>
              <a:gd name="adj2" fmla="val -6301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i="1" dirty="0">
                <a:solidFill>
                  <a:schemeClr val="bg1"/>
                </a:solidFill>
              </a:rPr>
              <a:t>My dad says he wants me to go straight to work so I can make money, but my mum says if I’ve got more education, I can be smarter and I can make higher achievements. I think what my dad says is more important, I want to work so I can get loads of money.</a:t>
            </a:r>
            <a:endParaRPr lang="en-GB" sz="1100" b="0" i="1" dirty="0">
              <a:solidFill>
                <a:schemeClr val="bg1"/>
              </a:solidFill>
              <a:effectLst/>
            </a:endParaRPr>
          </a:p>
          <a:p>
            <a:pPr algn="ctr"/>
            <a:endParaRPr lang="en-GB" sz="1100" b="0" i="0" dirty="0">
              <a:solidFill>
                <a:schemeClr val="bg1"/>
              </a:solidFill>
              <a:effectLst/>
            </a:endParaRPr>
          </a:p>
          <a:p>
            <a:pPr algn="r"/>
            <a:r>
              <a:rPr lang="en-US" sz="1100" dirty="0">
                <a:solidFill>
                  <a:schemeClr val="bg1"/>
                </a:solidFill>
              </a:rPr>
              <a:t>School Y Intervention  group, male</a:t>
            </a:r>
          </a:p>
        </p:txBody>
      </p:sp>
      <p:pic>
        <p:nvPicPr>
          <p:cNvPr id="10" name="Picture 9" descr="A person looking at a pen&#10;&#10;Description automatically generated">
            <a:extLst>
              <a:ext uri="{FF2B5EF4-FFF2-40B4-BE49-F238E27FC236}">
                <a16:creationId xmlns:a16="http://schemas.microsoft.com/office/drawing/2014/main" id="{BD033294-0590-C779-56B4-DA1C222C999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55" y="1541579"/>
            <a:ext cx="3245913" cy="5093609"/>
          </a:xfrm>
          <a:prstGeom prst="rect">
            <a:avLst/>
          </a:prstGeom>
        </p:spPr>
      </p:pic>
      <p:sp>
        <p:nvSpPr>
          <p:cNvPr id="8" name="TextBox 7">
            <a:extLst>
              <a:ext uri="{FF2B5EF4-FFF2-40B4-BE49-F238E27FC236}">
                <a16:creationId xmlns:a16="http://schemas.microsoft.com/office/drawing/2014/main" id="{4A19CFAB-A973-7832-8D62-13B221E90DCB}"/>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17580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47"/>
            <a:ext cx="4032739"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2. Executive Summary</a:t>
            </a:r>
          </a:p>
        </p:txBody>
      </p:sp>
    </p:spTree>
    <p:extLst>
      <p:ext uri="{BB962C8B-B14F-4D97-AF65-F5344CB8AC3E}">
        <p14:creationId xmlns:p14="http://schemas.microsoft.com/office/powerpoint/2010/main" val="1971757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31</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(1)</a:t>
            </a:r>
          </a:p>
        </p:txBody>
      </p:sp>
      <p:sp>
        <p:nvSpPr>
          <p:cNvPr id="9" name="TextBox 8">
            <a:extLst>
              <a:ext uri="{FF2B5EF4-FFF2-40B4-BE49-F238E27FC236}">
                <a16:creationId xmlns:a16="http://schemas.microsoft.com/office/drawing/2014/main" id="{DD8AE4FC-A28F-AF52-5F37-D4957983BD51}"/>
              </a:ext>
            </a:extLst>
          </p:cNvPr>
          <p:cNvSpPr txBox="1"/>
          <p:nvPr/>
        </p:nvSpPr>
        <p:spPr>
          <a:xfrm>
            <a:off x="253187" y="1572549"/>
            <a:ext cx="7894486" cy="4995919"/>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Background</a:t>
            </a:r>
            <a:endParaRPr lang="en-GB" sz="14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Calibri" panose="020F0502020204030204" pitchFamily="34" charset="0"/>
              </a:rPr>
              <a:t>The intervention programme ran in two schools in Cumbria and had the following structure:</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12 x 40-minute ‘Reading Intervention’ sessions during a 6-week period.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Two sessions per week.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Held during the school day.</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Six students were selected for each group. They all had a lower than chronological age reading level. They were also students in receipt of Pupil Premium and/ or had another a measure of disadvantage. YARC was used to assess reading age.</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sessions were run by Hello Future personnel and the sessions were based on the </a:t>
            </a:r>
            <a:r>
              <a:rPr lang="en-GB" sz="1400" i="1" dirty="0">
                <a:latin typeface="Calibri" panose="020F0502020204030204" pitchFamily="34" charset="0"/>
                <a:ea typeface="Calibri" panose="020F0502020204030204" pitchFamily="34" charset="0"/>
                <a:cs typeface="Calibri" panose="020F0502020204030204" pitchFamily="34" charset="0"/>
              </a:rPr>
              <a:t>Connector</a:t>
            </a:r>
            <a:r>
              <a:rPr lang="en-GB" sz="1400" dirty="0">
                <a:latin typeface="Calibri" panose="020F0502020204030204" pitchFamily="34" charset="0"/>
                <a:ea typeface="Calibri" panose="020F0502020204030204" pitchFamily="34" charset="0"/>
                <a:cs typeface="Calibri" panose="020F0502020204030204" pitchFamily="34" charset="0"/>
              </a:rPr>
              <a:t> series of books by Scholastic. Hello Future liaised with the schools in order to organise the sessions and advise on the selection of the students.</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Previous to this pilot phase, an initial pilot phase (without evaluation) had been conducted. This second pilot phase was evaluated in order to refine the intervention and understand whether a wider roll out would be beneficial. </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evaluation was designed to be a small </a:t>
            </a:r>
            <a:r>
              <a:rPr lang="en-GB" sz="1400" i="1" dirty="0">
                <a:latin typeface="Calibri" panose="020F0502020204030204" pitchFamily="34" charset="0"/>
                <a:ea typeface="Calibri" panose="020F0502020204030204" pitchFamily="34" charset="0"/>
                <a:cs typeface="Calibri" panose="020F0502020204030204" pitchFamily="34" charset="0"/>
              </a:rPr>
              <a:t>n</a:t>
            </a:r>
            <a:r>
              <a:rPr lang="en-GB" sz="1400" dirty="0">
                <a:latin typeface="Calibri" panose="020F0502020204030204" pitchFamily="34" charset="0"/>
                <a:ea typeface="Calibri" panose="020F0502020204030204" pitchFamily="34" charset="0"/>
                <a:cs typeface="Calibri" panose="020F0502020204030204" pitchFamily="34" charset="0"/>
              </a:rPr>
              <a:t> study. It consisted of pre/post interviews with students and staff; pre/post YARC assessments and TASO questionnaires, and post-intervention interviews with the Hello Future team. A control group of students in each school was used in order to gain a clearer read on progress made by the intervention group. </a:t>
            </a:r>
            <a:endParaRPr lang="en-GB"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Placeholder 9">
            <a:extLst>
              <a:ext uri="{FF2B5EF4-FFF2-40B4-BE49-F238E27FC236}">
                <a16:creationId xmlns:a16="http://schemas.microsoft.com/office/drawing/2014/main" id="{9725F0CC-BC58-38C0-0F88-48E5906D6E6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258175" y="1548074"/>
            <a:ext cx="3930650" cy="5065712"/>
          </a:xfrm>
          <a:prstGeom prst="rect">
            <a:avLst/>
          </a:prstGeom>
        </p:spPr>
      </p:pic>
      <p:sp>
        <p:nvSpPr>
          <p:cNvPr id="4" name="TextBox 3">
            <a:extLst>
              <a:ext uri="{FF2B5EF4-FFF2-40B4-BE49-F238E27FC236}">
                <a16:creationId xmlns:a16="http://schemas.microsoft.com/office/drawing/2014/main" id="{A380A0B1-14C0-3051-75C7-8ADFFFD70401}"/>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910307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32</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(2)</a:t>
            </a:r>
          </a:p>
        </p:txBody>
      </p:sp>
      <p:sp>
        <p:nvSpPr>
          <p:cNvPr id="9" name="TextBox 8">
            <a:extLst>
              <a:ext uri="{FF2B5EF4-FFF2-40B4-BE49-F238E27FC236}">
                <a16:creationId xmlns:a16="http://schemas.microsoft.com/office/drawing/2014/main" id="{DD8AE4FC-A28F-AF52-5F37-D4957983BD51}"/>
              </a:ext>
            </a:extLst>
          </p:cNvPr>
          <p:cNvSpPr txBox="1"/>
          <p:nvPr/>
        </p:nvSpPr>
        <p:spPr>
          <a:xfrm>
            <a:off x="253187" y="1572549"/>
            <a:ext cx="7894486" cy="4183196"/>
          </a:xfrm>
          <a:prstGeom prst="rect">
            <a:avLst/>
          </a:prstGeom>
          <a:noFill/>
        </p:spPr>
        <p:txBody>
          <a:bodyPr wrap="square" rtlCol="0">
            <a:spAutoFit/>
          </a:bodyPr>
          <a:lstStyle/>
          <a:p>
            <a:r>
              <a:rPr lang="en-GB" sz="1800" b="1" dirty="0">
                <a:solidFill>
                  <a:schemeClr val="accent1"/>
                </a:solidFill>
                <a:effectLst/>
                <a:latin typeface="Arial Rounded MT Bold" panose="020F0704030504030204" pitchFamily="34" charset="0"/>
                <a:ea typeface="Calibri" panose="020F0502020204030204" pitchFamily="34" charset="0"/>
                <a:cs typeface="Calibri" panose="020F0502020204030204" pitchFamily="34" charset="0"/>
              </a:rPr>
              <a:t>Headline feedback from the evaluation</a:t>
            </a:r>
          </a:p>
          <a:p>
            <a:endParaRPr lang="en-GB" sz="1200" dirty="0">
              <a:effectLst/>
              <a:latin typeface="Calibri" panose="020F0502020204030204" pitchFamily="34" charset="0"/>
              <a:ea typeface="Calibri" panose="020F0502020204030204" pitchFamily="34" charset="0"/>
              <a:cs typeface="Calibri" panose="020F0502020204030204" pitchFamily="34" charset="0"/>
            </a:endParaRPr>
          </a:p>
          <a:p>
            <a:r>
              <a:rPr lang="en-GB" sz="1400" dirty="0">
                <a:effectLst/>
                <a:latin typeface="Calibri" panose="020F0502020204030204" pitchFamily="34" charset="0"/>
                <a:ea typeface="Calibri" panose="020F0502020204030204" pitchFamily="34" charset="0"/>
                <a:cs typeface="Calibri" panose="020F0502020204030204" pitchFamily="34" charset="0"/>
              </a:rPr>
              <a:t>The intervention emerged as being positive for participating students. T</a:t>
            </a:r>
            <a:r>
              <a:rPr lang="en-GB" sz="1400" dirty="0">
                <a:latin typeface="Calibri" panose="020F0502020204030204" pitchFamily="34" charset="0"/>
                <a:ea typeface="Calibri" panose="020F0502020204030204" pitchFamily="34" charset="0"/>
                <a:cs typeface="Calibri" panose="020F0502020204030204" pitchFamily="34" charset="0"/>
              </a:rPr>
              <a:t>his evaluation points towards the intervention having the potential to improve ‘below average’ reading ages in Year 7 students. The broad structure and design of the intervention is strong and works well.</a:t>
            </a:r>
          </a:p>
          <a:p>
            <a:endParaRPr lang="en-GB" dirty="0">
              <a:solidFill>
                <a:srgbClr val="1D71B8"/>
              </a:solidFill>
              <a:effectLst/>
              <a:latin typeface="Arial Rounded MT Bold" panose="020F0704030504030204" pitchFamily="34" charset="0"/>
              <a:ea typeface="Times New Roman" panose="02020603050405020304" pitchFamily="18" charset="0"/>
            </a:endParaRPr>
          </a:p>
          <a:p>
            <a:r>
              <a:rPr lang="en-GB" dirty="0">
                <a:solidFill>
                  <a:srgbClr val="1D71B8"/>
                </a:solidFill>
                <a:effectLst/>
                <a:latin typeface="Arial Rounded MT Bold" panose="020F0704030504030204" pitchFamily="34" charset="0"/>
                <a:ea typeface="Times New Roman" panose="02020603050405020304" pitchFamily="18" charset="0"/>
              </a:rPr>
              <a:t>The intervention structure and timing</a:t>
            </a:r>
          </a:p>
          <a:p>
            <a:endParaRPr lang="en-GB" sz="12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evaluation identifies the following specific strengths: </a:t>
            </a:r>
          </a:p>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 structure and frequency of the sessions (twice a week for 6 weeks) allowed for a rhythm to develop, and the number of sessions was sufficient to build rapport and cover a number of books.</a:t>
            </a:r>
          </a:p>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Using the reciprocal reading structure dictated by the </a:t>
            </a:r>
            <a:r>
              <a:rPr lang="en-GB" sz="1400" i="1" dirty="0">
                <a:latin typeface="Calibri" panose="020F0502020204030204" pitchFamily="34" charset="0"/>
                <a:ea typeface="Calibri" panose="020F0502020204030204" pitchFamily="34" charset="0"/>
                <a:cs typeface="Calibri" panose="020F0502020204030204" pitchFamily="34" charset="0"/>
              </a:rPr>
              <a:t>Connecter</a:t>
            </a:r>
            <a:r>
              <a:rPr lang="en-GB" sz="1400" dirty="0">
                <a:latin typeface="Calibri" panose="020F0502020204030204" pitchFamily="34" charset="0"/>
                <a:ea typeface="Calibri" panose="020F0502020204030204" pitchFamily="34" charset="0"/>
                <a:cs typeface="Calibri" panose="020F0502020204030204" pitchFamily="34" charset="0"/>
              </a:rPr>
              <a:t> book series provided a structure and encouraged all students to participate and read out loud.</a:t>
            </a:r>
          </a:p>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Using a different book each week, with a mixture of fiction and non-fiction helped to maintain interest and cater for different preferences.</a:t>
            </a:r>
          </a:p>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 size of group (5-6) worked well. It was a manageable size and ensured that all students participated.</a:t>
            </a:r>
          </a:p>
        </p:txBody>
      </p:sp>
      <p:pic>
        <p:nvPicPr>
          <p:cNvPr id="4" name="Picture Placeholder 5">
            <a:extLst>
              <a:ext uri="{FF2B5EF4-FFF2-40B4-BE49-F238E27FC236}">
                <a16:creationId xmlns:a16="http://schemas.microsoft.com/office/drawing/2014/main" id="{ED5B52C0-4556-DA38-2C5F-47C58D43CEE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8258175" y="1554372"/>
            <a:ext cx="3930650" cy="5066425"/>
          </a:xfrm>
        </p:spPr>
      </p:pic>
      <p:sp>
        <p:nvSpPr>
          <p:cNvPr id="5" name="TextBox 4">
            <a:extLst>
              <a:ext uri="{FF2B5EF4-FFF2-40B4-BE49-F238E27FC236}">
                <a16:creationId xmlns:a16="http://schemas.microsoft.com/office/drawing/2014/main" id="{CD40DD23-674F-19B7-AD88-084903D20C3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211204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33</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(3)</a:t>
            </a:r>
          </a:p>
        </p:txBody>
      </p:sp>
      <p:sp>
        <p:nvSpPr>
          <p:cNvPr id="9" name="TextBox 8">
            <a:extLst>
              <a:ext uri="{FF2B5EF4-FFF2-40B4-BE49-F238E27FC236}">
                <a16:creationId xmlns:a16="http://schemas.microsoft.com/office/drawing/2014/main" id="{DD8AE4FC-A28F-AF52-5F37-D4957983BD51}"/>
              </a:ext>
            </a:extLst>
          </p:cNvPr>
          <p:cNvSpPr txBox="1"/>
          <p:nvPr/>
        </p:nvSpPr>
        <p:spPr>
          <a:xfrm>
            <a:off x="271318" y="1817876"/>
            <a:ext cx="7894486" cy="3093924"/>
          </a:xfrm>
          <a:prstGeom prst="rect">
            <a:avLst/>
          </a:prstGeom>
          <a:noFill/>
        </p:spPr>
        <p:txBody>
          <a:bodyPr wrap="square" rtlCol="0">
            <a:spAutoFit/>
          </a:bodyPr>
          <a:lstStyle/>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Running the sessions within the school day resulted in better attendance (when compared to a previous intervention, that was run before/ after school at School Y).</a:t>
            </a:r>
          </a:p>
          <a:p>
            <a:pPr marL="171450" indent="-1714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Running the sessions within a half term (i.e. with no break during the 6 weeks) allowed a rhythm to develop and rapport to be built between the students and the person leading the sessions.</a:t>
            </a:r>
          </a:p>
          <a:p>
            <a:pPr>
              <a:lnSpc>
                <a:spcPct val="107000"/>
              </a:lnSpc>
              <a:spcAft>
                <a:spcPts val="800"/>
              </a:spcAft>
            </a:pPr>
            <a:endParaRPr lang="en-GB" sz="1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dirty="0">
                <a:solidFill>
                  <a:srgbClr val="1D71B8"/>
                </a:solidFill>
                <a:latin typeface="Arial Rounded MT Bold" panose="020F0704030504030204" pitchFamily="34" charset="0"/>
                <a:ea typeface="Calibri" panose="020F0502020204030204" pitchFamily="34" charset="0"/>
                <a:cs typeface="Calibri" panose="020F0502020204030204" pitchFamily="34" charset="0"/>
              </a:rPr>
              <a:t>Timing of the intervention</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intervention ran during the second half of the Autumn term, 2023. The timing is positive for the students i.e. they are able to fully benefit from progress made. However, it meant the schools had to select the students when staff were less familiar with them. Moving forward, consideration could be given to running the intervention in the first half of the Spring term, once staff had had the chance to get to know students’ needs better.</a:t>
            </a:r>
          </a:p>
        </p:txBody>
      </p:sp>
      <p:pic>
        <p:nvPicPr>
          <p:cNvPr id="4" name="Picture Placeholder 5">
            <a:extLst>
              <a:ext uri="{FF2B5EF4-FFF2-40B4-BE49-F238E27FC236}">
                <a16:creationId xmlns:a16="http://schemas.microsoft.com/office/drawing/2014/main" id="{ED5B52C0-4556-DA38-2C5F-47C58D43CEE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8258175" y="1554372"/>
            <a:ext cx="3930650" cy="5066425"/>
          </a:xfrm>
        </p:spPr>
      </p:pic>
      <p:sp>
        <p:nvSpPr>
          <p:cNvPr id="5" name="TextBox 4">
            <a:extLst>
              <a:ext uri="{FF2B5EF4-FFF2-40B4-BE49-F238E27FC236}">
                <a16:creationId xmlns:a16="http://schemas.microsoft.com/office/drawing/2014/main" id="{D1D34F3A-DD9F-7C53-4072-0E00658892C4}"/>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904592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34</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(4)</a:t>
            </a:r>
          </a:p>
        </p:txBody>
      </p:sp>
      <p:pic>
        <p:nvPicPr>
          <p:cNvPr id="11" name="Picture Placeholder 9">
            <a:extLst>
              <a:ext uri="{FF2B5EF4-FFF2-40B4-BE49-F238E27FC236}">
                <a16:creationId xmlns:a16="http://schemas.microsoft.com/office/drawing/2014/main" id="{9725F0CC-BC58-38C0-0F88-48E5906D6E6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58175" y="1572548"/>
            <a:ext cx="3930650" cy="5090969"/>
          </a:xfrm>
          <a:prstGeom prst="rect">
            <a:avLst/>
          </a:prstGeom>
        </p:spPr>
      </p:pic>
      <p:sp>
        <p:nvSpPr>
          <p:cNvPr id="4" name="TextBox 3">
            <a:extLst>
              <a:ext uri="{FF2B5EF4-FFF2-40B4-BE49-F238E27FC236}">
                <a16:creationId xmlns:a16="http://schemas.microsoft.com/office/drawing/2014/main" id="{DD8AE4FC-A28F-AF52-5F37-D4957983BD51}"/>
              </a:ext>
            </a:extLst>
          </p:cNvPr>
          <p:cNvSpPr txBox="1"/>
          <p:nvPr/>
        </p:nvSpPr>
        <p:spPr>
          <a:xfrm>
            <a:off x="79901" y="1572549"/>
            <a:ext cx="8067772" cy="509883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impact of the evaluation</a:t>
            </a:r>
          </a:p>
          <a:p>
            <a:pPr>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The evaluation showed that the intervention has the potential to positively impact reading level. This was evidenced by:</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YARC reading scores improving more in the Intervention group vs the Control group.</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Students self-reporting being more confident in their reading ability and ability to participate in lessons.</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Teachers reporting positive progress with vocabulary.</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Hello Future intervention personnel reporting positive progress from the start to the end of the intervention.</a:t>
            </a:r>
          </a:p>
          <a:p>
            <a:pPr>
              <a:spcAft>
                <a:spcPts val="800"/>
              </a:spcAft>
            </a:pPr>
            <a:endParaRPr lang="en-GB" sz="1300" dirty="0">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These positives were noted despite there being a number of factors which may have impacted the effectiveness of the intervention. These factors included:</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Mixed attendance across the six weeks.</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Not all of the 12 sessions being able to be used for the Reading Intervention.</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Disruption and behaviour issues.</a:t>
            </a:r>
          </a:p>
          <a:p>
            <a:pPr marL="171450" indent="-171450">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Domestic issues being experienced by the students outside of the school environment.</a:t>
            </a:r>
          </a:p>
          <a:p>
            <a:pPr>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The intervention did not appear to have an impact on responses to TASO (ASQ) or directly impact future aspirations. </a:t>
            </a:r>
            <a:r>
              <a:rPr lang="en-GB" sz="1300" dirty="0">
                <a:solidFill>
                  <a:srgbClr val="000000"/>
                </a:solidFill>
                <a:latin typeface="Calibri" panose="020F0502020204030204" pitchFamily="34" charset="0"/>
                <a:ea typeface="Calibri" panose="020F0502020204030204" pitchFamily="34" charset="0"/>
                <a:cs typeface="Calibri" panose="020F0502020204030204" pitchFamily="34" charset="0"/>
              </a:rPr>
              <a:t>However, it is acknowledged that the time between administering pre- and post-intervention ASQs was approximately 12 weeks. This may be too close together to see meaningful improvement. </a:t>
            </a:r>
            <a:r>
              <a:rPr lang="en-GB" sz="1300" dirty="0">
                <a:latin typeface="Calibri" panose="020F0502020204030204" pitchFamily="34" charset="0"/>
                <a:ea typeface="Calibri" panose="020F0502020204030204" pitchFamily="34" charset="0"/>
                <a:cs typeface="Times New Roman" panose="02020603050405020304" pitchFamily="18" charset="0"/>
              </a:rPr>
              <a:t>Should there be a desire to directly impact TASO more targeted content may need to be introduced to the sessions, or more time should elapse between ASQ 1 and ASQ 2.</a:t>
            </a:r>
          </a:p>
        </p:txBody>
      </p:sp>
      <p:sp>
        <p:nvSpPr>
          <p:cNvPr id="5" name="TextBox 4">
            <a:extLst>
              <a:ext uri="{FF2B5EF4-FFF2-40B4-BE49-F238E27FC236}">
                <a16:creationId xmlns:a16="http://schemas.microsoft.com/office/drawing/2014/main" id="{02AA88BC-0B76-55F9-683B-1DC5364999D9}"/>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043638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35</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(5)</a:t>
            </a:r>
          </a:p>
        </p:txBody>
      </p:sp>
      <p:pic>
        <p:nvPicPr>
          <p:cNvPr id="11" name="Picture Placeholder 9">
            <a:extLst>
              <a:ext uri="{FF2B5EF4-FFF2-40B4-BE49-F238E27FC236}">
                <a16:creationId xmlns:a16="http://schemas.microsoft.com/office/drawing/2014/main" id="{9725F0CC-BC58-38C0-0F88-48E5906D6E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92296" y="1572549"/>
            <a:ext cx="3796529" cy="5040701"/>
          </a:xfrm>
          <a:prstGeom prst="rect">
            <a:avLst/>
          </a:prstGeom>
        </p:spPr>
      </p:pic>
      <p:sp>
        <p:nvSpPr>
          <p:cNvPr id="4" name="TextBox 3">
            <a:extLst>
              <a:ext uri="{FF2B5EF4-FFF2-40B4-BE49-F238E27FC236}">
                <a16:creationId xmlns:a16="http://schemas.microsoft.com/office/drawing/2014/main" id="{DD8AE4FC-A28F-AF52-5F37-D4957983BD51}"/>
              </a:ext>
            </a:extLst>
          </p:cNvPr>
          <p:cNvSpPr txBox="1"/>
          <p:nvPr/>
        </p:nvSpPr>
        <p:spPr>
          <a:xfrm>
            <a:off x="253187" y="1572549"/>
            <a:ext cx="7894486" cy="4564006"/>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Considerations for future optimisation</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There are several considerations for a wider roll-out. Tackling these considerations will help to maximise impact for students and improve the experience for schools.</a:t>
            </a: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Key consideration areas:</a:t>
            </a: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1. The set-up process and the communication between the school and Hello Future</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It is appropriate to begin conversations with school at least a half term in advance e.g. for an intervention during second half of Autumn term, communication could start before school breaks for summer. Email communication cannot be relied upon without verifying reception. When email is used, teachers would like an extended timeframe to respond. Ideally aim to establish one point of contact between Hello Future and the school. If there are personnel changes, a new relationship needs to be established. A written summary document could be produced, but conciseness is key. </a:t>
            </a: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2. The student selection process via YARC</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YARC is a precise tool, but the schools need to be aware and onboard with the time it takes to administer and mark the tests. Ideally, sufficient students need to be selected who are then very likely to be confirmed by YARC. </a:t>
            </a:r>
          </a:p>
        </p:txBody>
      </p:sp>
      <p:sp>
        <p:nvSpPr>
          <p:cNvPr id="5" name="TextBox 4">
            <a:extLst>
              <a:ext uri="{FF2B5EF4-FFF2-40B4-BE49-F238E27FC236}">
                <a16:creationId xmlns:a16="http://schemas.microsoft.com/office/drawing/2014/main" id="{814EAC3C-DBAD-E512-ECBE-344B694DEF94}"/>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656959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A07BC-D450-0710-E128-E022D57F51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445090-DA73-1EEC-326F-48D6F69768AE}"/>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36</a:t>
            </a:fld>
            <a:endParaRPr lang="en-US" dirty="0"/>
          </a:p>
        </p:txBody>
      </p:sp>
      <p:sp>
        <p:nvSpPr>
          <p:cNvPr id="8" name="TextBox 7">
            <a:extLst>
              <a:ext uri="{FF2B5EF4-FFF2-40B4-BE49-F238E27FC236}">
                <a16:creationId xmlns:a16="http://schemas.microsoft.com/office/drawing/2014/main" id="{C8D8EED8-EC4F-5933-9329-9176E2E50A3B}"/>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Executive Summary (6)</a:t>
            </a:r>
          </a:p>
        </p:txBody>
      </p:sp>
      <p:pic>
        <p:nvPicPr>
          <p:cNvPr id="11" name="Picture Placeholder 9">
            <a:extLst>
              <a:ext uri="{FF2B5EF4-FFF2-40B4-BE49-F238E27FC236}">
                <a16:creationId xmlns:a16="http://schemas.microsoft.com/office/drawing/2014/main" id="{9725F0CC-BC58-38C0-0F88-48E5906D6E6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392296" y="1572549"/>
            <a:ext cx="3796529" cy="5073789"/>
          </a:xfrm>
          <a:prstGeom prst="rect">
            <a:avLst/>
          </a:prstGeom>
        </p:spPr>
      </p:pic>
      <p:sp>
        <p:nvSpPr>
          <p:cNvPr id="4" name="TextBox 3">
            <a:extLst>
              <a:ext uri="{FF2B5EF4-FFF2-40B4-BE49-F238E27FC236}">
                <a16:creationId xmlns:a16="http://schemas.microsoft.com/office/drawing/2014/main" id="{DD8AE4FC-A28F-AF52-5F37-D4957983BD51}"/>
              </a:ext>
            </a:extLst>
          </p:cNvPr>
          <p:cNvSpPr txBox="1"/>
          <p:nvPr/>
        </p:nvSpPr>
        <p:spPr>
          <a:xfrm>
            <a:off x="79900" y="1561398"/>
            <a:ext cx="8312396" cy="5154616"/>
          </a:xfrm>
          <a:prstGeom prst="rect">
            <a:avLst/>
          </a:prstGeom>
          <a:noFill/>
        </p:spPr>
        <p:txBody>
          <a:bodyPr wrap="square" rtlCol="0">
            <a:spAutoFit/>
          </a:bodyPr>
          <a:lstStyle/>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3. The student criteria</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It is important that the schools fully understand the student selection criteria and that they feel their school demographics have been reflected within them.</a:t>
            </a:r>
            <a:r>
              <a:rPr lang="en-GB" sz="1400" dirty="0">
                <a:latin typeface="Calibri" panose="020F0502020204030204" pitchFamily="34" charset="0"/>
                <a:ea typeface="Calibri" panose="020F0502020204030204" pitchFamily="34" charset="0"/>
                <a:cs typeface="Calibri" panose="020F0502020204030204" pitchFamily="34" charset="0"/>
              </a:rPr>
              <a:t> Should students with behaviour problems or other SEND needs be included in future reading interventions, consideration must be given to how best support these students and mitigate any potential disruptions to the sessions.</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4. Planning the sessions</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Protecting the first two sessions for rapport building and planning to commence the actual reading intervention from week two, might be required for some student groups.</a:t>
            </a: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 5. Managing behaviour and disruption within the sessions</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Behaviour needs to be strictly managed by setting boundaries and adhering to the school’s behavioural policy, even if this means excluding students from the sessions.</a:t>
            </a: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6. Maximising engagement within the sessions</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Key take out: </a:t>
            </a:r>
            <a:r>
              <a:rPr lang="en-GB" sz="1400" dirty="0">
                <a:latin typeface="Calibri" panose="020F0502020204030204" pitchFamily="34" charset="0"/>
                <a:ea typeface="Calibri" panose="020F0502020204030204" pitchFamily="34" charset="0"/>
                <a:cs typeface="Times New Roman" panose="02020603050405020304" pitchFamily="18" charset="0"/>
              </a:rPr>
              <a:t>It is necessary to have a flexible ‘toolkit’ of exercises and approaches to maintain engagement. Students may remain more focussed via group exercises/interaction vs individual task sheets.</a:t>
            </a:r>
          </a:p>
          <a:p>
            <a:pPr>
              <a:lnSpc>
                <a:spcPct val="107000"/>
              </a:lnSpc>
              <a:spcAft>
                <a:spcPts val="800"/>
              </a:spcAft>
            </a:pPr>
            <a:r>
              <a:rPr lang="en-GB" sz="14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7. Monitoring progress longer-term</a:t>
            </a:r>
          </a:p>
          <a:p>
            <a:pPr marL="285750" indent="-285750">
              <a:lnSpc>
                <a:spcPct val="107000"/>
              </a:lnSpc>
              <a:spcAft>
                <a:spcPts val="800"/>
              </a:spcAft>
              <a:buFont typeface="Arial" panose="020B0604020202020204" pitchFamily="34" charset="0"/>
              <a:buChar char="•"/>
            </a:pPr>
            <a:r>
              <a:rPr lang="en-GB" sz="1400" dirty="0">
                <a:solidFill>
                  <a:schemeClr val="accent1"/>
                </a:solidFill>
                <a:latin typeface="Calibri" panose="020F0502020204030204" pitchFamily="34" charset="0"/>
                <a:ea typeface="Calibri" panose="020F0502020204030204" pitchFamily="34" charset="0"/>
                <a:cs typeface="Calibri" panose="020F0502020204030204" pitchFamily="34" charset="0"/>
              </a:rPr>
              <a:t>Key take out: </a:t>
            </a:r>
            <a:r>
              <a:rPr lang="en-GB" sz="1400" dirty="0">
                <a:latin typeface="Calibri" panose="020F0502020204030204" pitchFamily="34" charset="0"/>
                <a:ea typeface="Calibri" panose="020F0502020204030204" pitchFamily="34" charset="0"/>
                <a:cs typeface="Calibri" panose="020F0502020204030204" pitchFamily="34" charset="0"/>
              </a:rPr>
              <a:t>A further YARC assessment with these students, at the end of the academic year, would provide an opportunity to explore whether improvements attributed to participation in the Hello Future Reading Intervention have been sustained or if the student has continued to make progress.</a:t>
            </a:r>
          </a:p>
        </p:txBody>
      </p:sp>
      <p:sp>
        <p:nvSpPr>
          <p:cNvPr id="5" name="TextBox 4">
            <a:extLst>
              <a:ext uri="{FF2B5EF4-FFF2-40B4-BE49-F238E27FC236}">
                <a16:creationId xmlns:a16="http://schemas.microsoft.com/office/drawing/2014/main" id="{C8C98959-2A6B-6527-DF5D-0E01BE693EE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563019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48"/>
            <a:ext cx="4032739"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3. Intervention Evaluation</a:t>
            </a:r>
          </a:p>
        </p:txBody>
      </p:sp>
    </p:spTree>
    <p:extLst>
      <p:ext uri="{BB962C8B-B14F-4D97-AF65-F5344CB8AC3E}">
        <p14:creationId xmlns:p14="http://schemas.microsoft.com/office/powerpoint/2010/main" val="2330204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1">
            <a:extLst>
              <a:ext uri="{FF2B5EF4-FFF2-40B4-BE49-F238E27FC236}">
                <a16:creationId xmlns:a16="http://schemas.microsoft.com/office/drawing/2014/main" id="{27E3E975-2F4A-40BF-A46B-0E18B6189319}"/>
              </a:ext>
            </a:extLst>
          </p:cNvPr>
          <p:cNvSpPr>
            <a:spLocks noGrp="1"/>
          </p:cNvSpPr>
          <p:nvPr>
            <p:ph type="sldNum" sz="quarter" idx="12"/>
          </p:nvPr>
        </p:nvSpPr>
        <p:spPr/>
        <p:txBody>
          <a:bodyPr/>
          <a:lstStyle/>
          <a:p>
            <a:fld id="{CB18B0BB-88F0-E844-836B-FE4C776B369C}" type="slidenum">
              <a:rPr lang="en-US" smtClean="0"/>
              <a:pPr/>
              <a:t>38</a:t>
            </a:fld>
            <a:endParaRPr lang="en-US" dirty="0"/>
          </a:p>
        </p:txBody>
      </p:sp>
      <p:sp>
        <p:nvSpPr>
          <p:cNvPr id="7" name="TextBox 6">
            <a:extLst>
              <a:ext uri="{FF2B5EF4-FFF2-40B4-BE49-F238E27FC236}">
                <a16:creationId xmlns:a16="http://schemas.microsoft.com/office/drawing/2014/main" id="{B81DE85D-680A-4EE6-BC97-1102843C4F9F}"/>
              </a:ext>
            </a:extLst>
          </p:cNvPr>
          <p:cNvSpPr txBox="1"/>
          <p:nvPr/>
        </p:nvSpPr>
        <p:spPr>
          <a:xfrm>
            <a:off x="271318" y="400911"/>
            <a:ext cx="8579719" cy="738664"/>
          </a:xfrm>
          <a:prstGeom prst="rect">
            <a:avLst/>
          </a:prstGeom>
          <a:noFill/>
        </p:spPr>
        <p:txBody>
          <a:bodyPr wrap="square" rtlCol="0" anchor="ctr">
            <a:spAutoFit/>
          </a:bodyPr>
          <a:lstStyle/>
          <a:p>
            <a:r>
              <a:rPr lang="en-US" sz="4200" dirty="0">
                <a:solidFill>
                  <a:schemeClr val="bg1"/>
                </a:solidFill>
                <a:latin typeface="Arial Rounded MT Bold"/>
                <a:cs typeface="Arial Rounded MT Bold"/>
              </a:rPr>
              <a:t>Chapters 3 : Detail</a:t>
            </a:r>
          </a:p>
        </p:txBody>
      </p:sp>
      <p:graphicFrame>
        <p:nvGraphicFramePr>
          <p:cNvPr id="2" name="Table 3">
            <a:extLst>
              <a:ext uri="{FF2B5EF4-FFF2-40B4-BE49-F238E27FC236}">
                <a16:creationId xmlns:a16="http://schemas.microsoft.com/office/drawing/2014/main" id="{6F18B26A-A60E-7504-80BF-A6544EF5E603}"/>
              </a:ext>
            </a:extLst>
          </p:cNvPr>
          <p:cNvGraphicFramePr>
            <a:graphicFrameLocks noGrp="1"/>
          </p:cNvGraphicFramePr>
          <p:nvPr>
            <p:extLst>
              <p:ext uri="{D42A27DB-BD31-4B8C-83A1-F6EECF244321}">
                <p14:modId xmlns:p14="http://schemas.microsoft.com/office/powerpoint/2010/main" val="3998265087"/>
              </p:ext>
            </p:extLst>
          </p:nvPr>
        </p:nvGraphicFramePr>
        <p:xfrm>
          <a:off x="359347" y="1275489"/>
          <a:ext cx="11450735" cy="4175760"/>
        </p:xfrm>
        <a:graphic>
          <a:graphicData uri="http://schemas.openxmlformats.org/drawingml/2006/table">
            <a:tbl>
              <a:tblPr firstRow="1" bandRow="1">
                <a:tableStyleId>{5C22544A-7EE6-4342-B048-85BDC9FD1C3A}</a:tableStyleId>
              </a:tblPr>
              <a:tblGrid>
                <a:gridCol w="9269942">
                  <a:extLst>
                    <a:ext uri="{9D8B030D-6E8A-4147-A177-3AD203B41FA5}">
                      <a16:colId xmlns:a16="http://schemas.microsoft.com/office/drawing/2014/main" val="39869550"/>
                    </a:ext>
                  </a:extLst>
                </a:gridCol>
                <a:gridCol w="2180793">
                  <a:extLst>
                    <a:ext uri="{9D8B030D-6E8A-4147-A177-3AD203B41FA5}">
                      <a16:colId xmlns:a16="http://schemas.microsoft.com/office/drawing/2014/main" val="2052769526"/>
                    </a:ext>
                  </a:extLst>
                </a:gridCol>
              </a:tblGrid>
              <a:tr h="0">
                <a:tc>
                  <a:txBody>
                    <a:bodyPr/>
                    <a:lstStyle/>
                    <a:p>
                      <a:r>
                        <a:rPr lang="en-GB" sz="1600" b="1" dirty="0">
                          <a:solidFill>
                            <a:schemeClr val="bg1"/>
                          </a:solidFill>
                          <a:latin typeface="+mn-lt"/>
                        </a:rPr>
                        <a:t>3. Intervention Evaluation</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600" dirty="0">
                          <a:solidFill>
                            <a:schemeClr val="bg1"/>
                          </a:solidFill>
                        </a:rPr>
                        <a:t>Slide numbers: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05861512"/>
                  </a:ext>
                </a:extLst>
              </a:tr>
              <a:tr h="370840">
                <a:tc>
                  <a:txBody>
                    <a:bodyPr/>
                    <a:lstStyle/>
                    <a:p>
                      <a:pPr marL="285750" indent="-285750">
                        <a:buFont typeface="Arial" panose="020B0604020202020204" pitchFamily="34" charset="0"/>
                        <a:buChar char="•"/>
                      </a:pPr>
                      <a:r>
                        <a:rPr lang="en-GB" sz="1600" b="0" dirty="0">
                          <a:solidFill>
                            <a:schemeClr val="bg1"/>
                          </a:solidFill>
                          <a:latin typeface="+mn-lt"/>
                        </a:rPr>
                        <a:t>3a Intervention design and set up, including </a:t>
                      </a:r>
                    </a:p>
                    <a:p>
                      <a:pPr marL="742950" lvl="1" indent="-285750">
                        <a:buFont typeface="Arial" panose="020B0604020202020204" pitchFamily="34" charset="0"/>
                        <a:buChar char="•"/>
                      </a:pPr>
                      <a:r>
                        <a:rPr lang="en-GB" sz="1600" b="0" dirty="0">
                          <a:solidFill>
                            <a:schemeClr val="bg1"/>
                          </a:solidFill>
                          <a:latin typeface="+mn-lt"/>
                        </a:rPr>
                        <a:t>Design and format of the intervention</a:t>
                      </a:r>
                    </a:p>
                    <a:p>
                      <a:pPr marL="742950" lvl="1" indent="-285750">
                        <a:buFont typeface="Arial" panose="020B0604020202020204" pitchFamily="34" charset="0"/>
                        <a:buChar char="•"/>
                      </a:pPr>
                      <a:r>
                        <a:rPr lang="en-GB" sz="1600" b="0" dirty="0">
                          <a:solidFill>
                            <a:schemeClr val="bg1"/>
                          </a:solidFill>
                          <a:latin typeface="+mn-lt"/>
                        </a:rPr>
                        <a:t>Communications and planning, including timeline</a:t>
                      </a:r>
                    </a:p>
                    <a:p>
                      <a:pPr marL="742950" lvl="1" indent="-285750">
                        <a:buFont typeface="Arial" panose="020B0604020202020204" pitchFamily="34" charset="0"/>
                        <a:buChar char="•"/>
                      </a:pPr>
                      <a:r>
                        <a:rPr lang="en-GB" sz="1600" b="0" dirty="0">
                          <a:solidFill>
                            <a:schemeClr val="bg1"/>
                          </a:solidFill>
                          <a:latin typeface="+mn-lt"/>
                        </a:rPr>
                        <a:t>Student selection: how it worked, what worked well, considerations</a:t>
                      </a:r>
                    </a:p>
                    <a:p>
                      <a:pPr marL="742950" lvl="1" indent="-285750">
                        <a:buFont typeface="Arial" panose="020B0604020202020204" pitchFamily="34" charset="0"/>
                        <a:buChar char="•"/>
                      </a:pPr>
                      <a:r>
                        <a:rPr lang="en-GB" sz="1600" b="0" dirty="0">
                          <a:solidFill>
                            <a:schemeClr val="bg1"/>
                          </a:solidFill>
                          <a:latin typeface="+mn-lt"/>
                        </a:rPr>
                        <a:t>YARC reading assessments</a:t>
                      </a:r>
                    </a:p>
                    <a:p>
                      <a:pPr marL="742950" lvl="1" indent="-285750">
                        <a:buFont typeface="Arial" panose="020B0604020202020204" pitchFamily="34" charset="0"/>
                        <a:buChar char="•"/>
                      </a:pPr>
                      <a:r>
                        <a:rPr lang="en-GB" sz="1600" b="0" dirty="0">
                          <a:solidFill>
                            <a:schemeClr val="bg1"/>
                          </a:solidFill>
                          <a:latin typeface="+mn-lt"/>
                        </a:rPr>
                        <a:t>Summary</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37-53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7896752"/>
                  </a:ext>
                </a:extLst>
              </a:tr>
              <a:tr h="370840">
                <a:tc>
                  <a:txBody>
                    <a:bodyPr/>
                    <a:lstStyle/>
                    <a:p>
                      <a:pPr marL="285750" indent="-285750">
                        <a:buFont typeface="Arial" panose="020B0604020202020204" pitchFamily="34" charset="0"/>
                        <a:buChar char="•"/>
                      </a:pPr>
                      <a:r>
                        <a:rPr lang="en-GB" sz="1600" b="0" dirty="0">
                          <a:solidFill>
                            <a:schemeClr val="bg1"/>
                          </a:solidFill>
                          <a:latin typeface="+mn-lt"/>
                        </a:rPr>
                        <a:t>3b The Intervention sessions</a:t>
                      </a:r>
                    </a:p>
                    <a:p>
                      <a:pPr marL="742950" lvl="1" indent="-285750">
                        <a:buFont typeface="Arial" panose="020B0604020202020204" pitchFamily="34" charset="0"/>
                        <a:buChar char="•"/>
                      </a:pPr>
                      <a:r>
                        <a:rPr lang="en-GB" sz="1600" b="0" dirty="0">
                          <a:solidFill>
                            <a:schemeClr val="bg1"/>
                          </a:solidFill>
                          <a:latin typeface="+mn-lt"/>
                        </a:rPr>
                        <a:t>Design &amp; planning</a:t>
                      </a:r>
                    </a:p>
                    <a:p>
                      <a:pPr marL="742950" lvl="1" indent="-285750">
                        <a:buFont typeface="Arial" panose="020B0604020202020204" pitchFamily="34" charset="0"/>
                        <a:buChar char="•"/>
                      </a:pPr>
                      <a:r>
                        <a:rPr lang="en-GB" sz="1600" b="0" dirty="0">
                          <a:solidFill>
                            <a:schemeClr val="bg1"/>
                          </a:solidFill>
                          <a:latin typeface="+mn-lt"/>
                        </a:rPr>
                        <a:t>Content, materials, toolkit</a:t>
                      </a:r>
                    </a:p>
                    <a:p>
                      <a:pPr marL="742950" lvl="1" indent="-285750">
                        <a:buFont typeface="Arial" panose="020B0604020202020204" pitchFamily="34" charset="0"/>
                        <a:buChar char="•"/>
                      </a:pPr>
                      <a:r>
                        <a:rPr lang="en-GB" sz="1600" b="0" dirty="0">
                          <a:solidFill>
                            <a:schemeClr val="bg1"/>
                          </a:solidFill>
                          <a:latin typeface="+mn-lt"/>
                        </a:rPr>
                        <a:t>Receptivity</a:t>
                      </a:r>
                    </a:p>
                    <a:p>
                      <a:pPr marL="742950" lvl="1" indent="-285750">
                        <a:buFont typeface="Arial" panose="020B0604020202020204" pitchFamily="34" charset="0"/>
                        <a:buChar char="•"/>
                      </a:pPr>
                      <a:r>
                        <a:rPr lang="en-GB" sz="1600" b="0" dirty="0">
                          <a:solidFill>
                            <a:schemeClr val="bg1"/>
                          </a:solidFill>
                          <a:latin typeface="+mn-lt"/>
                        </a:rPr>
                        <a:t>Challenges</a:t>
                      </a:r>
                    </a:p>
                    <a:p>
                      <a:pPr marL="742950" lvl="1" indent="-285750">
                        <a:buFont typeface="Arial" panose="020B0604020202020204" pitchFamily="34" charset="0"/>
                        <a:buChar char="•"/>
                      </a:pPr>
                      <a:r>
                        <a:rPr lang="en-GB" sz="1600" b="0" dirty="0">
                          <a:solidFill>
                            <a:schemeClr val="bg1"/>
                          </a:solidFill>
                          <a:latin typeface="+mn-lt"/>
                        </a:rPr>
                        <a:t>Student perspective</a:t>
                      </a:r>
                    </a:p>
                    <a:p>
                      <a:pPr marL="742950" lvl="1" indent="-285750">
                        <a:buFont typeface="Arial" panose="020B0604020202020204" pitchFamily="34" charset="0"/>
                        <a:buChar char="•"/>
                      </a:pPr>
                      <a:r>
                        <a:rPr lang="en-GB" sz="1600" b="0" dirty="0">
                          <a:solidFill>
                            <a:schemeClr val="bg1"/>
                          </a:solidFill>
                          <a:latin typeface="+mn-lt"/>
                        </a:rPr>
                        <a:t>Summary</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54-65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0994375"/>
                  </a:ext>
                </a:extLst>
              </a:tr>
            </a:tbl>
          </a:graphicData>
        </a:graphic>
      </p:graphicFrame>
    </p:spTree>
    <p:extLst>
      <p:ext uri="{BB962C8B-B14F-4D97-AF65-F5344CB8AC3E}">
        <p14:creationId xmlns:p14="http://schemas.microsoft.com/office/powerpoint/2010/main" val="1620852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48"/>
            <a:ext cx="4322467"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3a Intervention Set Up</a:t>
            </a:r>
          </a:p>
        </p:txBody>
      </p:sp>
    </p:spTree>
    <p:extLst>
      <p:ext uri="{BB962C8B-B14F-4D97-AF65-F5344CB8AC3E}">
        <p14:creationId xmlns:p14="http://schemas.microsoft.com/office/powerpoint/2010/main" val="2094486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40</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77745"/>
            <a:ext cx="9240672" cy="1384995"/>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The design and format of the intervention</a:t>
            </a:r>
            <a:endParaRPr lang="en-US" sz="4200" dirty="0">
              <a:solidFill>
                <a:schemeClr val="bg1"/>
              </a:solidFill>
              <a:latin typeface="Arial Rounded MT Bold"/>
              <a:cs typeface="Arial Rounded MT Bold"/>
            </a:endParaRPr>
          </a:p>
        </p:txBody>
      </p:sp>
      <p:sp>
        <p:nvSpPr>
          <p:cNvPr id="12" name="TextBox 11">
            <a:extLst>
              <a:ext uri="{FF2B5EF4-FFF2-40B4-BE49-F238E27FC236}">
                <a16:creationId xmlns:a16="http://schemas.microsoft.com/office/drawing/2014/main" id="{2855AAE7-3BE6-3BE3-4943-48175F8750C9}"/>
              </a:ext>
            </a:extLst>
          </p:cNvPr>
          <p:cNvSpPr txBox="1"/>
          <p:nvPr/>
        </p:nvSpPr>
        <p:spPr>
          <a:xfrm>
            <a:off x="4247534" y="1638212"/>
            <a:ext cx="7473821" cy="36933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design and format was as follows:</a:t>
            </a:r>
          </a:p>
        </p:txBody>
      </p:sp>
      <p:sp>
        <p:nvSpPr>
          <p:cNvPr id="3" name="Rectangle: Rounded Corners 2">
            <a:extLst>
              <a:ext uri="{FF2B5EF4-FFF2-40B4-BE49-F238E27FC236}">
                <a16:creationId xmlns:a16="http://schemas.microsoft.com/office/drawing/2014/main" id="{1EBB2C24-2047-22B4-99F1-C176C8E861BF}"/>
              </a:ext>
            </a:extLst>
          </p:cNvPr>
          <p:cNvSpPr/>
          <p:nvPr/>
        </p:nvSpPr>
        <p:spPr>
          <a:xfrm>
            <a:off x="4247534" y="2066639"/>
            <a:ext cx="6862917" cy="535985"/>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GB" sz="1400" b="1" dirty="0">
              <a:solidFill>
                <a:schemeClr val="tx1">
                  <a:lumMod val="65000"/>
                  <a:lumOff val="35000"/>
                </a:schemeClr>
              </a:solidFill>
              <a:latin typeface="Arial Rounded MT Bold" panose="020F0704030504030204" pitchFamily="34" charset="77"/>
            </a:endParaRPr>
          </a:p>
          <a:p>
            <a:r>
              <a:rPr lang="en-GB" sz="1400" b="1" dirty="0">
                <a:solidFill>
                  <a:schemeClr val="tx1">
                    <a:lumMod val="65000"/>
                    <a:lumOff val="35000"/>
                  </a:schemeClr>
                </a:solidFill>
                <a:latin typeface="Arial Rounded MT Bold" panose="020F0704030504030204" pitchFamily="34" charset="77"/>
              </a:rPr>
              <a:t>6-week duration: </a:t>
            </a:r>
            <a:r>
              <a:rPr lang="en-GB" sz="1400" dirty="0">
                <a:solidFill>
                  <a:schemeClr val="tx1">
                    <a:lumMod val="65000"/>
                    <a:lumOff val="35000"/>
                  </a:schemeClr>
                </a:solidFill>
                <a:latin typeface="Arial Rounded MT Bold" panose="020F0704030504030204" pitchFamily="34" charset="77"/>
              </a:rPr>
              <a:t>taking place in second half of first term for Year 7 pupils</a:t>
            </a:r>
            <a:br>
              <a:rPr lang="en-GB" sz="1400" dirty="0">
                <a:solidFill>
                  <a:schemeClr val="tx1">
                    <a:lumMod val="65000"/>
                    <a:lumOff val="35000"/>
                  </a:schemeClr>
                </a:solidFill>
              </a:rPr>
            </a:br>
            <a:endParaRPr lang="en-GB" sz="1400" dirty="0">
              <a:solidFill>
                <a:schemeClr val="tx1">
                  <a:lumMod val="65000"/>
                  <a:lumOff val="35000"/>
                </a:schemeClr>
              </a:solidFill>
            </a:endParaRPr>
          </a:p>
        </p:txBody>
      </p:sp>
      <p:sp>
        <p:nvSpPr>
          <p:cNvPr id="4" name="Rectangle: Rounded Corners 3">
            <a:extLst>
              <a:ext uri="{FF2B5EF4-FFF2-40B4-BE49-F238E27FC236}">
                <a16:creationId xmlns:a16="http://schemas.microsoft.com/office/drawing/2014/main" id="{398200B6-73CF-0DE0-8630-1C40B0D63CA8}"/>
              </a:ext>
            </a:extLst>
          </p:cNvPr>
          <p:cNvSpPr/>
          <p:nvPr/>
        </p:nvSpPr>
        <p:spPr>
          <a:xfrm>
            <a:off x="8007224" y="2695751"/>
            <a:ext cx="3103227" cy="1134412"/>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dirty="0">
                <a:solidFill>
                  <a:schemeClr val="tx1">
                    <a:lumMod val="65000"/>
                    <a:lumOff val="35000"/>
                  </a:schemeClr>
                </a:solidFill>
                <a:latin typeface="Arial Rounded MT Bold" panose="020F0704030504030204" pitchFamily="34" charset="0"/>
              </a:rPr>
              <a:t>Delivery</a:t>
            </a:r>
          </a:p>
          <a:p>
            <a:endParaRPr lang="en-GB" sz="1200" dirty="0">
              <a:solidFill>
                <a:schemeClr val="tx1">
                  <a:lumMod val="65000"/>
                  <a:lumOff val="35000"/>
                </a:schemeClr>
              </a:solidFill>
              <a:latin typeface="Arial Rounded MT Bold" panose="020F0704030504030204" pitchFamily="34" charset="0"/>
            </a:endParaRPr>
          </a:p>
          <a:p>
            <a:r>
              <a:rPr lang="en-GB" sz="1200" dirty="0">
                <a:solidFill>
                  <a:schemeClr val="tx1">
                    <a:lumMod val="65000"/>
                    <a:lumOff val="35000"/>
                  </a:schemeClr>
                </a:solidFill>
              </a:rPr>
              <a:t>Either Hello Future Outreach personnel or a Hello Future graduate intern. </a:t>
            </a:r>
          </a:p>
          <a:p>
            <a:r>
              <a:rPr lang="en-GB" sz="1200" dirty="0">
                <a:solidFill>
                  <a:schemeClr val="tx1">
                    <a:lumMod val="65000"/>
                    <a:lumOff val="35000"/>
                  </a:schemeClr>
                </a:solidFill>
              </a:rPr>
              <a:t>Delivered by an individual.</a:t>
            </a:r>
          </a:p>
        </p:txBody>
      </p:sp>
      <p:sp>
        <p:nvSpPr>
          <p:cNvPr id="5" name="Rectangle: Rounded Corners 4">
            <a:extLst>
              <a:ext uri="{FF2B5EF4-FFF2-40B4-BE49-F238E27FC236}">
                <a16:creationId xmlns:a16="http://schemas.microsoft.com/office/drawing/2014/main" id="{CE6740A0-700A-C402-C8B2-CBBCCA882EFF}"/>
              </a:ext>
            </a:extLst>
          </p:cNvPr>
          <p:cNvSpPr/>
          <p:nvPr/>
        </p:nvSpPr>
        <p:spPr>
          <a:xfrm>
            <a:off x="4247534" y="3988092"/>
            <a:ext cx="3411794" cy="838694"/>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dirty="0">
                <a:solidFill>
                  <a:schemeClr val="tx1">
                    <a:lumMod val="65000"/>
                    <a:lumOff val="35000"/>
                  </a:schemeClr>
                </a:solidFill>
                <a:latin typeface="Arial Rounded MT Bold" panose="020F0704030504030204" pitchFamily="34" charset="77"/>
              </a:rPr>
              <a:t>Length and frequency</a:t>
            </a:r>
          </a:p>
          <a:p>
            <a:endParaRPr lang="en-GB" sz="1200" dirty="0">
              <a:solidFill>
                <a:schemeClr val="tx1">
                  <a:lumMod val="65000"/>
                  <a:lumOff val="35000"/>
                </a:schemeClr>
              </a:solidFill>
            </a:endParaRPr>
          </a:p>
          <a:p>
            <a:r>
              <a:rPr lang="en-GB" sz="1200" dirty="0">
                <a:solidFill>
                  <a:schemeClr val="tx1">
                    <a:lumMod val="65000"/>
                    <a:lumOff val="35000"/>
                  </a:schemeClr>
                </a:solidFill>
              </a:rPr>
              <a:t>40 mins each.</a:t>
            </a:r>
          </a:p>
          <a:p>
            <a:r>
              <a:rPr lang="en-GB" sz="1200" dirty="0">
                <a:solidFill>
                  <a:schemeClr val="tx1">
                    <a:lumMod val="65000"/>
                    <a:lumOff val="35000"/>
                  </a:schemeClr>
                </a:solidFill>
              </a:rPr>
              <a:t>2 x week.</a:t>
            </a:r>
            <a:endParaRPr lang="en-GB" sz="1200" dirty="0">
              <a:solidFill>
                <a:schemeClr val="tx1">
                  <a:lumMod val="65000"/>
                  <a:lumOff val="35000"/>
                </a:schemeClr>
              </a:solidFill>
              <a:cs typeface="Calibri" panose="020F0502020204030204" pitchFamily="34" charset="0"/>
            </a:endParaRPr>
          </a:p>
        </p:txBody>
      </p:sp>
      <p:sp>
        <p:nvSpPr>
          <p:cNvPr id="6" name="Rectangle: Rounded Corners 5">
            <a:extLst>
              <a:ext uri="{FF2B5EF4-FFF2-40B4-BE49-F238E27FC236}">
                <a16:creationId xmlns:a16="http://schemas.microsoft.com/office/drawing/2014/main" id="{2E630F0D-1D62-E87A-79FD-615B64EADF5A}"/>
              </a:ext>
            </a:extLst>
          </p:cNvPr>
          <p:cNvSpPr/>
          <p:nvPr/>
        </p:nvSpPr>
        <p:spPr>
          <a:xfrm>
            <a:off x="4247534" y="2695751"/>
            <a:ext cx="3411794" cy="1134412"/>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dirty="0">
                <a:solidFill>
                  <a:schemeClr val="tx1">
                    <a:lumMod val="65000"/>
                    <a:lumOff val="35000"/>
                  </a:schemeClr>
                </a:solidFill>
                <a:latin typeface="Arial Rounded MT Bold" panose="020F0704030504030204" pitchFamily="34" charset="77"/>
              </a:rPr>
              <a:t>Time of day</a:t>
            </a:r>
          </a:p>
          <a:p>
            <a:endParaRPr lang="en-GB" sz="1200" b="1" dirty="0">
              <a:solidFill>
                <a:schemeClr val="tx1">
                  <a:lumMod val="65000"/>
                  <a:lumOff val="35000"/>
                </a:schemeClr>
              </a:solidFill>
              <a:latin typeface="Arial Rounded MT Bold" panose="020F0704030504030204" pitchFamily="34" charset="77"/>
            </a:endParaRPr>
          </a:p>
          <a:p>
            <a:r>
              <a:rPr lang="en-GB" sz="1200" dirty="0">
                <a:solidFill>
                  <a:schemeClr val="tx1">
                    <a:lumMod val="65000"/>
                    <a:lumOff val="35000"/>
                  </a:schemeClr>
                </a:solidFill>
              </a:rPr>
              <a:t>During school day.</a:t>
            </a:r>
          </a:p>
          <a:p>
            <a:r>
              <a:rPr lang="en-GB" sz="1200" dirty="0">
                <a:solidFill>
                  <a:schemeClr val="tx1">
                    <a:lumMod val="65000"/>
                    <a:lumOff val="35000"/>
                  </a:schemeClr>
                </a:solidFill>
                <a:effectLst/>
                <a:ea typeface="Calibri" panose="020F0502020204030204" pitchFamily="34" charset="0"/>
                <a:cs typeface="Calibri" panose="020F0502020204030204" pitchFamily="34" charset="0"/>
              </a:rPr>
              <a:t>Students received a ‘pass out’ from lessons to attend.</a:t>
            </a:r>
            <a:endParaRPr lang="en-GB" sz="1200" dirty="0">
              <a:solidFill>
                <a:schemeClr val="tx1">
                  <a:lumMod val="65000"/>
                  <a:lumOff val="35000"/>
                </a:schemeClr>
              </a:solidFill>
              <a:cs typeface="Calibri" panose="020F0502020204030204" pitchFamily="34" charset="0"/>
            </a:endParaRPr>
          </a:p>
        </p:txBody>
      </p:sp>
      <p:sp>
        <p:nvSpPr>
          <p:cNvPr id="8" name="Rectangle: Rounded Corners 7">
            <a:extLst>
              <a:ext uri="{FF2B5EF4-FFF2-40B4-BE49-F238E27FC236}">
                <a16:creationId xmlns:a16="http://schemas.microsoft.com/office/drawing/2014/main" id="{C68B6280-2468-BAE8-775A-A749ACEC0704}"/>
              </a:ext>
            </a:extLst>
          </p:cNvPr>
          <p:cNvSpPr/>
          <p:nvPr/>
        </p:nvSpPr>
        <p:spPr>
          <a:xfrm>
            <a:off x="8007224" y="3988092"/>
            <a:ext cx="3103227" cy="838694"/>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dirty="0">
                <a:solidFill>
                  <a:schemeClr val="tx1">
                    <a:lumMod val="65000"/>
                    <a:lumOff val="35000"/>
                  </a:schemeClr>
                </a:solidFill>
                <a:latin typeface="Arial Rounded MT Bold" panose="020F0704030504030204" pitchFamily="34" charset="77"/>
              </a:rPr>
              <a:t>Size of group</a:t>
            </a:r>
          </a:p>
          <a:p>
            <a:endParaRPr lang="en-GB" sz="1200" b="1" dirty="0">
              <a:solidFill>
                <a:schemeClr val="tx1">
                  <a:lumMod val="65000"/>
                  <a:lumOff val="35000"/>
                </a:schemeClr>
              </a:solidFill>
              <a:latin typeface="Arial Rounded MT Bold" panose="020F0704030504030204" pitchFamily="34" charset="77"/>
            </a:endParaRPr>
          </a:p>
          <a:p>
            <a:r>
              <a:rPr lang="en-GB" sz="1200" dirty="0">
                <a:solidFill>
                  <a:schemeClr val="tx1">
                    <a:lumMod val="65000"/>
                    <a:lumOff val="35000"/>
                  </a:schemeClr>
                </a:solidFill>
              </a:rPr>
              <a:t>Intended group size with full attendance: 6 students.</a:t>
            </a:r>
          </a:p>
        </p:txBody>
      </p:sp>
      <p:sp>
        <p:nvSpPr>
          <p:cNvPr id="9" name="Rectangle: Rounded Corners 8">
            <a:extLst>
              <a:ext uri="{FF2B5EF4-FFF2-40B4-BE49-F238E27FC236}">
                <a16:creationId xmlns:a16="http://schemas.microsoft.com/office/drawing/2014/main" id="{E14CD648-CC9D-4616-7B44-60C5348F6420}"/>
              </a:ext>
            </a:extLst>
          </p:cNvPr>
          <p:cNvSpPr/>
          <p:nvPr/>
        </p:nvSpPr>
        <p:spPr>
          <a:xfrm>
            <a:off x="4208344" y="4961821"/>
            <a:ext cx="6941295" cy="761163"/>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400" b="1" dirty="0">
                <a:solidFill>
                  <a:schemeClr val="tx1">
                    <a:lumMod val="65000"/>
                    <a:lumOff val="35000"/>
                  </a:schemeClr>
                </a:solidFill>
                <a:latin typeface="Arial Rounded MT Bold" panose="020F0704030504030204" pitchFamily="34" charset="77"/>
              </a:rPr>
              <a:t>Session content: </a:t>
            </a:r>
            <a:r>
              <a:rPr lang="en-GB" sz="1200" dirty="0">
                <a:solidFill>
                  <a:schemeClr val="tx1">
                    <a:lumMod val="65000"/>
                    <a:lumOff val="35000"/>
                  </a:schemeClr>
                </a:solidFill>
              </a:rPr>
              <a:t>A guided reading style session using literacy intervention packs and books from the Scholastic ‘Connectors’ series (see next chart)</a:t>
            </a:r>
          </a:p>
        </p:txBody>
      </p:sp>
      <p:pic>
        <p:nvPicPr>
          <p:cNvPr id="7" name="Picture Placeholder 17">
            <a:extLst>
              <a:ext uri="{FF2B5EF4-FFF2-40B4-BE49-F238E27FC236}">
                <a16:creationId xmlns:a16="http://schemas.microsoft.com/office/drawing/2014/main" id="{B1AF589E-F5CC-AD0F-AB52-8126EFC9420A}"/>
              </a:ext>
            </a:extLst>
          </p:cNvPr>
          <p:cNvPicPr>
            <a:picLocks noChangeAspect="1"/>
          </p:cNvPicPr>
          <p:nvPr/>
        </p:nvPicPr>
        <p:blipFill rotWithShape="1">
          <a:blip r:embed="rId2" cstate="screen">
            <a:alphaModFix amt="72000"/>
            <a:extLst>
              <a:ext uri="{28A0092B-C50C-407E-A947-70E740481C1C}">
                <a14:useLocalDpi xmlns:a14="http://schemas.microsoft.com/office/drawing/2010/main"/>
              </a:ext>
            </a:extLst>
          </a:blip>
          <a:srcRect/>
          <a:stretch/>
        </p:blipFill>
        <p:spPr>
          <a:xfrm>
            <a:off x="0" y="1593751"/>
            <a:ext cx="3825795" cy="5052588"/>
          </a:xfrm>
          <a:prstGeom prst="rect">
            <a:avLst/>
          </a:prstGeom>
        </p:spPr>
      </p:pic>
      <p:sp>
        <p:nvSpPr>
          <p:cNvPr id="10" name="TextBox 9">
            <a:extLst>
              <a:ext uri="{FF2B5EF4-FFF2-40B4-BE49-F238E27FC236}">
                <a16:creationId xmlns:a16="http://schemas.microsoft.com/office/drawing/2014/main" id="{CF777763-06BE-5E14-A81C-BAD4FAF7D11F}"/>
              </a:ext>
            </a:extLst>
          </p:cNvPr>
          <p:cNvSpPr txBox="1"/>
          <p:nvPr/>
        </p:nvSpPr>
        <p:spPr>
          <a:xfrm>
            <a:off x="4247534" y="5909187"/>
            <a:ext cx="6980905" cy="523220"/>
          </a:xfrm>
          <a:prstGeom prst="rect">
            <a:avLst/>
          </a:prstGeom>
          <a:solidFill>
            <a:schemeClr val="accent1"/>
          </a:solidFill>
        </p:spPr>
        <p:txBody>
          <a:bodyPr wrap="square" rtlCol="0">
            <a:spAutoFit/>
          </a:bodyPr>
          <a:lstStyle/>
          <a:p>
            <a:pPr algn="ctr"/>
            <a:r>
              <a:rPr lang="en-GB" sz="1400" b="1" dirty="0">
                <a:solidFill>
                  <a:schemeClr val="bg1"/>
                </a:solidFill>
              </a:rPr>
              <a:t>This chapter of the report provides further detail on this design and format plus commentary on considerations for future roll out.</a:t>
            </a:r>
          </a:p>
        </p:txBody>
      </p:sp>
      <p:sp>
        <p:nvSpPr>
          <p:cNvPr id="11" name="TextBox 10">
            <a:extLst>
              <a:ext uri="{FF2B5EF4-FFF2-40B4-BE49-F238E27FC236}">
                <a16:creationId xmlns:a16="http://schemas.microsoft.com/office/drawing/2014/main" id="{EAA88FBC-5840-4C80-112A-B571328BF6E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613858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41</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00911"/>
            <a:ext cx="8579719" cy="738664"/>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The session content: Books</a:t>
            </a:r>
            <a:endParaRPr lang="en-US" sz="4200" dirty="0">
              <a:solidFill>
                <a:schemeClr val="bg1"/>
              </a:solidFill>
              <a:latin typeface="Arial Rounded MT Bold"/>
              <a:cs typeface="Arial Rounded MT Bold"/>
            </a:endParaRPr>
          </a:p>
        </p:txBody>
      </p:sp>
      <p:pic>
        <p:nvPicPr>
          <p:cNvPr id="1026" name="Picture 2" descr="Connectors Ages 11+: Secret Missions x 6">
            <a:extLst>
              <a:ext uri="{FF2B5EF4-FFF2-40B4-BE49-F238E27FC236}">
                <a16:creationId xmlns:a16="http://schemas.microsoft.com/office/drawing/2014/main" id="{B17DD926-7260-E5C9-B01B-0CD4792A859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54373" y="2478919"/>
            <a:ext cx="1241752" cy="15978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63858EE-3EFD-297C-518D-B3EDFE91C7D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32887" y="4400834"/>
            <a:ext cx="1247169" cy="15978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nnectors 11+: Nature's Extremes - Wild Weather x 6">
            <a:extLst>
              <a:ext uri="{FF2B5EF4-FFF2-40B4-BE49-F238E27FC236}">
                <a16:creationId xmlns:a16="http://schemas.microsoft.com/office/drawing/2014/main" id="{4839A37B-1793-9068-B835-5717BAA8A46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353638" y="2465193"/>
            <a:ext cx="1241752" cy="15978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nectors Ages 11+: The Poisoned Pen x 6">
            <a:extLst>
              <a:ext uri="{FF2B5EF4-FFF2-40B4-BE49-F238E27FC236}">
                <a16:creationId xmlns:a16="http://schemas.microsoft.com/office/drawing/2014/main" id="{38542BDE-0F0A-CB64-C0DA-572AAD5A1CA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348756" y="4400834"/>
            <a:ext cx="1247169" cy="15978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nnectors Ages 11+: Uncle Al Disasters x 6">
            <a:extLst>
              <a:ext uri="{FF2B5EF4-FFF2-40B4-BE49-F238E27FC236}">
                <a16:creationId xmlns:a16="http://schemas.microsoft.com/office/drawing/2014/main" id="{2B771D5E-73EE-A611-C1C4-4924F66CC7D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917017" y="2478919"/>
            <a:ext cx="1247169" cy="15978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A042B9-8CE7-C07B-A15C-0643D00469CC}"/>
              </a:ext>
            </a:extLst>
          </p:cNvPr>
          <p:cNvSpPr txBox="1"/>
          <p:nvPr/>
        </p:nvSpPr>
        <p:spPr>
          <a:xfrm>
            <a:off x="379088" y="1658245"/>
            <a:ext cx="11170927" cy="454420"/>
          </a:xfrm>
          <a:prstGeom prst="rect">
            <a:avLst/>
          </a:prstGeom>
          <a:noFill/>
        </p:spPr>
        <p:txBody>
          <a:bodyPr wrap="square">
            <a:spAutoFit/>
          </a:bodyPr>
          <a:lstStyle/>
          <a:p>
            <a:pPr>
              <a:lnSpc>
                <a:spcPct val="150000"/>
              </a:lnSpc>
            </a:pPr>
            <a:r>
              <a:rPr lang="en-GB" b="1" dirty="0">
                <a:solidFill>
                  <a:srgbClr val="1D71B8"/>
                </a:solidFill>
                <a:latin typeface="Arial Rounded MT Bold" panose="020F0704030504030204" pitchFamily="34" charset="77"/>
              </a:rPr>
              <a:t>The Scholastic ‘Connector’ series of books for 11yrs+ were used as the basis for the sessions</a:t>
            </a:r>
          </a:p>
        </p:txBody>
      </p:sp>
      <p:pic>
        <p:nvPicPr>
          <p:cNvPr id="3" name="Picture 2" descr="Connectors Ages 11+: Cotton Wool Kids x 6">
            <a:extLst>
              <a:ext uri="{FF2B5EF4-FFF2-40B4-BE49-F238E27FC236}">
                <a16:creationId xmlns:a16="http://schemas.microsoft.com/office/drawing/2014/main" id="{6E33022C-9EFE-D32D-9DE4-FF45F484BB1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917017" y="4400834"/>
            <a:ext cx="1247170" cy="15978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80F6CFE-C9D5-F019-7431-745DB753C674}"/>
              </a:ext>
            </a:extLst>
          </p:cNvPr>
          <p:cNvSpPr txBox="1"/>
          <p:nvPr/>
        </p:nvSpPr>
        <p:spPr>
          <a:xfrm>
            <a:off x="379088" y="2200497"/>
            <a:ext cx="6215676" cy="4260012"/>
          </a:xfrm>
          <a:prstGeom prst="rect">
            <a:avLst/>
          </a:prstGeom>
          <a:solidFill>
            <a:schemeClr val="bg1">
              <a:lumMod val="95000"/>
            </a:schemeClr>
          </a:solidFill>
        </p:spPr>
        <p:txBody>
          <a:bodyPr wrap="square" rtlCol="0">
            <a:spAutoFit/>
          </a:bodyPr>
          <a:lstStyle/>
          <a:p>
            <a:pPr>
              <a:lnSpc>
                <a:spcPct val="150000"/>
              </a:lnSpc>
            </a:pPr>
            <a:r>
              <a:rPr lang="en-GB" sz="1400" b="1" dirty="0">
                <a:solidFill>
                  <a:schemeClr val="tx1">
                    <a:lumMod val="65000"/>
                    <a:lumOff val="35000"/>
                  </a:schemeClr>
                </a:solidFill>
              </a:rPr>
              <a:t>They are known to offer a number of benefits. Scholastic states that:</a:t>
            </a:r>
          </a:p>
          <a:p>
            <a:pPr marL="171450" indent="-171450" fontAlgn="base">
              <a:lnSpc>
                <a:spcPct val="150000"/>
              </a:lnSpc>
              <a:buFont typeface="Arial" panose="020B0604020202020204" pitchFamily="34" charset="0"/>
              <a:buChar char="•"/>
            </a:pPr>
            <a:r>
              <a:rPr lang="en-GB" sz="1400" dirty="0">
                <a:solidFill>
                  <a:schemeClr val="tx1"/>
                </a:solidFill>
              </a:rPr>
              <a:t>The series uses peer to peer learning strategies that include every child with proven results</a:t>
            </a:r>
          </a:p>
          <a:p>
            <a:pPr marL="171450" indent="-171450" algn="l" fontAlgn="base">
              <a:lnSpc>
                <a:spcPct val="150000"/>
              </a:lnSpc>
              <a:buFont typeface="Arial" panose="020B0604020202020204" pitchFamily="34" charset="0"/>
              <a:buChar char="•"/>
            </a:pPr>
            <a:r>
              <a:rPr lang="en-GB" sz="1400" dirty="0">
                <a:solidFill>
                  <a:schemeClr val="tx1"/>
                </a:solidFill>
              </a:rPr>
              <a:t>They are aimed at narrowing the attainment gap with reciprocal reading</a:t>
            </a:r>
            <a:endParaRPr lang="en-GB" sz="1400" b="0" i="0" dirty="0">
              <a:solidFill>
                <a:schemeClr val="tx1"/>
              </a:solidFill>
              <a:effectLst/>
            </a:endParaRPr>
          </a:p>
          <a:p>
            <a:pPr marL="171450" indent="-171450" algn="l" fontAlgn="base">
              <a:lnSpc>
                <a:spcPct val="150000"/>
              </a:lnSpc>
              <a:buFont typeface="Arial" panose="020B0604020202020204" pitchFamily="34" charset="0"/>
              <a:buChar char="•"/>
            </a:pPr>
            <a:r>
              <a:rPr lang="en-GB" sz="1400" dirty="0">
                <a:solidFill>
                  <a:schemeClr val="tx1"/>
                </a:solidFill>
              </a:rPr>
              <a:t>The use h</a:t>
            </a:r>
            <a:r>
              <a:rPr lang="en-GB" sz="1400" b="0" i="0" dirty="0">
                <a:solidFill>
                  <a:schemeClr val="tx1"/>
                </a:solidFill>
                <a:effectLst/>
              </a:rPr>
              <a:t>igh-impact methods, based on collaboration. These methods are proven in case studies and recommended by the Education Endowment Foundation</a:t>
            </a:r>
          </a:p>
          <a:p>
            <a:pPr marL="171450" indent="-171450" algn="l" fontAlgn="base">
              <a:lnSpc>
                <a:spcPct val="150000"/>
              </a:lnSpc>
              <a:buFont typeface="Arial" panose="020B0604020202020204" pitchFamily="34" charset="0"/>
              <a:buChar char="•"/>
            </a:pPr>
            <a:r>
              <a:rPr lang="en-GB" sz="1400" b="0" i="0" dirty="0">
                <a:solidFill>
                  <a:schemeClr val="tx1"/>
                </a:solidFill>
                <a:effectLst/>
              </a:rPr>
              <a:t>Formal classroom trials of </a:t>
            </a:r>
            <a:r>
              <a:rPr lang="en-GB" sz="1400" b="0" i="1" dirty="0">
                <a:solidFill>
                  <a:schemeClr val="tx1"/>
                </a:solidFill>
                <a:effectLst/>
              </a:rPr>
              <a:t>Connectors</a:t>
            </a:r>
            <a:r>
              <a:rPr lang="en-GB" sz="1400" b="0" i="0" dirty="0">
                <a:solidFill>
                  <a:schemeClr val="tx1"/>
                </a:solidFill>
                <a:effectLst/>
              </a:rPr>
              <a:t> showed children’s reading age improve within 12 weeks  (by an </a:t>
            </a:r>
            <a:r>
              <a:rPr lang="en-GB" sz="1400" dirty="0">
                <a:solidFill>
                  <a:schemeClr val="tx1"/>
                </a:solidFill>
              </a:rPr>
              <a:t>average of 9.1 months) </a:t>
            </a:r>
          </a:p>
          <a:p>
            <a:pPr marL="171450" indent="-171450" algn="l" fontAlgn="base">
              <a:lnSpc>
                <a:spcPct val="150000"/>
              </a:lnSpc>
              <a:buFont typeface="Arial" panose="020B0604020202020204" pitchFamily="34" charset="0"/>
              <a:buChar char="•"/>
            </a:pPr>
            <a:r>
              <a:rPr lang="en-GB" sz="1400" dirty="0">
                <a:solidFill>
                  <a:schemeClr val="tx1"/>
                </a:solidFill>
              </a:rPr>
              <a:t>They are i</a:t>
            </a:r>
            <a:r>
              <a:rPr lang="en-GB" sz="1400" b="0" i="0" dirty="0">
                <a:solidFill>
                  <a:schemeClr val="tx1"/>
                </a:solidFill>
                <a:effectLst/>
              </a:rPr>
              <a:t>deal for small group teaching at different ability levels</a:t>
            </a:r>
          </a:p>
          <a:p>
            <a:pPr marL="171450" indent="-171450" fontAlgn="base">
              <a:lnSpc>
                <a:spcPct val="150000"/>
              </a:lnSpc>
              <a:buFont typeface="Arial" panose="020B0604020202020204" pitchFamily="34" charset="0"/>
              <a:buChar char="•"/>
            </a:pPr>
            <a:r>
              <a:rPr lang="en-GB" sz="1400" b="0" i="0" dirty="0">
                <a:solidFill>
                  <a:srgbClr val="282828"/>
                </a:solidFill>
                <a:effectLst/>
              </a:rPr>
              <a:t>Their method develops teamwork as well as speaking, listening, comprehension and evaluation skills</a:t>
            </a:r>
          </a:p>
          <a:p>
            <a:pPr marL="171450" indent="-171450" algn="l" fontAlgn="base">
              <a:lnSpc>
                <a:spcPct val="150000"/>
              </a:lnSpc>
              <a:buFont typeface="Arial" panose="020B0604020202020204" pitchFamily="34" charset="0"/>
              <a:buChar char="•"/>
            </a:pPr>
            <a:r>
              <a:rPr lang="en-GB" sz="1400" b="0" i="0" dirty="0">
                <a:solidFill>
                  <a:schemeClr val="tx1"/>
                </a:solidFill>
                <a:effectLst/>
              </a:rPr>
              <a:t>Case studies show particular benefits for disadvantaged learners.</a:t>
            </a:r>
          </a:p>
        </p:txBody>
      </p:sp>
      <p:sp>
        <p:nvSpPr>
          <p:cNvPr id="7" name="TextBox 6">
            <a:extLst>
              <a:ext uri="{FF2B5EF4-FFF2-40B4-BE49-F238E27FC236}">
                <a16:creationId xmlns:a16="http://schemas.microsoft.com/office/drawing/2014/main" id="{37CBDD03-DDF3-8DA6-FC83-0E1BEB4EAE11}"/>
              </a:ext>
            </a:extLst>
          </p:cNvPr>
          <p:cNvSpPr txBox="1"/>
          <p:nvPr/>
        </p:nvSpPr>
        <p:spPr>
          <a:xfrm>
            <a:off x="7298216" y="6199638"/>
            <a:ext cx="4176029" cy="246221"/>
          </a:xfrm>
          <a:prstGeom prst="rect">
            <a:avLst/>
          </a:prstGeom>
          <a:noFill/>
        </p:spPr>
        <p:txBody>
          <a:bodyPr wrap="square">
            <a:spAutoFit/>
          </a:bodyPr>
          <a:lstStyle/>
          <a:p>
            <a:r>
              <a:rPr lang="en-GB" sz="1000" dirty="0"/>
              <a:t>Information and images from https://www.scholastic.co.uk/</a:t>
            </a:r>
          </a:p>
        </p:txBody>
      </p:sp>
      <p:sp>
        <p:nvSpPr>
          <p:cNvPr id="4" name="TextBox 3">
            <a:extLst>
              <a:ext uri="{FF2B5EF4-FFF2-40B4-BE49-F238E27FC236}">
                <a16:creationId xmlns:a16="http://schemas.microsoft.com/office/drawing/2014/main" id="{18EA3568-FE13-FCD5-4E66-495F016CDFD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447950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42</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77745"/>
            <a:ext cx="8579719" cy="1384995"/>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The session content: Structure and style</a:t>
            </a:r>
            <a:endParaRPr lang="en-US" sz="4200" dirty="0">
              <a:solidFill>
                <a:schemeClr val="bg1"/>
              </a:solidFill>
              <a:latin typeface="Arial Rounded MT Bold"/>
              <a:cs typeface="Arial Rounded MT Bold"/>
            </a:endParaRPr>
          </a:p>
        </p:txBody>
      </p:sp>
      <p:pic>
        <p:nvPicPr>
          <p:cNvPr id="1026" name="Picture 2" descr="Connectors Ages 11+: Secret Missions x 6">
            <a:extLst>
              <a:ext uri="{FF2B5EF4-FFF2-40B4-BE49-F238E27FC236}">
                <a16:creationId xmlns:a16="http://schemas.microsoft.com/office/drawing/2014/main" id="{B17DD926-7260-E5C9-B01B-0CD4792A859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53061" y="2912063"/>
            <a:ext cx="1119086"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63858EE-3EFD-297C-518D-B3EDFE91C7D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31574" y="4498684"/>
            <a:ext cx="1123969"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nnectors 11+: Nature's Extremes - Wild Weather x 6">
            <a:extLst>
              <a:ext uri="{FF2B5EF4-FFF2-40B4-BE49-F238E27FC236}">
                <a16:creationId xmlns:a16="http://schemas.microsoft.com/office/drawing/2014/main" id="{4839A37B-1793-9068-B835-5717BAA8A46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549725" y="2898337"/>
            <a:ext cx="1119086"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nnectors Ages 11+: The Poisoned Pen x 6">
            <a:extLst>
              <a:ext uri="{FF2B5EF4-FFF2-40B4-BE49-F238E27FC236}">
                <a16:creationId xmlns:a16="http://schemas.microsoft.com/office/drawing/2014/main" id="{38542BDE-0F0A-CB64-C0DA-572AAD5A1CA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544842" y="4498684"/>
            <a:ext cx="1123969"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onnectors Ages 11+: Uncle Al Disasters x 6">
            <a:extLst>
              <a:ext uri="{FF2B5EF4-FFF2-40B4-BE49-F238E27FC236}">
                <a16:creationId xmlns:a16="http://schemas.microsoft.com/office/drawing/2014/main" id="{2B771D5E-73EE-A611-C1C4-4924F66CC7D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01115" y="2912063"/>
            <a:ext cx="1123969" cy="1440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A042B9-8CE7-C07B-A15C-0643D00469CC}"/>
              </a:ext>
            </a:extLst>
          </p:cNvPr>
          <p:cNvSpPr txBox="1"/>
          <p:nvPr/>
        </p:nvSpPr>
        <p:spPr>
          <a:xfrm>
            <a:off x="374205" y="1873045"/>
            <a:ext cx="10294605" cy="869918"/>
          </a:xfrm>
          <a:prstGeom prst="rect">
            <a:avLst/>
          </a:prstGeom>
          <a:noFill/>
        </p:spPr>
        <p:txBody>
          <a:bodyPr wrap="square">
            <a:spAutoFit/>
          </a:bodyPr>
          <a:lstStyle/>
          <a:p>
            <a:pPr>
              <a:lnSpc>
                <a:spcPct val="150000"/>
              </a:lnSpc>
            </a:pPr>
            <a:r>
              <a:rPr lang="en-GB" b="1" dirty="0">
                <a:solidFill>
                  <a:srgbClr val="1D71B8"/>
                </a:solidFill>
                <a:latin typeface="Arial Rounded MT Bold" panose="020F0704030504030204" pitchFamily="34" charset="77"/>
              </a:rPr>
              <a:t>The Connector series books are aimed at collaborative learning in small groups and provide session leaders with a structure to adopt</a:t>
            </a:r>
          </a:p>
        </p:txBody>
      </p:sp>
      <p:pic>
        <p:nvPicPr>
          <p:cNvPr id="3" name="Picture 2" descr="Connectors Ages 11+: Cotton Wool Kids x 6">
            <a:extLst>
              <a:ext uri="{FF2B5EF4-FFF2-40B4-BE49-F238E27FC236}">
                <a16:creationId xmlns:a16="http://schemas.microsoft.com/office/drawing/2014/main" id="{6E33022C-9EFE-D32D-9DE4-FF45F484BB1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001114" y="4498684"/>
            <a:ext cx="1123970" cy="1440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A8150EC-6FC0-E3C0-C357-8CCE23233715}"/>
              </a:ext>
            </a:extLst>
          </p:cNvPr>
          <p:cNvSpPr txBox="1"/>
          <p:nvPr/>
        </p:nvSpPr>
        <p:spPr>
          <a:xfrm>
            <a:off x="452283" y="2850793"/>
            <a:ext cx="6359531" cy="3539430"/>
          </a:xfrm>
          <a:prstGeom prst="rect">
            <a:avLst/>
          </a:prstGeom>
          <a:solidFill>
            <a:schemeClr val="bg1">
              <a:lumMod val="95000"/>
            </a:schemeClr>
          </a:solidFill>
        </p:spPr>
        <p:txBody>
          <a:bodyPr wrap="square" rtlCol="0">
            <a:spAutoFit/>
          </a:bodyPr>
          <a:lstStyle/>
          <a:p>
            <a:pPr>
              <a:lnSpc>
                <a:spcPct val="150000"/>
              </a:lnSpc>
            </a:pPr>
            <a:r>
              <a:rPr lang="en-GB" sz="1400" b="1" dirty="0">
                <a:solidFill>
                  <a:schemeClr val="tx1">
                    <a:lumMod val="65000"/>
                    <a:lumOff val="35000"/>
                  </a:schemeClr>
                </a:solidFill>
              </a:rPr>
              <a:t>The Connector books are designed to be used as follows:</a:t>
            </a:r>
          </a:p>
          <a:p>
            <a:pPr>
              <a:lnSpc>
                <a:spcPct val="150000"/>
              </a:lnSpc>
            </a:pPr>
            <a:endParaRPr lang="en-GB" sz="1400" b="1" dirty="0">
              <a:solidFill>
                <a:schemeClr val="tx1">
                  <a:lumMod val="65000"/>
                  <a:lumOff val="35000"/>
                </a:schemeClr>
              </a:solidFill>
            </a:endParaRPr>
          </a:p>
          <a:p>
            <a:pPr marL="171450" indent="-171450" fontAlgn="base">
              <a:lnSpc>
                <a:spcPct val="150000"/>
              </a:lnSpc>
              <a:buFont typeface="Arial" panose="020B0604020202020204" pitchFamily="34" charset="0"/>
              <a:buChar char="•"/>
            </a:pPr>
            <a:r>
              <a:rPr lang="en-GB" sz="1400" b="0" i="0" dirty="0">
                <a:solidFill>
                  <a:srgbClr val="282828"/>
                </a:solidFill>
                <a:effectLst/>
              </a:rPr>
              <a:t>Children work in small independent groups of up to six, each taking turns to be the leader as they read and debate a book together. </a:t>
            </a:r>
          </a:p>
          <a:p>
            <a:pPr marL="171450" indent="-171450" fontAlgn="base">
              <a:lnSpc>
                <a:spcPct val="150000"/>
              </a:lnSpc>
              <a:buFont typeface="Arial" panose="020B0604020202020204" pitchFamily="34" charset="0"/>
              <a:buChar char="•"/>
            </a:pPr>
            <a:r>
              <a:rPr lang="en-GB" sz="1400" b="0" i="0" dirty="0">
                <a:solidFill>
                  <a:srgbClr val="282828"/>
                </a:solidFill>
                <a:effectLst/>
              </a:rPr>
              <a:t>The books have clear prompts which the session </a:t>
            </a:r>
            <a:r>
              <a:rPr lang="en-GB" sz="1400" dirty="0">
                <a:solidFill>
                  <a:srgbClr val="282828"/>
                </a:solidFill>
              </a:rPr>
              <a:t>leader uses </a:t>
            </a:r>
            <a:r>
              <a:rPr lang="en-GB" sz="1400" b="0" i="0" dirty="0">
                <a:solidFill>
                  <a:srgbClr val="282828"/>
                </a:solidFill>
                <a:effectLst/>
              </a:rPr>
              <a:t>to focus the discussion and work with the students to predict outcomes, clarify issues, ask questions and evaluate content. </a:t>
            </a:r>
          </a:p>
          <a:p>
            <a:pPr marL="171450" indent="-171450" fontAlgn="base">
              <a:lnSpc>
                <a:spcPct val="150000"/>
              </a:lnSpc>
              <a:buFont typeface="Arial" panose="020B0604020202020204" pitchFamily="34" charset="0"/>
              <a:buChar char="•"/>
            </a:pPr>
            <a:endParaRPr lang="en-GB" sz="1400" dirty="0">
              <a:solidFill>
                <a:srgbClr val="282828"/>
              </a:solidFill>
            </a:endParaRPr>
          </a:p>
          <a:p>
            <a:pPr marL="171450" indent="-171450" fontAlgn="base">
              <a:lnSpc>
                <a:spcPct val="150000"/>
              </a:lnSpc>
              <a:buFont typeface="Arial" panose="020B0604020202020204" pitchFamily="34" charset="0"/>
              <a:buChar char="•"/>
            </a:pPr>
            <a:r>
              <a:rPr lang="en-GB" sz="1400" dirty="0">
                <a:solidFill>
                  <a:srgbClr val="282828"/>
                </a:solidFill>
              </a:rPr>
              <a:t>Note: Feedback from students regarding these books is provided in section 3b ‘The intervention sessions.’</a:t>
            </a:r>
            <a:endParaRPr lang="en-GB" sz="1400" b="0" i="0" dirty="0">
              <a:solidFill>
                <a:srgbClr val="282828"/>
              </a:solidFill>
              <a:effectLst/>
            </a:endParaRPr>
          </a:p>
          <a:p>
            <a:endParaRPr lang="en-GB" sz="1400" dirty="0"/>
          </a:p>
        </p:txBody>
      </p:sp>
      <p:sp>
        <p:nvSpPr>
          <p:cNvPr id="4" name="TextBox 3">
            <a:extLst>
              <a:ext uri="{FF2B5EF4-FFF2-40B4-BE49-F238E27FC236}">
                <a16:creationId xmlns:a16="http://schemas.microsoft.com/office/drawing/2014/main" id="{8841C2F3-4CC4-35F8-7AA4-97FE50B71BDA}"/>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
        <p:nvSpPr>
          <p:cNvPr id="5" name="TextBox 4">
            <a:extLst>
              <a:ext uri="{FF2B5EF4-FFF2-40B4-BE49-F238E27FC236}">
                <a16:creationId xmlns:a16="http://schemas.microsoft.com/office/drawing/2014/main" id="{4E3F0CD1-1665-D815-4013-25C4D32DFB5A}"/>
              </a:ext>
            </a:extLst>
          </p:cNvPr>
          <p:cNvSpPr txBox="1"/>
          <p:nvPr/>
        </p:nvSpPr>
        <p:spPr>
          <a:xfrm>
            <a:off x="7298216" y="6199638"/>
            <a:ext cx="4176029" cy="246221"/>
          </a:xfrm>
          <a:prstGeom prst="rect">
            <a:avLst/>
          </a:prstGeom>
          <a:noFill/>
        </p:spPr>
        <p:txBody>
          <a:bodyPr wrap="square">
            <a:spAutoFit/>
          </a:bodyPr>
          <a:lstStyle/>
          <a:p>
            <a:r>
              <a:rPr lang="en-GB" sz="1000" dirty="0"/>
              <a:t>Information and images from https://www.scholastic.co.uk/</a:t>
            </a:r>
          </a:p>
        </p:txBody>
      </p:sp>
    </p:spTree>
    <p:extLst>
      <p:ext uri="{BB962C8B-B14F-4D97-AF65-F5344CB8AC3E}">
        <p14:creationId xmlns:p14="http://schemas.microsoft.com/office/powerpoint/2010/main" val="2071173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43</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00910"/>
            <a:ext cx="9407941" cy="738664"/>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Intervention design and format (1)</a:t>
            </a:r>
            <a:endParaRPr lang="en-US" sz="4200" dirty="0">
              <a:solidFill>
                <a:schemeClr val="bg1"/>
              </a:solidFill>
              <a:latin typeface="Arial Rounded MT Bold"/>
              <a:cs typeface="Arial Rounded MT Bold"/>
            </a:endParaRPr>
          </a:p>
        </p:txBody>
      </p:sp>
      <p:sp>
        <p:nvSpPr>
          <p:cNvPr id="12" name="TextBox 11">
            <a:extLst>
              <a:ext uri="{FF2B5EF4-FFF2-40B4-BE49-F238E27FC236}">
                <a16:creationId xmlns:a16="http://schemas.microsoft.com/office/drawing/2014/main" id="{2855AAE7-3BE6-3BE3-4943-48175F8750C9}"/>
              </a:ext>
            </a:extLst>
          </p:cNvPr>
          <p:cNvSpPr txBox="1"/>
          <p:nvPr/>
        </p:nvSpPr>
        <p:spPr>
          <a:xfrm>
            <a:off x="271318" y="1622544"/>
            <a:ext cx="11753534" cy="5204886"/>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Timing of the intervention</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endParaRPr lang="en-GB"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intervention took place in the second half of the first Year 7 term (Autumn 2023). This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was appropriate timing in some respects, but early in the second (Spring) term could also be considered.</a:t>
            </a:r>
          </a:p>
          <a:p>
            <a:pPr>
              <a:lnSpc>
                <a:spcPct val="107000"/>
              </a:lnSpc>
              <a:spcAft>
                <a:spcPts val="800"/>
              </a:spcAft>
            </a:pPr>
            <a:r>
              <a:rPr lang="en-GB" sz="1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Positives</a:t>
            </a: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positives of the timing were as follows:</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 was positive that the intervention took place during one continuous half term (i.e. with no holidays to interrupt the flow.) </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 was also positive that the very first term of Year 7 was avoided, as this would have been difficult for planning/pupil selection.</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Running the intervention within the first term means there is maximum time for students to benefit from the reading improvement during the academic year.</a:t>
            </a:r>
          </a:p>
          <a:p>
            <a:pPr>
              <a:lnSpc>
                <a:spcPct val="107000"/>
              </a:lnSpc>
              <a:spcAft>
                <a:spcPts val="800"/>
              </a:spcAft>
            </a:pPr>
            <a:r>
              <a:rPr lang="en-GB" sz="1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Considerations</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There could be an argument for running the intervention at the start of the Spring term. This might be better timing for schools in terms of student selection. It would allow schools more time to become familiar with students during the first half of the Autumn term, and then select participants within the second half of the Autumn term. On the downside, this would mean there is less time for students to benefit from the reading intervention during the rest of their Year 7 studies.</a:t>
            </a: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Ultimately, the exact timings of the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intervention could be discussed with individual schools and run either in the second half of the Autumn term or the first half of the Spring term in accordance with the school’s preference/time availability for set up.</a:t>
            </a: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 name="TextBox 2">
            <a:extLst>
              <a:ext uri="{FF2B5EF4-FFF2-40B4-BE49-F238E27FC236}">
                <a16:creationId xmlns:a16="http://schemas.microsoft.com/office/drawing/2014/main" id="{14E11229-B7FA-4E98-695F-A62FE3F5FD1E}"/>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032289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44</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00910"/>
            <a:ext cx="9452545" cy="738664"/>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Intervention design and format (2)</a:t>
            </a:r>
            <a:endParaRPr lang="en-US" sz="4200" dirty="0">
              <a:solidFill>
                <a:schemeClr val="bg1"/>
              </a:solidFill>
              <a:latin typeface="Arial Rounded MT Bold"/>
              <a:cs typeface="Arial Rounded MT Bold"/>
            </a:endParaRPr>
          </a:p>
        </p:txBody>
      </p:sp>
      <p:sp>
        <p:nvSpPr>
          <p:cNvPr id="12" name="TextBox 11">
            <a:extLst>
              <a:ext uri="{FF2B5EF4-FFF2-40B4-BE49-F238E27FC236}">
                <a16:creationId xmlns:a16="http://schemas.microsoft.com/office/drawing/2014/main" id="{2855AAE7-3BE6-3BE3-4943-48175F8750C9}"/>
              </a:ext>
            </a:extLst>
          </p:cNvPr>
          <p:cNvSpPr txBox="1"/>
          <p:nvPr/>
        </p:nvSpPr>
        <p:spPr>
          <a:xfrm>
            <a:off x="121466" y="1622544"/>
            <a:ext cx="11944951" cy="5057795"/>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Frequency / number of sessions</a:t>
            </a:r>
          </a:p>
          <a:p>
            <a:endParaRPr lang="en-GB" sz="800" dirty="0">
              <a:solidFill>
                <a:srgbClr val="1D71B8"/>
              </a:solidFill>
              <a:effectLst/>
              <a:latin typeface="Arial Rounded MT Bold" panose="020F0704030504030204" pitchFamily="34" charset="0"/>
              <a:ea typeface="Times New Roman" panose="02020603050405020304" pitchFamily="18" charset="0"/>
              <a:cs typeface="Calibri" panose="020F0502020204030204" pitchFamily="34" charset="0"/>
            </a:endParaRPr>
          </a:p>
          <a:p>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There were 12 sessions in total, run over a 6-week period. Running two sessions per week was found to be positive as it allowed a routine to develop, and students became familiar with the concept of the sessions. 12 sessions was generally felt to be sufficient to make some progress with reading aims. Any less than 12 sessions would be problematic for progression.</a:t>
            </a:r>
          </a:p>
          <a:p>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It is worth remembering that students may attend less than 12 sessions due to external issues, such as attendance or bad weather.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 the pilot, School Y missed a session due to a ‘snow day.’</a:t>
            </a: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Within the 12 sessions, the specific reading intervention might only be covered in 10 of them as two sessions might be needed for set up and rapport building</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as was the case during the pilot.</a:t>
            </a: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endParaRPr lang="en-GB" sz="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dirty="0">
                <a:solidFill>
                  <a:srgbClr val="1D71B8"/>
                </a:solidFill>
                <a:latin typeface="Arial Rounded MT Bold" panose="020F0704030504030204" pitchFamily="34" charset="0"/>
                <a:ea typeface="Times New Roman" panose="02020603050405020304" pitchFamily="18" charset="0"/>
              </a:rPr>
              <a:t>Length of sessions</a:t>
            </a:r>
          </a:p>
          <a:p>
            <a:pPr>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sessions were 40 minutes each. In general, this length was felt to be appropriate, but could feel ‘tight’ according the Hello Future personnel leading the session. Therefore, consideration could be given to extending them to 45 minutes. This would allow for more content to be covered in the sessions. The Hello Future personnel running the sessions noted that it was possible to ‘lose’ some of the session time to warming up /controlling behaviour – thus a slightly longer session could be beneficial.</a:t>
            </a:r>
            <a:endParaRPr lang="en-GB" sz="1400" dirty="0">
              <a:solidFill>
                <a:srgbClr val="1D71B8"/>
              </a:solidFill>
              <a:latin typeface="Arial Rounded MT Bold" panose="020F0704030504030204" pitchFamily="34" charset="0"/>
              <a:ea typeface="Times New Roman" panose="02020603050405020304" pitchFamily="18" charset="0"/>
            </a:endParaRPr>
          </a:p>
          <a:p>
            <a:endParaRPr lang="en-GB" sz="800" dirty="0">
              <a:solidFill>
                <a:srgbClr val="1D71B8"/>
              </a:solidFill>
              <a:latin typeface="Arial Rounded MT Bold" panose="020F0704030504030204" pitchFamily="34" charset="0"/>
              <a:ea typeface="Times New Roman" panose="02020603050405020304" pitchFamily="18" charset="0"/>
            </a:endParaRPr>
          </a:p>
          <a:p>
            <a:r>
              <a:rPr lang="en-GB" dirty="0">
                <a:solidFill>
                  <a:srgbClr val="1D71B8"/>
                </a:solidFill>
                <a:latin typeface="Arial Rounded MT Bold" panose="020F0704030504030204" pitchFamily="34" charset="0"/>
                <a:ea typeface="Times New Roman" panose="02020603050405020304" pitchFamily="18" charset="0"/>
              </a:rPr>
              <a:t>Time of day</a:t>
            </a:r>
          </a:p>
          <a:p>
            <a:endParaRPr lang="en-GB"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intervention took place within the school day. Students missed their regular lesson to participate.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‘pass out’ system was developed, with times recorded, for leaving and returning to lessons. Running the intervention during the school day was found to be a success as it had a positive impact on attendance. In the initial pilot, the sessions were held before school and attendance was poorer than in the evaluated pilot. The pass out system from lessons was important and worked well. </a:t>
            </a:r>
          </a:p>
        </p:txBody>
      </p:sp>
      <p:sp>
        <p:nvSpPr>
          <p:cNvPr id="3" name="TextBox 2">
            <a:extLst>
              <a:ext uri="{FF2B5EF4-FFF2-40B4-BE49-F238E27FC236}">
                <a16:creationId xmlns:a16="http://schemas.microsoft.com/office/drawing/2014/main" id="{2EA56DF9-F1A3-55C9-3D31-FCACF41FCC0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174349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45</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400910"/>
            <a:ext cx="9441394" cy="738664"/>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Intervention design and format (3)</a:t>
            </a:r>
            <a:endParaRPr lang="en-US" sz="4200" dirty="0">
              <a:solidFill>
                <a:schemeClr val="bg1"/>
              </a:solidFill>
              <a:latin typeface="Arial Rounded MT Bold"/>
              <a:cs typeface="Arial Rounded MT Bold"/>
            </a:endParaRPr>
          </a:p>
        </p:txBody>
      </p:sp>
      <p:sp>
        <p:nvSpPr>
          <p:cNvPr id="12" name="TextBox 11">
            <a:extLst>
              <a:ext uri="{FF2B5EF4-FFF2-40B4-BE49-F238E27FC236}">
                <a16:creationId xmlns:a16="http://schemas.microsoft.com/office/drawing/2014/main" id="{2855AAE7-3BE6-3BE3-4943-48175F8750C9}"/>
              </a:ext>
            </a:extLst>
          </p:cNvPr>
          <p:cNvSpPr txBox="1"/>
          <p:nvPr/>
        </p:nvSpPr>
        <p:spPr>
          <a:xfrm>
            <a:off x="271318" y="1622544"/>
            <a:ext cx="11753534" cy="5344412"/>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Number of students per session</a:t>
            </a:r>
            <a:endParaRPr lang="en-GB" dirty="0">
              <a:solidFill>
                <a:srgbClr val="1D71B8"/>
              </a:solidFill>
              <a:effectLst/>
              <a:latin typeface="Arial Rounded MT Bold" panose="020F0704030504030204" pitchFamily="34" charset="0"/>
              <a:ea typeface="Times New Roman" panose="02020603050405020304" pitchFamily="18" charset="0"/>
            </a:endParaRPr>
          </a:p>
          <a:p>
            <a:pPr>
              <a:spcAft>
                <a:spcPts val="800"/>
              </a:spcAft>
            </a:pPr>
            <a:endParaRPr lang="en-GB"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intention was to have six students per session, although in School X, the intervention group ran as a group of five students. Some sessions ran with fewer students due to school attendance issues.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Six students is the maximum recommended number per intervention, assuming the sessions will be led by one person. If students are expected to have behavioural problems, there would be an argument for decreasing the size, or having more personnel available to support with session delivery.</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r>
              <a:rPr lang="en-GB" dirty="0">
                <a:solidFill>
                  <a:srgbClr val="1D71B8"/>
                </a:solidFill>
                <a:effectLst/>
                <a:latin typeface="Arial Rounded MT Bold" panose="020F0704030504030204" pitchFamily="34" charset="0"/>
                <a:ea typeface="Times New Roman" panose="02020603050405020304" pitchFamily="18" charset="0"/>
              </a:rPr>
              <a:t>Session</a:t>
            </a:r>
            <a:r>
              <a:rPr lang="en-GB" dirty="0">
                <a:solidFill>
                  <a:srgbClr val="1D71B8"/>
                </a:solidFill>
                <a:latin typeface="Arial Rounded MT Bold" panose="020F0704030504030204" pitchFamily="34" charset="0"/>
                <a:ea typeface="Times New Roman" panose="02020603050405020304" pitchFamily="18" charset="0"/>
              </a:rPr>
              <a:t>s led by Hello Future personnel</a:t>
            </a:r>
            <a:endParaRPr lang="en-GB" dirty="0">
              <a:solidFill>
                <a:srgbClr val="1D71B8"/>
              </a:solidFill>
              <a:effectLst/>
              <a:latin typeface="Arial Rounded MT Bold" panose="020F0704030504030204" pitchFamily="34" charset="0"/>
              <a:ea typeface="Times New Roman" panose="02020603050405020304" pitchFamily="18" charset="0"/>
            </a:endParaRPr>
          </a:p>
          <a:p>
            <a:pPr>
              <a:spcAft>
                <a:spcPts val="800"/>
              </a:spcAft>
            </a:pPr>
            <a:endParaRPr lang="en-GB"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sessions were led by one person: either a graduate intern or a member of Outreach staff. Within School X, there was a personnel switch halfway through the intervention.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 both schools, the final session was run by two people (1x lead, 1 x support.) A personnel switch during the intervention is not recommended if it can be avoided. This is for better continuity and relationship building with the students. If it is unavoidable, it is important that the new lead is introduced by a teacher/a figure of authority in the same way that the initial led was introduced.</a:t>
            </a:r>
          </a:p>
          <a:p>
            <a:pPr>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One person leading the sessions was generally found to be possible and appropriate, however if the students are known to have behavioural issues, then it may be helpful to have a supporting individual, should someone be available.</a:t>
            </a:r>
          </a:p>
          <a:p>
            <a:pPr>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Aft>
                <a:spcPts val="800"/>
              </a:spcAft>
            </a:pPr>
            <a:r>
              <a:rPr lang="en-GB" b="1" dirty="0">
                <a:solidFill>
                  <a:srgbClr val="1D71B8"/>
                </a:solidFill>
                <a:latin typeface="Arial Rounded MT Bold" panose="020F0704030504030204" pitchFamily="34" charset="0"/>
                <a:ea typeface="Times New Roman" panose="02020603050405020304" pitchFamily="18" charset="0"/>
                <a:cs typeface="Arial" panose="020B0604020202020204" pitchFamily="34" charset="0"/>
              </a:rPr>
              <a:t>Content and delivery of sessions</a:t>
            </a:r>
          </a:p>
          <a:p>
            <a:pPr>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Feedback on content and delivery of sessions is provided in section 3b ‘The intervention sessions.’</a:t>
            </a: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 name="TextBox 2">
            <a:extLst>
              <a:ext uri="{FF2B5EF4-FFF2-40B4-BE49-F238E27FC236}">
                <a16:creationId xmlns:a16="http://schemas.microsoft.com/office/drawing/2014/main" id="{5BA0A850-940D-B233-12B1-6DC48425ADB4}"/>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754475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46</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77745"/>
            <a:ext cx="8995345" cy="1384995"/>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Summary: Intervention design and format</a:t>
            </a:r>
            <a:endParaRPr lang="en-US" sz="4200" dirty="0">
              <a:solidFill>
                <a:schemeClr val="bg1"/>
              </a:solidFill>
              <a:latin typeface="Arial Rounded MT Bold"/>
              <a:cs typeface="Arial Rounded MT Bold"/>
            </a:endParaRPr>
          </a:p>
        </p:txBody>
      </p:sp>
      <p:graphicFrame>
        <p:nvGraphicFramePr>
          <p:cNvPr id="3" name="Table 2">
            <a:extLst>
              <a:ext uri="{FF2B5EF4-FFF2-40B4-BE49-F238E27FC236}">
                <a16:creationId xmlns:a16="http://schemas.microsoft.com/office/drawing/2014/main" id="{CF9BC682-1DA6-0A41-16DC-A16A9A3DA4A5}"/>
              </a:ext>
            </a:extLst>
          </p:cNvPr>
          <p:cNvGraphicFramePr>
            <a:graphicFrameLocks noGrp="1"/>
          </p:cNvGraphicFramePr>
          <p:nvPr>
            <p:extLst>
              <p:ext uri="{D42A27DB-BD31-4B8C-83A1-F6EECF244321}">
                <p14:modId xmlns:p14="http://schemas.microsoft.com/office/powerpoint/2010/main" val="4196070438"/>
              </p:ext>
            </p:extLst>
          </p:nvPr>
        </p:nvGraphicFramePr>
        <p:xfrm>
          <a:off x="271318" y="1827054"/>
          <a:ext cx="11753535" cy="4451880"/>
        </p:xfrm>
        <a:graphic>
          <a:graphicData uri="http://schemas.openxmlformats.org/drawingml/2006/table">
            <a:tbl>
              <a:tblPr firstRow="1" bandRow="1">
                <a:tableStyleId>{5C22544A-7EE6-4342-B048-85BDC9FD1C3A}</a:tableStyleId>
              </a:tblPr>
              <a:tblGrid>
                <a:gridCol w="1959342">
                  <a:extLst>
                    <a:ext uri="{9D8B030D-6E8A-4147-A177-3AD203B41FA5}">
                      <a16:colId xmlns:a16="http://schemas.microsoft.com/office/drawing/2014/main" val="2689631302"/>
                    </a:ext>
                  </a:extLst>
                </a:gridCol>
                <a:gridCol w="1868129">
                  <a:extLst>
                    <a:ext uri="{9D8B030D-6E8A-4147-A177-3AD203B41FA5}">
                      <a16:colId xmlns:a16="http://schemas.microsoft.com/office/drawing/2014/main" val="4112124218"/>
                    </a:ext>
                  </a:extLst>
                </a:gridCol>
                <a:gridCol w="2949678">
                  <a:extLst>
                    <a:ext uri="{9D8B030D-6E8A-4147-A177-3AD203B41FA5}">
                      <a16:colId xmlns:a16="http://schemas.microsoft.com/office/drawing/2014/main" val="1034291639"/>
                    </a:ext>
                  </a:extLst>
                </a:gridCol>
                <a:gridCol w="2625679">
                  <a:extLst>
                    <a:ext uri="{9D8B030D-6E8A-4147-A177-3AD203B41FA5}">
                      <a16:colId xmlns:a16="http://schemas.microsoft.com/office/drawing/2014/main" val="1985451934"/>
                    </a:ext>
                  </a:extLst>
                </a:gridCol>
                <a:gridCol w="2350707">
                  <a:extLst>
                    <a:ext uri="{9D8B030D-6E8A-4147-A177-3AD203B41FA5}">
                      <a16:colId xmlns:a16="http://schemas.microsoft.com/office/drawing/2014/main" val="3779677888"/>
                    </a:ext>
                  </a:extLst>
                </a:gridCol>
              </a:tblGrid>
              <a:tr h="515686">
                <a:tc>
                  <a:txBody>
                    <a:bodyPr/>
                    <a:lstStyle/>
                    <a:p>
                      <a:r>
                        <a:rPr lang="en-GB" sz="1200" dirty="0"/>
                        <a:t>Set up element</a:t>
                      </a:r>
                    </a:p>
                  </a:txBody>
                  <a:tcPr>
                    <a:solidFill>
                      <a:srgbClr val="2A5160"/>
                    </a:solidFill>
                  </a:tcPr>
                </a:tc>
                <a:tc>
                  <a:txBody>
                    <a:bodyPr/>
                    <a:lstStyle/>
                    <a:p>
                      <a:r>
                        <a:rPr lang="en-GB" sz="1200" dirty="0"/>
                        <a:t>Suitability</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721960">
                <a:tc>
                  <a:txBody>
                    <a:bodyPr/>
                    <a:lstStyle/>
                    <a:p>
                      <a:r>
                        <a:rPr lang="en-GB" sz="1200" b="1" dirty="0"/>
                        <a:t>Timing of intervention: </a:t>
                      </a:r>
                    </a:p>
                    <a:p>
                      <a:r>
                        <a:rPr lang="en-GB" sz="1200" b="1" dirty="0"/>
                        <a:t>second half of Autumn term</a:t>
                      </a:r>
                    </a:p>
                  </a:txBody>
                  <a:tcPr/>
                </a:tc>
                <a:tc>
                  <a:txBody>
                    <a:bodyPr/>
                    <a:lstStyle/>
                    <a:p>
                      <a:r>
                        <a:rPr lang="en-GB" sz="1200" dirty="0"/>
                        <a:t>Appropriate.</a:t>
                      </a:r>
                    </a:p>
                  </a:txBody>
                  <a:tcPr/>
                </a:tc>
                <a:tc>
                  <a:txBody>
                    <a:bodyPr/>
                    <a:lstStyle/>
                    <a:p>
                      <a:r>
                        <a:rPr lang="en-GB" sz="1200" dirty="0"/>
                        <a:t>Good timing for ensuring the benefits are maximised during Year 7.</a:t>
                      </a:r>
                    </a:p>
                  </a:txBody>
                  <a:tcPr/>
                </a:tc>
                <a:tc>
                  <a:txBody>
                    <a:bodyPr/>
                    <a:lstStyle/>
                    <a:p>
                      <a:r>
                        <a:rPr lang="en-GB" sz="1200" dirty="0"/>
                        <a:t>Schools had to choose pupils before feeling very familiar with them.</a:t>
                      </a:r>
                    </a:p>
                  </a:txBody>
                  <a:tcPr/>
                </a:tc>
                <a:tc>
                  <a:txBody>
                    <a:bodyPr/>
                    <a:lstStyle/>
                    <a:p>
                      <a:r>
                        <a:rPr lang="en-GB" sz="1200" dirty="0"/>
                        <a:t>Discuss with school. Potential to run intervention either 2</a:t>
                      </a:r>
                      <a:r>
                        <a:rPr lang="en-GB" sz="1200" baseline="30000" dirty="0"/>
                        <a:t>nd</a:t>
                      </a:r>
                      <a:r>
                        <a:rPr lang="en-GB" sz="1200" dirty="0"/>
                        <a:t> half term of Autumn term or 1</a:t>
                      </a:r>
                      <a:r>
                        <a:rPr lang="en-GB" sz="1200" baseline="30000" dirty="0"/>
                        <a:t>st</a:t>
                      </a:r>
                      <a:r>
                        <a:rPr lang="en-GB" sz="1200" dirty="0"/>
                        <a:t> half of Spring term.</a:t>
                      </a:r>
                    </a:p>
                  </a:txBody>
                  <a:tcPr/>
                </a:tc>
                <a:extLst>
                  <a:ext uri="{0D108BD9-81ED-4DB2-BD59-A6C34878D82A}">
                    <a16:rowId xmlns:a16="http://schemas.microsoft.com/office/drawing/2014/main" val="2131847799"/>
                  </a:ext>
                </a:extLst>
              </a:tr>
              <a:tr h="928234">
                <a:tc>
                  <a:txBody>
                    <a:bodyPr/>
                    <a:lstStyle/>
                    <a:p>
                      <a:r>
                        <a:rPr lang="en-GB" sz="1200" b="1" dirty="0"/>
                        <a:t>Intervention frequency and length: 12 sessions over a 6-week period</a:t>
                      </a:r>
                    </a:p>
                  </a:txBody>
                  <a:tcPr/>
                </a:tc>
                <a:tc>
                  <a:txBody>
                    <a:bodyPr/>
                    <a:lstStyle/>
                    <a:p>
                      <a:r>
                        <a:rPr lang="en-GB" sz="1200" dirty="0"/>
                        <a:t>Appropriate.</a:t>
                      </a:r>
                    </a:p>
                  </a:txBody>
                  <a:tcPr/>
                </a:tc>
                <a:tc>
                  <a:txBody>
                    <a:bodyPr/>
                    <a:lstStyle/>
                    <a:p>
                      <a:r>
                        <a:rPr lang="en-GB" sz="1200" dirty="0"/>
                        <a:t>One continuous 6-week block. Potential to see progression with 12 sessions.</a:t>
                      </a:r>
                    </a:p>
                  </a:txBody>
                  <a:tcPr/>
                </a:tc>
                <a:tc>
                  <a:txBody>
                    <a:bodyPr/>
                    <a:lstStyle/>
                    <a:p>
                      <a:r>
                        <a:rPr lang="en-GB" sz="1200" dirty="0"/>
                        <a:t>All 12 sessions are unlikely to be dedicated to the reading intervention (due to attendance/the need for some sessions for rapport building).</a:t>
                      </a:r>
                    </a:p>
                  </a:txBody>
                  <a:tcPr/>
                </a:tc>
                <a:tc>
                  <a:txBody>
                    <a:bodyPr/>
                    <a:lstStyle/>
                    <a:p>
                      <a:r>
                        <a:rPr lang="en-GB" sz="1200" dirty="0"/>
                        <a:t>Design the intervention to be rolled out over 10-11 sessions and aim to only use one session for rapport building.</a:t>
                      </a:r>
                    </a:p>
                  </a:txBody>
                  <a:tcPr/>
                </a:tc>
                <a:extLst>
                  <a:ext uri="{0D108BD9-81ED-4DB2-BD59-A6C34878D82A}">
                    <a16:rowId xmlns:a16="http://schemas.microsoft.com/office/drawing/2014/main" val="3710391309"/>
                  </a:ext>
                </a:extLst>
              </a:tr>
              <a:tr h="515686">
                <a:tc>
                  <a:txBody>
                    <a:bodyPr/>
                    <a:lstStyle/>
                    <a:p>
                      <a:r>
                        <a:rPr lang="en-GB" sz="1200" b="1" dirty="0"/>
                        <a:t>Length of sessions: 40 mins</a:t>
                      </a:r>
                    </a:p>
                  </a:txBody>
                  <a:tcPr/>
                </a:tc>
                <a:tc>
                  <a:txBody>
                    <a:bodyPr/>
                    <a:lstStyle/>
                    <a:p>
                      <a:r>
                        <a:rPr lang="en-GB" sz="1200" dirty="0"/>
                        <a:t>Appropriate but could be extended.</a:t>
                      </a:r>
                    </a:p>
                  </a:txBody>
                  <a:tcPr/>
                </a:tc>
                <a:tc>
                  <a:txBody>
                    <a:bodyPr/>
                    <a:lstStyle/>
                    <a:p>
                      <a:r>
                        <a:rPr lang="en-GB" sz="1200" dirty="0"/>
                        <a:t>Schools endorsed the length of the individual sessions.</a:t>
                      </a:r>
                    </a:p>
                  </a:txBody>
                  <a:tcPr/>
                </a:tc>
                <a:tc>
                  <a:txBody>
                    <a:bodyPr/>
                    <a:lstStyle/>
                    <a:p>
                      <a:r>
                        <a:rPr lang="en-GB" sz="1200" dirty="0"/>
                        <a:t>The time felt tight for the desired content coverage, particularly if there was disruption.</a:t>
                      </a:r>
                    </a:p>
                  </a:txBody>
                  <a:tcPr/>
                </a:tc>
                <a:tc>
                  <a:txBody>
                    <a:bodyPr/>
                    <a:lstStyle/>
                    <a:p>
                      <a:r>
                        <a:rPr lang="en-GB" sz="1200" dirty="0"/>
                        <a:t>Ensure 40 minutes is maintained as a minimum. Consider extending to 45 minutes. </a:t>
                      </a:r>
                    </a:p>
                  </a:txBody>
                  <a:tcPr/>
                </a:tc>
                <a:extLst>
                  <a:ext uri="{0D108BD9-81ED-4DB2-BD59-A6C34878D82A}">
                    <a16:rowId xmlns:a16="http://schemas.microsoft.com/office/drawing/2014/main" val="4164305752"/>
                  </a:ext>
                </a:extLst>
              </a:tr>
              <a:tr h="721960">
                <a:tc>
                  <a:txBody>
                    <a:bodyPr/>
                    <a:lstStyle/>
                    <a:p>
                      <a:r>
                        <a:rPr lang="en-GB" sz="1200" b="1" dirty="0"/>
                        <a:t>Number of students per sessions: 6 (intended)</a:t>
                      </a:r>
                    </a:p>
                  </a:txBody>
                  <a:tcPr/>
                </a:tc>
                <a:tc>
                  <a:txBody>
                    <a:bodyPr/>
                    <a:lstStyle/>
                    <a:p>
                      <a:r>
                        <a:rPr lang="en-GB" sz="1200" dirty="0"/>
                        <a:t>Appropriate, providing behaviour issues are minimal.</a:t>
                      </a:r>
                    </a:p>
                  </a:txBody>
                  <a:tcPr/>
                </a:tc>
                <a:tc>
                  <a:txBody>
                    <a:bodyPr/>
                    <a:lstStyle/>
                    <a:p>
                      <a:r>
                        <a:rPr lang="en-GB" sz="1200" dirty="0"/>
                        <a:t>A relatively small group, particularly as sometimes attendance further reduced numbers.</a:t>
                      </a:r>
                    </a:p>
                  </a:txBody>
                  <a:tcPr/>
                </a:tc>
                <a:tc>
                  <a:txBody>
                    <a:bodyPr/>
                    <a:lstStyle/>
                    <a:p>
                      <a:r>
                        <a:rPr lang="en-GB" sz="1200" dirty="0"/>
                        <a:t>With disruptive students, 6 students could be problematic/hard to control.</a:t>
                      </a:r>
                    </a:p>
                  </a:txBody>
                  <a:tcPr/>
                </a:tc>
                <a:tc>
                  <a:txBody>
                    <a:bodyPr/>
                    <a:lstStyle/>
                    <a:p>
                      <a:r>
                        <a:rPr lang="en-GB" sz="1200" dirty="0"/>
                        <a:t>Six should be the maximum, unless increased support with session delivery is available.</a:t>
                      </a:r>
                    </a:p>
                  </a:txBody>
                  <a:tcPr/>
                </a:tc>
                <a:extLst>
                  <a:ext uri="{0D108BD9-81ED-4DB2-BD59-A6C34878D82A}">
                    <a16:rowId xmlns:a16="http://schemas.microsoft.com/office/drawing/2014/main" val="2721119287"/>
                  </a:ext>
                </a:extLst>
              </a:tr>
              <a:tr h="721960">
                <a:tc>
                  <a:txBody>
                    <a:bodyPr/>
                    <a:lstStyle/>
                    <a:p>
                      <a:r>
                        <a:rPr lang="en-GB" sz="1200" b="1" dirty="0"/>
                        <a:t>Intervention lead (x1 person; Hello Future intern or Outreach personnel)</a:t>
                      </a:r>
                    </a:p>
                  </a:txBody>
                  <a:tcPr/>
                </a:tc>
                <a:tc>
                  <a:txBody>
                    <a:bodyPr/>
                    <a:lstStyle/>
                    <a:p>
                      <a:r>
                        <a:rPr lang="en-GB" sz="1200" dirty="0"/>
                        <a:t>Appropriate, but additional support might be beneficial if students are disruptive.</a:t>
                      </a:r>
                    </a:p>
                  </a:txBody>
                  <a:tcPr/>
                </a:tc>
                <a:tc>
                  <a:txBody>
                    <a:bodyPr/>
                    <a:lstStyle/>
                    <a:p>
                      <a:r>
                        <a:rPr lang="en-GB" sz="1200" dirty="0"/>
                        <a:t>1:6 lead/student ratio generally worked well.</a:t>
                      </a:r>
                    </a:p>
                  </a:txBody>
                  <a:tcPr/>
                </a:tc>
                <a:tc>
                  <a:txBody>
                    <a:bodyPr/>
                    <a:lstStyle/>
                    <a:p>
                      <a:r>
                        <a:rPr lang="en-GB" sz="1200" dirty="0"/>
                        <a:t>Change in personnel during the programme should be avoided. Ideally students would build a rapport with one individual.</a:t>
                      </a:r>
                    </a:p>
                  </a:txBody>
                  <a:tcPr/>
                </a:tc>
                <a:tc>
                  <a:txBody>
                    <a:bodyPr/>
                    <a:lstStyle/>
                    <a:p>
                      <a:r>
                        <a:rPr lang="en-GB" sz="1200" dirty="0"/>
                        <a:t>If a change in personnel is required, the new lead should be introduced by the team.</a:t>
                      </a:r>
                    </a:p>
                  </a:txBody>
                  <a:tcPr/>
                </a:tc>
                <a:extLst>
                  <a:ext uri="{0D108BD9-81ED-4DB2-BD59-A6C34878D82A}">
                    <a16:rowId xmlns:a16="http://schemas.microsoft.com/office/drawing/2014/main" val="3505524481"/>
                  </a:ext>
                </a:extLst>
              </a:tr>
            </a:tbl>
          </a:graphicData>
        </a:graphic>
      </p:graphicFrame>
      <p:sp>
        <p:nvSpPr>
          <p:cNvPr id="4" name="TextBox 3">
            <a:extLst>
              <a:ext uri="{FF2B5EF4-FFF2-40B4-BE49-F238E27FC236}">
                <a16:creationId xmlns:a16="http://schemas.microsoft.com/office/drawing/2014/main" id="{ED565322-81C9-2946-446B-2427D020C4AB}"/>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411234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47</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2304" y="400910"/>
            <a:ext cx="9935737"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Set up, planning &amp; communication (1)</a:t>
            </a:r>
          </a:p>
        </p:txBody>
      </p:sp>
      <p:pic>
        <p:nvPicPr>
          <p:cNvPr id="5" name="Picture Placeholder 17">
            <a:extLst>
              <a:ext uri="{FF2B5EF4-FFF2-40B4-BE49-F238E27FC236}">
                <a16:creationId xmlns:a16="http://schemas.microsoft.com/office/drawing/2014/main" id="{02963A41-A07B-FB02-8437-6927302683A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580627"/>
            <a:ext cx="3377141" cy="5065712"/>
          </a:xfrm>
          <a:prstGeom prst="rect">
            <a:avLst/>
          </a:prstGeom>
        </p:spPr>
      </p:pic>
      <p:sp>
        <p:nvSpPr>
          <p:cNvPr id="7" name="TextBox 6">
            <a:extLst>
              <a:ext uri="{FF2B5EF4-FFF2-40B4-BE49-F238E27FC236}">
                <a16:creationId xmlns:a16="http://schemas.microsoft.com/office/drawing/2014/main" id="{55A6B598-DF1C-E569-61B2-D40110826AF0}"/>
              </a:ext>
            </a:extLst>
          </p:cNvPr>
          <p:cNvSpPr txBox="1"/>
          <p:nvPr/>
        </p:nvSpPr>
        <p:spPr>
          <a:xfrm>
            <a:off x="3445132" y="1622544"/>
            <a:ext cx="8579720" cy="4954370"/>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Timeline</a:t>
            </a:r>
          </a:p>
          <a:p>
            <a:endParaRPr lang="en-GB" sz="8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Communications with the schools began before the end of the Summer 2023 term and continued over the Summer break. It was positive that schools had this level of advance warning and could take account of the intervention when planning for the Autumn 2023 term. Schools highlighted the importance of long lead times for an activity which would impact on their workload (e.g. YARC reading assessments and student selection.)</a:t>
            </a:r>
          </a:p>
          <a:p>
            <a:pPr>
              <a:lnSpc>
                <a:spcPct val="107000"/>
              </a:lnSpc>
              <a:spcAft>
                <a:spcPts val="800"/>
              </a:spcAft>
            </a:pPr>
            <a:endParaRPr lang="en-GB" sz="1400" b="1" dirty="0">
              <a:solidFill>
                <a:srgbClr val="1D71B8"/>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Communication model: Methods</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Communication with the schools was in the form of email, phone calls and in-person/ remote meetings. Email is useful but can be problematic due to delivery issues and the infrequency of schools/teachers checking emails, particularly during the summer break. In terms of email the following is important to note: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Teachers/school personnel may have limited time to digest detailed information/attachments.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Delivery issues might be more common with school email systems, thus delivery should be checked and not assumed.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Teaching staff may require longer than expected in commercial environments to reply to emails e.g. at least 48hrs.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Email/written communications are useful to provide summaries/reference points but often it is important to also delivery key information verbally (either phone or in person).</a:t>
            </a:r>
          </a:p>
        </p:txBody>
      </p:sp>
      <p:sp>
        <p:nvSpPr>
          <p:cNvPr id="6" name="TextBox 5">
            <a:extLst>
              <a:ext uri="{FF2B5EF4-FFF2-40B4-BE49-F238E27FC236}">
                <a16:creationId xmlns:a16="http://schemas.microsoft.com/office/drawing/2014/main" id="{2341038D-B1E3-574A-076F-B3A3D2A85D5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6165417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48</a:t>
            </a:fld>
            <a:endParaRPr lang="en-US" dirty="0"/>
          </a:p>
        </p:txBody>
      </p:sp>
      <p:pic>
        <p:nvPicPr>
          <p:cNvPr id="5" name="Picture Placeholder 17">
            <a:extLst>
              <a:ext uri="{FF2B5EF4-FFF2-40B4-BE49-F238E27FC236}">
                <a16:creationId xmlns:a16="http://schemas.microsoft.com/office/drawing/2014/main" id="{02963A41-A07B-FB02-8437-6927302683A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52" y="1533832"/>
            <a:ext cx="3376837" cy="5112507"/>
          </a:xfrm>
          <a:prstGeom prst="rect">
            <a:avLst/>
          </a:prstGeom>
        </p:spPr>
      </p:pic>
      <p:sp>
        <p:nvSpPr>
          <p:cNvPr id="7" name="TextBox 6">
            <a:extLst>
              <a:ext uri="{FF2B5EF4-FFF2-40B4-BE49-F238E27FC236}">
                <a16:creationId xmlns:a16="http://schemas.microsoft.com/office/drawing/2014/main" id="{55A6B598-DF1C-E569-61B2-D40110826AF0}"/>
              </a:ext>
            </a:extLst>
          </p:cNvPr>
          <p:cNvSpPr txBox="1"/>
          <p:nvPr/>
        </p:nvSpPr>
        <p:spPr>
          <a:xfrm>
            <a:off x="3445132" y="1622544"/>
            <a:ext cx="8579720" cy="5158400"/>
          </a:xfrm>
          <a:prstGeom prst="rect">
            <a:avLst/>
          </a:prstGeom>
          <a:noFill/>
        </p:spPr>
        <p:txBody>
          <a:bodyPr wrap="square" rtlCol="0">
            <a:spAutoFit/>
          </a:bodyPr>
          <a:lstStyle/>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Communication model: Personnel</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Schools were directly in contact with a number of individuals at Hello Future for the planning and set up process, with the aim of having a lead point of contact. Having a lead/ direct point of contact was important and resulted in a smoother and more informed set up process. Rapport building between the Hello Future lead for each school and the lead member(s) of the school staff is a central element to set up success.</a:t>
            </a: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Focus of communication</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communication between Hello Future and the schools focussed on outlining the intervention and informing the school regarding their role. Three key areas emerge as being priorities for communication. They are: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timeline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What the expectations of the school will be: time, venue, student selection, other support required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time that will be required from the school (e.g. for the student selection process)</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These emerged as important as they are the aspects which are crucial to the smooth running of the intervention. It is imperative that the school is aware of what they need to deliver to support an effective intervention so that they can plan accordingly and allocate teacher/assistant hours as needed.</a:t>
            </a:r>
          </a:p>
          <a:p>
            <a:pPr marL="285750" indent="-285750">
              <a:lnSpc>
                <a:spcPct val="107000"/>
              </a:lnSpc>
              <a:spcAft>
                <a:spcPts val="800"/>
              </a:spcAft>
              <a:buFont typeface="Arial" panose="020B0604020202020204" pitchFamily="34" charset="0"/>
              <a:buChar char="•"/>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6" name="TextBox 5">
            <a:extLst>
              <a:ext uri="{FF2B5EF4-FFF2-40B4-BE49-F238E27FC236}">
                <a16:creationId xmlns:a16="http://schemas.microsoft.com/office/drawing/2014/main" id="{FBF2836A-11AA-FAA9-DCC9-1975B6AA66F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
        <p:nvSpPr>
          <p:cNvPr id="8" name="TextBox 7">
            <a:extLst>
              <a:ext uri="{FF2B5EF4-FFF2-40B4-BE49-F238E27FC236}">
                <a16:creationId xmlns:a16="http://schemas.microsoft.com/office/drawing/2014/main" id="{A7D3B219-6BAE-E53B-1A56-83403654B5EF}"/>
              </a:ext>
            </a:extLst>
          </p:cNvPr>
          <p:cNvSpPr txBox="1"/>
          <p:nvPr/>
        </p:nvSpPr>
        <p:spPr>
          <a:xfrm>
            <a:off x="22304" y="400910"/>
            <a:ext cx="9935737"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Set up, planning &amp; communication (2)</a:t>
            </a:r>
          </a:p>
        </p:txBody>
      </p:sp>
    </p:spTree>
    <p:extLst>
      <p:ext uri="{BB962C8B-B14F-4D97-AF65-F5344CB8AC3E}">
        <p14:creationId xmlns:p14="http://schemas.microsoft.com/office/powerpoint/2010/main" val="1869976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49</a:t>
            </a:fld>
            <a:endParaRPr lang="en-US" dirty="0"/>
          </a:p>
        </p:txBody>
      </p:sp>
      <p:sp>
        <p:nvSpPr>
          <p:cNvPr id="7" name="TextBox 6">
            <a:extLst>
              <a:ext uri="{FF2B5EF4-FFF2-40B4-BE49-F238E27FC236}">
                <a16:creationId xmlns:a16="http://schemas.microsoft.com/office/drawing/2014/main" id="{55A6B598-DF1C-E569-61B2-D40110826AF0}"/>
              </a:ext>
            </a:extLst>
          </p:cNvPr>
          <p:cNvSpPr txBox="1"/>
          <p:nvPr/>
        </p:nvSpPr>
        <p:spPr>
          <a:xfrm>
            <a:off x="3510115" y="1671706"/>
            <a:ext cx="8504904" cy="4916474"/>
          </a:xfrm>
          <a:prstGeom prst="rect">
            <a:avLst/>
          </a:prstGeom>
          <a:noFill/>
        </p:spPr>
        <p:txBody>
          <a:bodyPr wrap="square" rtlCol="0">
            <a:spAutoFit/>
          </a:bodyPr>
          <a:lstStyle/>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Supporting documentation for the intervention</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schools received various pieces of detailed documentation outlining the intervention. Written documentation is important but should be as streamlined as possible so that it is easily digestible for busy teaching staff. Proving an ‘at a glance’ guide to student selection is particularly important, as this is the most time-consuming element for the schools, particularly if they do not ‘get it right’ first time.</a:t>
            </a:r>
          </a:p>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Understanding the school</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During the set up, it is also important to dedicate time to understanding the school. Specifically, it is important to understand: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demographics of the school and if there are considerations to take into account for student selection.</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behavioural policy of the school, so that the session leaders are familiar with it and ready to implement it ahead of running the sessions.</a:t>
            </a:r>
          </a:p>
          <a:p>
            <a:pPr>
              <a:lnSpc>
                <a:spcPct val="107000"/>
              </a:lnSpc>
              <a:spcAft>
                <a:spcPts val="800"/>
              </a:spcAft>
            </a:pPr>
            <a:r>
              <a:rPr lang="en-GB"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rPr>
              <a:t>Consent from parents</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schools were required to gain consent from parents. This was initially gained verbally by phone and secondarily in writing. Typically, it was possible to make telephone contact but ensuring completion of the written permission was more difficult in some cases and led to schools being required to invest additional effort and time to follow up. Consideration could be given to how this process could be streamlined or whether verbal consent could be sufficient if required in future.</a:t>
            </a:r>
          </a:p>
        </p:txBody>
      </p:sp>
      <p:pic>
        <p:nvPicPr>
          <p:cNvPr id="8" name="Picture Placeholder 17">
            <a:extLst>
              <a:ext uri="{FF2B5EF4-FFF2-40B4-BE49-F238E27FC236}">
                <a16:creationId xmlns:a16="http://schemas.microsoft.com/office/drawing/2014/main" id="{C2A05EC6-F880-F4EA-1A06-CAF341F606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304" y="1602392"/>
            <a:ext cx="3376838" cy="5043947"/>
          </a:xfrm>
          <a:prstGeom prst="rect">
            <a:avLst/>
          </a:prstGeom>
        </p:spPr>
      </p:pic>
      <p:sp>
        <p:nvSpPr>
          <p:cNvPr id="5" name="TextBox 4">
            <a:extLst>
              <a:ext uri="{FF2B5EF4-FFF2-40B4-BE49-F238E27FC236}">
                <a16:creationId xmlns:a16="http://schemas.microsoft.com/office/drawing/2014/main" id="{834BD4E2-D394-6095-2DCD-46BF1E02D0A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
        <p:nvSpPr>
          <p:cNvPr id="6" name="TextBox 5">
            <a:extLst>
              <a:ext uri="{FF2B5EF4-FFF2-40B4-BE49-F238E27FC236}">
                <a16:creationId xmlns:a16="http://schemas.microsoft.com/office/drawing/2014/main" id="{977CB1EB-A31A-E0A6-A120-221DD0FA6DA1}"/>
              </a:ext>
            </a:extLst>
          </p:cNvPr>
          <p:cNvSpPr txBox="1"/>
          <p:nvPr/>
        </p:nvSpPr>
        <p:spPr>
          <a:xfrm>
            <a:off x="22304" y="400910"/>
            <a:ext cx="9935737"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Set up, planning &amp; communication (3)</a:t>
            </a:r>
          </a:p>
        </p:txBody>
      </p:sp>
    </p:spTree>
    <p:extLst>
      <p:ext uri="{BB962C8B-B14F-4D97-AF65-F5344CB8AC3E}">
        <p14:creationId xmlns:p14="http://schemas.microsoft.com/office/powerpoint/2010/main" val="15119025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50</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Student selection process</a:t>
            </a:r>
          </a:p>
        </p:txBody>
      </p:sp>
      <p:pic>
        <p:nvPicPr>
          <p:cNvPr id="5" name="Picture Placeholder 17">
            <a:extLst>
              <a:ext uri="{FF2B5EF4-FFF2-40B4-BE49-F238E27FC236}">
                <a16:creationId xmlns:a16="http://schemas.microsoft.com/office/drawing/2014/main" id="{02963A41-A07B-FB02-8437-6927302683A6}"/>
              </a:ext>
            </a:extLst>
          </p:cNvPr>
          <p:cNvPicPr>
            <a:picLocks noChangeAspect="1"/>
          </p:cNvPicPr>
          <p:nvPr/>
        </p:nvPicPr>
        <p:blipFill>
          <a:blip r:embed="rId2" cstate="screen">
            <a:alphaModFix amt="72000"/>
            <a:extLst>
              <a:ext uri="{28A0092B-C50C-407E-A947-70E740481C1C}">
                <a14:useLocalDpi xmlns:a14="http://schemas.microsoft.com/office/drawing/2010/main"/>
              </a:ext>
            </a:extLst>
          </a:blip>
          <a:srcRect/>
          <a:stretch/>
        </p:blipFill>
        <p:spPr>
          <a:xfrm>
            <a:off x="14795" y="1558050"/>
            <a:ext cx="3562091" cy="5065712"/>
          </a:xfrm>
          <a:prstGeom prst="rect">
            <a:avLst/>
          </a:prstGeom>
        </p:spPr>
      </p:pic>
      <p:sp>
        <p:nvSpPr>
          <p:cNvPr id="7" name="TextBox 6">
            <a:extLst>
              <a:ext uri="{FF2B5EF4-FFF2-40B4-BE49-F238E27FC236}">
                <a16:creationId xmlns:a16="http://schemas.microsoft.com/office/drawing/2014/main" id="{1B58A49F-0503-14B5-AB75-DA3914CB7EB3}"/>
              </a:ext>
            </a:extLst>
          </p:cNvPr>
          <p:cNvSpPr txBox="1"/>
          <p:nvPr/>
        </p:nvSpPr>
        <p:spPr>
          <a:xfrm>
            <a:off x="3819819" y="4220955"/>
            <a:ext cx="7894486" cy="1412823"/>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Selecting the students</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pPr>
            <a:endParaRPr lang="en-GB"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schools were tasked with completing YARC reading assessments in order to select students. Schools conducted YARC assessments with those students who they suspected may qualify based on other reading assessments. Both reported needing to test a high number of students (e.g. up to 30) in order to find enough suitable students with similar needs.</a:t>
            </a:r>
          </a:p>
        </p:txBody>
      </p:sp>
      <p:sp>
        <p:nvSpPr>
          <p:cNvPr id="8" name="TextBox 7">
            <a:extLst>
              <a:ext uri="{FF2B5EF4-FFF2-40B4-BE49-F238E27FC236}">
                <a16:creationId xmlns:a16="http://schemas.microsoft.com/office/drawing/2014/main" id="{62DDC04C-907B-4BBF-4A99-51BAE221B9C9}"/>
              </a:ext>
            </a:extLst>
          </p:cNvPr>
          <p:cNvSpPr txBox="1"/>
          <p:nvPr/>
        </p:nvSpPr>
        <p:spPr>
          <a:xfrm>
            <a:off x="3819819" y="1906892"/>
            <a:ext cx="7894486" cy="2236061"/>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Criteria for selecting students</a:t>
            </a:r>
          </a:p>
          <a:p>
            <a:pPr>
              <a:lnSpc>
                <a:spcPct val="107000"/>
              </a:lnSpc>
            </a:pPr>
            <a:endParaRPr lang="en-GB" sz="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All of the students were required to be below their chronological reading age as established by the YARC assessment. They were also required to have some level of disadvantage/ be classed as Pupil Premium. Those with educational needs specifically related to reading were not eligible for selection. </a:t>
            </a:r>
          </a:p>
          <a:p>
            <a:pPr>
              <a:lnSpc>
                <a:spcPct val="107000"/>
              </a:lnSpc>
            </a:pPr>
            <a:endParaRPr lang="en-GB" sz="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schools felt the criteria for choosing students was logical. Schools highlighted that it is important for the demographics of the school to be taken into account when setting the specific selection criteria. For example, a school may appear to have a sufficient ‘pool’ of Pupil Premium students to choose from, but upon more detailed analysis, many may not be eligible due to also meeting other criteria.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A3FC984C-660A-50B3-F7C7-8BE7C0CAAA1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1630922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51</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YARC: Administering the tests</a:t>
            </a:r>
          </a:p>
        </p:txBody>
      </p:sp>
      <p:sp>
        <p:nvSpPr>
          <p:cNvPr id="8" name="TextBox 7">
            <a:extLst>
              <a:ext uri="{FF2B5EF4-FFF2-40B4-BE49-F238E27FC236}">
                <a16:creationId xmlns:a16="http://schemas.microsoft.com/office/drawing/2014/main" id="{62DDC04C-907B-4BBF-4A99-51BAE221B9C9}"/>
              </a:ext>
            </a:extLst>
          </p:cNvPr>
          <p:cNvSpPr txBox="1"/>
          <p:nvPr/>
        </p:nvSpPr>
        <p:spPr>
          <a:xfrm>
            <a:off x="3786275" y="1635528"/>
            <a:ext cx="8322649" cy="2726387"/>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Conducting the YARC assessments</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Schools report that YARC assessments are time consuming to administer, taking around 1 hour to administer and at least 30 minutes to mark. The schools feel that they are the most thorough and accurate of the reading assessments so do lead to good student selection. </a:t>
            </a: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Due to the time required to conduct the YARC testing, it is essential to ensure the schools are fully briefed and fully understand the student selection brief at the outset. This will help to ensure they only administer the YARC tests to students who are likely to qualify for the intervention.</a:t>
            </a: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Placeholder 17">
            <a:extLst>
              <a:ext uri="{FF2B5EF4-FFF2-40B4-BE49-F238E27FC236}">
                <a16:creationId xmlns:a16="http://schemas.microsoft.com/office/drawing/2014/main" id="{A381E4FE-F79E-0A85-D378-BDA716464C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05"/>
          <a:stretch/>
        </p:blipFill>
        <p:spPr>
          <a:xfrm>
            <a:off x="0" y="1550837"/>
            <a:ext cx="3667650" cy="5112681"/>
          </a:xfrm>
          <a:prstGeom prst="rect">
            <a:avLst/>
          </a:prstGeom>
        </p:spPr>
      </p:pic>
      <p:sp>
        <p:nvSpPr>
          <p:cNvPr id="7" name="Rounded Rectangular Callout 13">
            <a:extLst>
              <a:ext uri="{FF2B5EF4-FFF2-40B4-BE49-F238E27FC236}">
                <a16:creationId xmlns:a16="http://schemas.microsoft.com/office/drawing/2014/main" id="{78A3249B-415C-921C-6F55-1BCA06A435B2}"/>
              </a:ext>
            </a:extLst>
          </p:cNvPr>
          <p:cNvSpPr/>
          <p:nvPr/>
        </p:nvSpPr>
        <p:spPr>
          <a:xfrm>
            <a:off x="8045200" y="4293391"/>
            <a:ext cx="3914642" cy="2068761"/>
          </a:xfrm>
          <a:prstGeom prst="wedgeRoundRectCallout">
            <a:avLst>
              <a:gd name="adj1" fmla="val -45765"/>
              <a:gd name="adj2" fmla="val -63717"/>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0" i="1" dirty="0">
                <a:solidFill>
                  <a:schemeClr val="bg1"/>
                </a:solidFill>
                <a:effectLst/>
              </a:rPr>
              <a:t>NGRT is done on the computer and the kids can get multiple choice answers and they click on the one, so some of the students if they're not being monitored effectively can just like start clicking.</a:t>
            </a:r>
          </a:p>
          <a:p>
            <a:pPr algn="ctr"/>
            <a:endParaRPr lang="en-GB" sz="1200" i="1" dirty="0">
              <a:solidFill>
                <a:schemeClr val="bg1"/>
              </a:solidFill>
            </a:endParaRPr>
          </a:p>
          <a:p>
            <a:pPr algn="ctr"/>
            <a:r>
              <a:rPr lang="en-GB" sz="1200" b="0" i="1" dirty="0">
                <a:solidFill>
                  <a:schemeClr val="bg1"/>
                </a:solidFill>
                <a:effectLst/>
              </a:rPr>
              <a:t> Whereas YARC is more personalised and focused and supervised. It’s more time consuming but more thorough.</a:t>
            </a:r>
          </a:p>
          <a:p>
            <a:pPr algn="ctr"/>
            <a:endParaRPr lang="en-GB" sz="1200" b="0" i="0" dirty="0">
              <a:solidFill>
                <a:schemeClr val="bg1"/>
              </a:solidFill>
              <a:effectLst/>
            </a:endParaRPr>
          </a:p>
          <a:p>
            <a:pPr algn="r"/>
            <a:r>
              <a:rPr lang="en-US" sz="1200" dirty="0">
                <a:solidFill>
                  <a:schemeClr val="bg1"/>
                </a:solidFill>
              </a:rPr>
              <a:t>Teaching staff</a:t>
            </a:r>
          </a:p>
        </p:txBody>
      </p:sp>
      <p:sp>
        <p:nvSpPr>
          <p:cNvPr id="10" name="Rounded Rectangular Callout 9">
            <a:extLst>
              <a:ext uri="{FF2B5EF4-FFF2-40B4-BE49-F238E27FC236}">
                <a16:creationId xmlns:a16="http://schemas.microsoft.com/office/drawing/2014/main" id="{9080F29C-4B34-6D46-49C3-2685CBDE8B83}"/>
              </a:ext>
            </a:extLst>
          </p:cNvPr>
          <p:cNvSpPr/>
          <p:nvPr/>
        </p:nvSpPr>
        <p:spPr>
          <a:xfrm>
            <a:off x="3889650" y="4293391"/>
            <a:ext cx="3933550" cy="2086753"/>
          </a:xfrm>
          <a:prstGeom prst="wedgeRoundRectCallout">
            <a:avLst>
              <a:gd name="adj1" fmla="val -41890"/>
              <a:gd name="adj2" fmla="val -637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The YARC test gives you this really in-depth understanding so you can pinpoint where the need is. It’s a time-consuming process to administer and mark, but the information gleaned is invaluable and well worth the time it takes to do. It’s not straightforward but comes with a helpful user guide to ensure you’re marking properly – you need to be meticulous - and then the scores are accurate. </a:t>
            </a:r>
          </a:p>
          <a:p>
            <a:pPr algn="ctr"/>
            <a:r>
              <a:rPr lang="en-US" sz="1200" dirty="0"/>
              <a:t> </a:t>
            </a:r>
          </a:p>
          <a:p>
            <a:pPr algn="r"/>
            <a:r>
              <a:rPr lang="en-US" sz="1200" dirty="0"/>
              <a:t>Teaching staff</a:t>
            </a:r>
            <a:endParaRPr lang="en-US" sz="1200" i="1" dirty="0"/>
          </a:p>
        </p:txBody>
      </p:sp>
      <p:sp>
        <p:nvSpPr>
          <p:cNvPr id="5" name="TextBox 4">
            <a:extLst>
              <a:ext uri="{FF2B5EF4-FFF2-40B4-BE49-F238E27FC236}">
                <a16:creationId xmlns:a16="http://schemas.microsoft.com/office/drawing/2014/main" id="{A8308D79-057C-D427-A4D5-108B1C15141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120930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52</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YARC: Providing support</a:t>
            </a:r>
          </a:p>
        </p:txBody>
      </p:sp>
      <p:sp>
        <p:nvSpPr>
          <p:cNvPr id="8" name="TextBox 7">
            <a:extLst>
              <a:ext uri="{FF2B5EF4-FFF2-40B4-BE49-F238E27FC236}">
                <a16:creationId xmlns:a16="http://schemas.microsoft.com/office/drawing/2014/main" id="{62DDC04C-907B-4BBF-4A99-51BAE221B9C9}"/>
              </a:ext>
            </a:extLst>
          </p:cNvPr>
          <p:cNvSpPr txBox="1"/>
          <p:nvPr/>
        </p:nvSpPr>
        <p:spPr>
          <a:xfrm>
            <a:off x="3819818" y="1906892"/>
            <a:ext cx="7803221" cy="3520516"/>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Supporting the schools with YARC</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effectLst/>
                <a:ea typeface="Calibri" panose="020F0502020204030204" pitchFamily="34" charset="0"/>
                <a:cs typeface="Calibri" panose="020F0502020204030204" pitchFamily="34" charset="0"/>
              </a:rPr>
              <a:t>The YARC reading assessment process is the most time involved element for the participating schools and as much support as possible should be provided to aid this step. Schools were provided with a very detailed handbook for the YARC testing. This was a useful resource, but schools could find it difficult to have time to autonomously read and process the manual. </a:t>
            </a:r>
          </a:p>
          <a:p>
            <a:pPr>
              <a:lnSpc>
                <a:spcPct val="107000"/>
              </a:lnSpc>
              <a:spcAft>
                <a:spcPts val="800"/>
              </a:spcAft>
            </a:pPr>
            <a:endParaRPr lang="en-GB" sz="1400" dirty="0">
              <a:solidFill>
                <a:srgbClr val="000000"/>
              </a:solidFill>
              <a:ea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effectLst/>
                <a:ea typeface="Calibri" panose="020F0502020204030204" pitchFamily="34" charset="0"/>
                <a:cs typeface="Calibri" panose="020F0502020204030204" pitchFamily="34" charset="0"/>
              </a:rPr>
              <a:t>If possible, training should be provided to help the schools administer and mark the YARC reading assessments in an efficient manner, or alternatively Hello Future could assist with this step, should sufficient resource be available. </a:t>
            </a:r>
          </a:p>
          <a:p>
            <a:pPr>
              <a:lnSpc>
                <a:spcPct val="107000"/>
              </a:lnSpc>
              <a:spcAft>
                <a:spcPts val="800"/>
              </a:spcAft>
            </a:pPr>
            <a:endParaRPr lang="en-GB" sz="1400" dirty="0">
              <a:solidFill>
                <a:srgbClr val="000000"/>
              </a:solidFill>
              <a:effectLst/>
              <a:ea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effectLst/>
                <a:ea typeface="Calibri" panose="020F0502020204030204" pitchFamily="34" charset="0"/>
                <a:cs typeface="Calibri" panose="020F0502020204030204" pitchFamily="34" charset="0"/>
              </a:rPr>
              <a:t>During th</a:t>
            </a:r>
            <a:r>
              <a:rPr lang="en-GB" sz="1400" dirty="0">
                <a:solidFill>
                  <a:srgbClr val="000000"/>
                </a:solidFill>
                <a:ea typeface="Calibri" panose="020F0502020204030204" pitchFamily="34" charset="0"/>
                <a:cs typeface="Calibri" panose="020F0502020204030204" pitchFamily="34" charset="0"/>
              </a:rPr>
              <a:t>e pilot, </a:t>
            </a:r>
            <a:r>
              <a:rPr lang="en-GB" sz="1400" dirty="0">
                <a:solidFill>
                  <a:srgbClr val="000000"/>
                </a:solidFill>
                <a:effectLst/>
                <a:ea typeface="Calibri" panose="020F0502020204030204" pitchFamily="34" charset="0"/>
                <a:cs typeface="Calibri" panose="020F0502020204030204" pitchFamily="34" charset="0"/>
              </a:rPr>
              <a:t>Hello Future </a:t>
            </a:r>
            <a:r>
              <a:rPr lang="en-GB" sz="1400" dirty="0">
                <a:solidFill>
                  <a:srgbClr val="000000"/>
                </a:solidFill>
                <a:ea typeface="Calibri" panose="020F0502020204030204" pitchFamily="34" charset="0"/>
                <a:cs typeface="Calibri" panose="020F0502020204030204" pitchFamily="34" charset="0"/>
              </a:rPr>
              <a:t>supported one of the schools with the marking process. The school noted that Hello Future sharing tips and shortcuts was very helpful.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Placeholder 17">
            <a:extLst>
              <a:ext uri="{FF2B5EF4-FFF2-40B4-BE49-F238E27FC236}">
                <a16:creationId xmlns:a16="http://schemas.microsoft.com/office/drawing/2014/main" id="{A381E4FE-F79E-0A85-D378-BDA716464C5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550837"/>
            <a:ext cx="3667650" cy="5084351"/>
          </a:xfrm>
          <a:prstGeom prst="rect">
            <a:avLst/>
          </a:prstGeom>
        </p:spPr>
      </p:pic>
      <p:sp>
        <p:nvSpPr>
          <p:cNvPr id="5" name="TextBox 4">
            <a:extLst>
              <a:ext uri="{FF2B5EF4-FFF2-40B4-BE49-F238E27FC236}">
                <a16:creationId xmlns:a16="http://schemas.microsoft.com/office/drawing/2014/main" id="{3E2F68BA-C958-9727-97C0-C48AAC2C6636}"/>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5962562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53</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 Intervention set up</a:t>
            </a:r>
          </a:p>
        </p:txBody>
      </p:sp>
      <p:graphicFrame>
        <p:nvGraphicFramePr>
          <p:cNvPr id="6" name="Table 5">
            <a:extLst>
              <a:ext uri="{FF2B5EF4-FFF2-40B4-BE49-F238E27FC236}">
                <a16:creationId xmlns:a16="http://schemas.microsoft.com/office/drawing/2014/main" id="{6325F9F7-FADF-F46E-F008-92088512BB2B}"/>
              </a:ext>
            </a:extLst>
          </p:cNvPr>
          <p:cNvGraphicFramePr>
            <a:graphicFrameLocks noGrp="1"/>
          </p:cNvGraphicFramePr>
          <p:nvPr>
            <p:extLst>
              <p:ext uri="{D42A27DB-BD31-4B8C-83A1-F6EECF244321}">
                <p14:modId xmlns:p14="http://schemas.microsoft.com/office/powerpoint/2010/main" val="3341726933"/>
              </p:ext>
            </p:extLst>
          </p:nvPr>
        </p:nvGraphicFramePr>
        <p:xfrm>
          <a:off x="271318" y="1962390"/>
          <a:ext cx="11558152" cy="4394200"/>
        </p:xfrm>
        <a:graphic>
          <a:graphicData uri="http://schemas.openxmlformats.org/drawingml/2006/table">
            <a:tbl>
              <a:tblPr firstRow="1" bandRow="1">
                <a:tableStyleId>{5C22544A-7EE6-4342-B048-85BDC9FD1C3A}</a:tableStyleId>
              </a:tblPr>
              <a:tblGrid>
                <a:gridCol w="1459159">
                  <a:extLst>
                    <a:ext uri="{9D8B030D-6E8A-4147-A177-3AD203B41FA5}">
                      <a16:colId xmlns:a16="http://schemas.microsoft.com/office/drawing/2014/main" val="2689631302"/>
                    </a:ext>
                  </a:extLst>
                </a:gridCol>
                <a:gridCol w="3067665">
                  <a:extLst>
                    <a:ext uri="{9D8B030D-6E8A-4147-A177-3AD203B41FA5}">
                      <a16:colId xmlns:a16="http://schemas.microsoft.com/office/drawing/2014/main" val="1034291639"/>
                    </a:ext>
                  </a:extLst>
                </a:gridCol>
                <a:gridCol w="3529781">
                  <a:extLst>
                    <a:ext uri="{9D8B030D-6E8A-4147-A177-3AD203B41FA5}">
                      <a16:colId xmlns:a16="http://schemas.microsoft.com/office/drawing/2014/main" val="1985451934"/>
                    </a:ext>
                  </a:extLst>
                </a:gridCol>
                <a:gridCol w="3501547">
                  <a:extLst>
                    <a:ext uri="{9D8B030D-6E8A-4147-A177-3AD203B41FA5}">
                      <a16:colId xmlns:a16="http://schemas.microsoft.com/office/drawing/2014/main" val="3779677888"/>
                    </a:ext>
                  </a:extLst>
                </a:gridCol>
              </a:tblGrid>
              <a:tr h="370840">
                <a:tc>
                  <a:txBody>
                    <a:bodyPr/>
                    <a:lstStyle/>
                    <a:p>
                      <a:r>
                        <a:rPr lang="en-GB" sz="1200" dirty="0"/>
                        <a:t>Set up element</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370840">
                <a:tc>
                  <a:txBody>
                    <a:bodyPr/>
                    <a:lstStyle/>
                    <a:p>
                      <a:r>
                        <a:rPr lang="en-GB" sz="1200" b="1" dirty="0"/>
                        <a:t>Planning timeline</a:t>
                      </a:r>
                    </a:p>
                  </a:txBody>
                  <a:tcPr/>
                </a:tc>
                <a:tc>
                  <a:txBody>
                    <a:bodyPr/>
                    <a:lstStyle/>
                    <a:p>
                      <a:r>
                        <a:rPr lang="en-GB" sz="1200" dirty="0"/>
                        <a:t>Communicating the intervention plan before the Summer term ended.</a:t>
                      </a:r>
                    </a:p>
                  </a:txBody>
                  <a:tcPr/>
                </a:tc>
                <a:tc>
                  <a:txBody>
                    <a:bodyPr/>
                    <a:lstStyle/>
                    <a:p>
                      <a:r>
                        <a:rPr lang="en-GB" sz="1200" dirty="0"/>
                        <a:t>How to manage communications during the Summer break.</a:t>
                      </a:r>
                    </a:p>
                  </a:txBody>
                  <a:tcPr/>
                </a:tc>
                <a:tc>
                  <a:txBody>
                    <a:bodyPr/>
                    <a:lstStyle/>
                    <a:p>
                      <a:r>
                        <a:rPr lang="en-GB" sz="1200" dirty="0"/>
                        <a:t>Agree a timeline plan with the school ahead of Summer break e.g. when to recontact/when to have further meetings.</a:t>
                      </a:r>
                    </a:p>
                    <a:p>
                      <a:endParaRPr lang="en-GB" sz="1200" dirty="0"/>
                    </a:p>
                  </a:txBody>
                  <a:tcPr/>
                </a:tc>
                <a:extLst>
                  <a:ext uri="{0D108BD9-81ED-4DB2-BD59-A6C34878D82A}">
                    <a16:rowId xmlns:a16="http://schemas.microsoft.com/office/drawing/2014/main" val="4164305752"/>
                  </a:ext>
                </a:extLst>
              </a:tr>
              <a:tr h="370840">
                <a:tc>
                  <a:txBody>
                    <a:bodyPr/>
                    <a:lstStyle/>
                    <a:p>
                      <a:r>
                        <a:rPr lang="en-GB" sz="1200" b="1" dirty="0"/>
                        <a:t>Communication with school</a:t>
                      </a:r>
                    </a:p>
                  </a:txBody>
                  <a:tcPr/>
                </a:tc>
                <a:tc>
                  <a:txBody>
                    <a:bodyPr/>
                    <a:lstStyle/>
                    <a:p>
                      <a:r>
                        <a:rPr lang="en-GB" sz="1200" dirty="0"/>
                        <a:t>One-to-one verbal communications. Face to face/ remote meetings.  Email when it was used to confirm key aspects in writing /for reference.</a:t>
                      </a:r>
                    </a:p>
                  </a:txBody>
                  <a:tcPr/>
                </a:tc>
                <a:tc>
                  <a:txBody>
                    <a:bodyPr/>
                    <a:lstStyle/>
                    <a:p>
                      <a:r>
                        <a:rPr lang="en-GB" sz="1200" dirty="0"/>
                        <a:t>Email should not be relied upon as primary communication method.</a:t>
                      </a:r>
                    </a:p>
                  </a:txBody>
                  <a:tcPr/>
                </a:tc>
                <a:tc>
                  <a:txBody>
                    <a:bodyPr/>
                    <a:lstStyle/>
                    <a:p>
                      <a:r>
                        <a:rPr lang="en-GB" sz="1200" dirty="0"/>
                        <a:t>Aim to have one point of contact at Hello Future/within each school. If personnel at either end changes, ensure a new relationship is created.</a:t>
                      </a:r>
                    </a:p>
                    <a:p>
                      <a:endParaRPr lang="en-GB" sz="1200" dirty="0"/>
                    </a:p>
                  </a:txBody>
                  <a:tcPr/>
                </a:tc>
                <a:extLst>
                  <a:ext uri="{0D108BD9-81ED-4DB2-BD59-A6C34878D82A}">
                    <a16:rowId xmlns:a16="http://schemas.microsoft.com/office/drawing/2014/main" val="2894627766"/>
                  </a:ext>
                </a:extLst>
              </a:tr>
              <a:tr h="370840">
                <a:tc>
                  <a:txBody>
                    <a:bodyPr/>
                    <a:lstStyle/>
                    <a:p>
                      <a:r>
                        <a:rPr lang="en-GB" sz="1200" b="1" dirty="0"/>
                        <a:t>Student selection</a:t>
                      </a:r>
                    </a:p>
                  </a:txBody>
                  <a:tcPr/>
                </a:tc>
                <a:tc>
                  <a:txBody>
                    <a:bodyPr/>
                    <a:lstStyle/>
                    <a:p>
                      <a:r>
                        <a:rPr lang="en-GB" sz="1200" dirty="0"/>
                        <a:t>The student selection criteria made sense/was logical i.e. students with a lower than chronological reading age, who had a measure of disadvantage.</a:t>
                      </a:r>
                    </a:p>
                  </a:txBody>
                  <a:tcPr/>
                </a:tc>
                <a:tc>
                  <a:txBody>
                    <a:bodyPr/>
                    <a:lstStyle/>
                    <a:p>
                      <a:r>
                        <a:rPr lang="en-GB" sz="1200" dirty="0"/>
                        <a:t>Important to take account of the detailed/specific demographics of the school.</a:t>
                      </a:r>
                    </a:p>
                  </a:txBody>
                  <a:tcPr/>
                </a:tc>
                <a:tc>
                  <a:txBody>
                    <a:bodyPr/>
                    <a:lstStyle/>
                    <a:p>
                      <a:r>
                        <a:rPr lang="en-GB" sz="1200" dirty="0"/>
                        <a:t>Ensure the school are comfortable and happy with selection criteria during a call ahead of selection commencing. </a:t>
                      </a:r>
                    </a:p>
                    <a:p>
                      <a:endParaRPr lang="en-GB" sz="1200" dirty="0"/>
                    </a:p>
                    <a:p>
                      <a:r>
                        <a:rPr lang="en-GB" sz="1200" dirty="0"/>
                        <a:t>Address any concerns which arise during the discussions e.g. surrounding their ability to find suitable students who fit the criteria.</a:t>
                      </a:r>
                    </a:p>
                  </a:txBody>
                  <a:tcPr/>
                </a:tc>
                <a:extLst>
                  <a:ext uri="{0D108BD9-81ED-4DB2-BD59-A6C34878D82A}">
                    <a16:rowId xmlns:a16="http://schemas.microsoft.com/office/drawing/2014/main" val="2721119287"/>
                  </a:ext>
                </a:extLst>
              </a:tr>
              <a:tr h="370840">
                <a:tc>
                  <a:txBody>
                    <a:bodyPr/>
                    <a:lstStyle/>
                    <a:p>
                      <a:r>
                        <a:rPr lang="en-GB" sz="1200" b="1" dirty="0"/>
                        <a:t>YARC reading assessment</a:t>
                      </a:r>
                    </a:p>
                  </a:txBody>
                  <a:tcPr/>
                </a:tc>
                <a:tc>
                  <a:txBody>
                    <a:bodyPr/>
                    <a:lstStyle/>
                    <a:p>
                      <a:r>
                        <a:rPr lang="en-GB" sz="1200" dirty="0"/>
                        <a:t>The choice to use YARC – accepted as the most thorough reading assessment.</a:t>
                      </a:r>
                    </a:p>
                  </a:txBody>
                  <a:tcPr/>
                </a:tc>
                <a:tc>
                  <a:txBody>
                    <a:bodyPr/>
                    <a:lstStyle/>
                    <a:p>
                      <a:r>
                        <a:rPr lang="en-GB" sz="1200" dirty="0"/>
                        <a:t>Time required by the school, particularly in light of the number of tests they need to complete.</a:t>
                      </a:r>
                    </a:p>
                    <a:p>
                      <a:endParaRPr lang="en-GB" sz="1200" dirty="0"/>
                    </a:p>
                    <a:p>
                      <a:r>
                        <a:rPr lang="en-GB" sz="1200" dirty="0"/>
                        <a:t>Support is needed in order to help schools with efficiency or direct support with marking.</a:t>
                      </a:r>
                    </a:p>
                  </a:txBody>
                  <a:tcPr/>
                </a:tc>
                <a:tc>
                  <a:txBody>
                    <a:bodyPr/>
                    <a:lstStyle/>
                    <a:p>
                      <a:r>
                        <a:rPr lang="en-GB" sz="1200" dirty="0"/>
                        <a:t>Consider how the schools could be supported: training to aid efficiency, support with marking. </a:t>
                      </a:r>
                    </a:p>
                    <a:p>
                      <a:endParaRPr lang="en-GB" sz="1200" dirty="0"/>
                    </a:p>
                    <a:p>
                      <a:r>
                        <a:rPr lang="en-GB" sz="1200" dirty="0"/>
                        <a:t>Avoid schools needing to work autonomously with the handbook.</a:t>
                      </a:r>
                    </a:p>
                  </a:txBody>
                  <a:tcPr/>
                </a:tc>
                <a:extLst>
                  <a:ext uri="{0D108BD9-81ED-4DB2-BD59-A6C34878D82A}">
                    <a16:rowId xmlns:a16="http://schemas.microsoft.com/office/drawing/2014/main" val="3505524481"/>
                  </a:ext>
                </a:extLst>
              </a:tr>
            </a:tbl>
          </a:graphicData>
        </a:graphic>
      </p:graphicFrame>
      <p:sp>
        <p:nvSpPr>
          <p:cNvPr id="5" name="TextBox 4">
            <a:extLst>
              <a:ext uri="{FF2B5EF4-FFF2-40B4-BE49-F238E27FC236}">
                <a16:creationId xmlns:a16="http://schemas.microsoft.com/office/drawing/2014/main" id="{C863B00C-6183-E1C4-DA49-787D5C775A5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617187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485872"/>
            <a:ext cx="4032739" cy="1938992"/>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3b The intervention sessions</a:t>
            </a:r>
          </a:p>
        </p:txBody>
      </p:sp>
    </p:spTree>
    <p:extLst>
      <p:ext uri="{BB962C8B-B14F-4D97-AF65-F5344CB8AC3E}">
        <p14:creationId xmlns:p14="http://schemas.microsoft.com/office/powerpoint/2010/main" val="2394418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55</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Design &amp; planning</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81488" y="1628597"/>
            <a:ext cx="7894486" cy="2670283"/>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How the sessions were designed &amp; planned</a:t>
            </a:r>
          </a:p>
          <a:p>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sessions were planned by the individual from Hello Future who would be delivering the session. The Scholastic </a:t>
            </a:r>
            <a:r>
              <a:rPr lang="en-GB" sz="1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Connecter</a:t>
            </a: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series of books were used as the basis for the sessions. The intention was to work through half a book per session and complete </a:t>
            </a: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exercises on the text. The sessions were based on the reciprocal reading model, which is a structured, discussion-based approach to the teaching of reading comprehension.</a:t>
            </a: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 example session plan is shown below:</a:t>
            </a:r>
          </a:p>
          <a:p>
            <a:pPr marL="285750" indent="-285750" algn="l" rtl="0" fontAlgn="base">
              <a:buFont typeface="Arial" panose="020B0604020202020204" pitchFamily="34" charset="0"/>
              <a:buChar char="•"/>
            </a:pPr>
            <a:endParaRPr lang="en-GB" sz="1400" b="0" i="0" dirty="0">
              <a:solidFill>
                <a:srgbClr val="000000"/>
              </a:solidFill>
              <a:effectLst/>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Placeholder 17">
            <a:extLst>
              <a:ext uri="{FF2B5EF4-FFF2-40B4-BE49-F238E27FC236}">
                <a16:creationId xmlns:a16="http://schemas.microsoft.com/office/drawing/2014/main" id="{1B82CD57-B1BC-38FA-267D-0D70DFC1BC6C}"/>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p:blipFill>
        <p:spPr>
          <a:xfrm>
            <a:off x="8323858" y="1560782"/>
            <a:ext cx="3864967" cy="5065712"/>
          </a:xfrm>
          <a:prstGeom prst="rect">
            <a:avLst/>
          </a:prstGeom>
        </p:spPr>
      </p:pic>
      <p:sp>
        <p:nvSpPr>
          <p:cNvPr id="3" name="Rectangle 2">
            <a:extLst>
              <a:ext uri="{FF2B5EF4-FFF2-40B4-BE49-F238E27FC236}">
                <a16:creationId xmlns:a16="http://schemas.microsoft.com/office/drawing/2014/main" id="{805CB6DA-B952-1E3A-34B5-B8E5F34C8DB0}"/>
              </a:ext>
            </a:extLst>
          </p:cNvPr>
          <p:cNvSpPr/>
          <p:nvPr/>
        </p:nvSpPr>
        <p:spPr>
          <a:xfrm>
            <a:off x="271318" y="3790568"/>
            <a:ext cx="7858891" cy="2037522"/>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l" rtl="0" fontAlgn="base">
              <a:buFont typeface="Arial" panose="020B0604020202020204" pitchFamily="34" charset="0"/>
              <a:buChar char="•"/>
            </a:pPr>
            <a:r>
              <a:rPr lang="en-GB" sz="1200" b="0" i="0" dirty="0">
                <a:solidFill>
                  <a:srgbClr val="000000"/>
                </a:solidFill>
                <a:effectLst/>
              </a:rPr>
              <a:t>Icebreaker (5-10 mins) </a:t>
            </a:r>
          </a:p>
          <a:p>
            <a:pPr marL="285750" indent="-285750" algn="l" rtl="0" fontAlgn="base">
              <a:buFont typeface="Arial" panose="020B0604020202020204" pitchFamily="34" charset="0"/>
              <a:buChar char="•"/>
            </a:pPr>
            <a:r>
              <a:rPr lang="en-GB" sz="1200" b="0" i="0" dirty="0">
                <a:solidFill>
                  <a:srgbClr val="000000"/>
                </a:solidFill>
                <a:effectLst/>
              </a:rPr>
              <a:t>Review of the ground rules (1 mins) </a:t>
            </a:r>
          </a:p>
          <a:p>
            <a:pPr marL="285750" indent="-285750" algn="l" rtl="0" fontAlgn="base">
              <a:buFont typeface="Arial" panose="020B0604020202020204" pitchFamily="34" charset="0"/>
              <a:buChar char="•"/>
            </a:pPr>
            <a:r>
              <a:rPr lang="en-GB" sz="1200" b="0" i="0" dirty="0">
                <a:solidFill>
                  <a:srgbClr val="000000"/>
                </a:solidFill>
                <a:effectLst/>
              </a:rPr>
              <a:t>Introduce text and predict, clarify, question, summarise process. (5 mins) </a:t>
            </a:r>
          </a:p>
          <a:p>
            <a:pPr marL="285750" indent="-285750" algn="l" rtl="0" fontAlgn="base">
              <a:buFont typeface="Arial" panose="020B0604020202020204" pitchFamily="34" charset="0"/>
              <a:buChar char="•"/>
            </a:pPr>
            <a:r>
              <a:rPr lang="en-GB" sz="1200" b="0" i="0" dirty="0">
                <a:solidFill>
                  <a:srgbClr val="000000"/>
                </a:solidFill>
                <a:effectLst/>
              </a:rPr>
              <a:t>Explain that you will read half today and the other half in the next session (pick the page number) (15 mins) </a:t>
            </a:r>
          </a:p>
          <a:p>
            <a:pPr marL="285750" indent="-285750" algn="l" rtl="0" fontAlgn="base">
              <a:buFont typeface="Arial" panose="020B0604020202020204" pitchFamily="34" charset="0"/>
              <a:buChar char="•"/>
            </a:pPr>
            <a:r>
              <a:rPr lang="en-GB" sz="1200" b="0" i="0" dirty="0">
                <a:solidFill>
                  <a:srgbClr val="000000"/>
                </a:solidFill>
                <a:effectLst/>
              </a:rPr>
              <a:t>Independent exercise (10-15 mins)- Worksheet (created using templates/ graphic organiser) </a:t>
            </a:r>
          </a:p>
          <a:p>
            <a:pPr marL="285750" indent="-285750" algn="l" rtl="0" fontAlgn="base">
              <a:buFont typeface="Arial" panose="020B0604020202020204" pitchFamily="34" charset="0"/>
              <a:buChar char="•"/>
            </a:pPr>
            <a:endParaRPr lang="en-GB" sz="1200" dirty="0">
              <a:solidFill>
                <a:srgbClr val="000000"/>
              </a:solidFill>
            </a:endParaRPr>
          </a:p>
          <a:p>
            <a:pPr algn="l" rtl="0" fontAlgn="base"/>
            <a:r>
              <a:rPr lang="en-GB" sz="1200" b="0" i="0" dirty="0">
                <a:solidFill>
                  <a:srgbClr val="000000"/>
                </a:solidFill>
                <a:effectLst/>
              </a:rPr>
              <a:t>Metacognition optional activities </a:t>
            </a:r>
          </a:p>
          <a:p>
            <a:pPr marL="285750" indent="-285750" algn="l" rtl="0" fontAlgn="base">
              <a:buFont typeface="Arial" panose="020B0604020202020204" pitchFamily="34" charset="0"/>
              <a:buChar char="•"/>
            </a:pPr>
            <a:r>
              <a:rPr lang="en-GB" sz="1200" b="0" i="0" dirty="0">
                <a:solidFill>
                  <a:srgbClr val="000000"/>
                </a:solidFill>
                <a:effectLst/>
              </a:rPr>
              <a:t>Similes/ metaphors: Get learners to identify similes and metaphors and discuss what the author might mean. Students could try and come up with their own. </a:t>
            </a:r>
          </a:p>
          <a:p>
            <a:pPr marL="285750" indent="-285750" algn="l" rtl="0" fontAlgn="base">
              <a:buFont typeface="Arial" panose="020B0604020202020204" pitchFamily="34" charset="0"/>
              <a:buChar char="•"/>
            </a:pPr>
            <a:r>
              <a:rPr lang="en-GB" sz="1200" b="0" i="0" dirty="0">
                <a:solidFill>
                  <a:srgbClr val="000000"/>
                </a:solidFill>
                <a:effectLst/>
              </a:rPr>
              <a:t>Long sentences</a:t>
            </a:r>
          </a:p>
        </p:txBody>
      </p:sp>
      <p:sp>
        <p:nvSpPr>
          <p:cNvPr id="5" name="TextBox 4">
            <a:extLst>
              <a:ext uri="{FF2B5EF4-FFF2-40B4-BE49-F238E27FC236}">
                <a16:creationId xmlns:a16="http://schemas.microsoft.com/office/drawing/2014/main" id="{C4A225D7-C02D-9888-0296-AD94563A2C4E}"/>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856322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56</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Content: The </a:t>
            </a:r>
            <a:r>
              <a:rPr lang="en-US" sz="4200" b="1" i="1" dirty="0">
                <a:solidFill>
                  <a:prstClr val="white"/>
                </a:solidFill>
                <a:latin typeface="Arial Rounded MT Bold"/>
                <a:cs typeface="Arial Rounded MT Bold"/>
              </a:rPr>
              <a:t>Connecter</a:t>
            </a:r>
            <a:r>
              <a:rPr lang="en-US" sz="4200" b="1" dirty="0">
                <a:solidFill>
                  <a:prstClr val="white"/>
                </a:solidFill>
                <a:latin typeface="Arial Rounded MT Bold"/>
                <a:cs typeface="Arial Rounded MT Bold"/>
              </a:rPr>
              <a:t> Series</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81488" y="1628597"/>
            <a:ext cx="7894486" cy="413440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Scholastic </a:t>
            </a:r>
            <a:r>
              <a:rPr lang="en-GB" i="1" dirty="0">
                <a:solidFill>
                  <a:srgbClr val="1D71B8"/>
                </a:solidFill>
                <a:effectLst/>
                <a:latin typeface="Arial Rounded MT Bold" panose="020F0704030504030204" pitchFamily="34" charset="0"/>
                <a:ea typeface="Times New Roman" panose="02020603050405020304" pitchFamily="18" charset="0"/>
              </a:rPr>
              <a:t>Connector</a:t>
            </a:r>
            <a:r>
              <a:rPr lang="en-GB" i="1" dirty="0">
                <a:solidFill>
                  <a:srgbClr val="1D71B8"/>
                </a:solidFill>
                <a:latin typeface="Arial Rounded MT Bold" panose="020F0704030504030204" pitchFamily="34" charset="0"/>
                <a:ea typeface="Times New Roman" panose="02020603050405020304" pitchFamily="18" charset="0"/>
              </a:rPr>
              <a:t> </a:t>
            </a:r>
            <a:r>
              <a:rPr lang="en-GB" dirty="0">
                <a:solidFill>
                  <a:srgbClr val="1D71B8"/>
                </a:solidFill>
                <a:effectLst/>
                <a:latin typeface="Arial Rounded MT Bold" panose="020F0704030504030204" pitchFamily="34" charset="0"/>
                <a:ea typeface="Times New Roman" panose="02020603050405020304" pitchFamily="18" charset="0"/>
              </a:rPr>
              <a:t>series books were used as a basis for the sessions</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following titles were used in the sessions: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School Y: Fearless Feats, Carrying Lucille, Cotton Wool Kids, Secret Missions.</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School X: Wild Weather, Carrying Lucille, Poisoned Pens, Secret Missions, Uncle Al Disasters.</a:t>
            </a: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These titles were a mix of fiction and non-fiction. In one school, the session leader enlisted the help of the students to choose which book to use in the subsequent session.</a:t>
            </a:r>
          </a:p>
          <a:p>
            <a:pPr>
              <a:lnSpc>
                <a:spcPct val="107000"/>
              </a:lnSpc>
              <a:spcAft>
                <a:spcPts val="800"/>
              </a:spcAft>
            </a:pPr>
            <a:endParaRPr lang="en-GB"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dirty="0">
                <a:solidFill>
                  <a:srgbClr val="1D71B8"/>
                </a:solidFill>
                <a:latin typeface="Arial Rounded MT Bold" panose="020F0704030504030204" pitchFamily="34" charset="0"/>
                <a:ea typeface="Calibri" panose="020F0502020204030204" pitchFamily="34" charset="0"/>
                <a:cs typeface="Calibri" panose="020F0502020204030204" pitchFamily="34" charset="0"/>
              </a:rPr>
              <a:t>Student feedback on the titles</a:t>
            </a: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On the whole students were positive or neutral regarding the books used in the sessions. The session leader at one school reported that fiction titles were preferred to non-fiction, but student feedback on this across both schools was mixed. Therefore, a mix of fiction and non-fiction are important to appeal to different tastes. The books were reported to be at the appropriate reading level according the students.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ular Callout 13">
            <a:extLst>
              <a:ext uri="{FF2B5EF4-FFF2-40B4-BE49-F238E27FC236}">
                <a16:creationId xmlns:a16="http://schemas.microsoft.com/office/drawing/2014/main" id="{93AAAC01-EC0B-7E26-CC0D-72351442E208}"/>
              </a:ext>
            </a:extLst>
          </p:cNvPr>
          <p:cNvSpPr/>
          <p:nvPr/>
        </p:nvSpPr>
        <p:spPr>
          <a:xfrm>
            <a:off x="8851037" y="1869451"/>
            <a:ext cx="3056300" cy="1985033"/>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One of the books was interesting - </a:t>
            </a:r>
            <a:r>
              <a:rPr lang="en-GB" sz="1200" b="0" i="1" dirty="0">
                <a:solidFill>
                  <a:schemeClr val="bg1"/>
                </a:solidFill>
                <a:effectLst/>
              </a:rPr>
              <a:t>like they smashed a window and then they like got chased by this old guy and they feel down like a cave and then they cut all their knee and then they wrapped it up with like a t-shirt and then they ran home.</a:t>
            </a:r>
            <a:endParaRPr lang="en-US" sz="1200" i="1" dirty="0">
              <a:solidFill>
                <a:schemeClr val="bg1"/>
              </a:solidFill>
            </a:endParaRPr>
          </a:p>
          <a:p>
            <a:pPr algn="ctr"/>
            <a:endParaRPr lang="en-US" sz="1200" i="1" dirty="0">
              <a:solidFill>
                <a:schemeClr val="bg1"/>
              </a:solidFill>
            </a:endParaRPr>
          </a:p>
          <a:p>
            <a:pPr algn="r"/>
            <a:r>
              <a:rPr lang="en-US" sz="1200" dirty="0">
                <a:solidFill>
                  <a:schemeClr val="bg1"/>
                </a:solidFill>
              </a:rPr>
              <a:t>Student at School Y re: Cotton Wool Kids</a:t>
            </a:r>
          </a:p>
        </p:txBody>
      </p:sp>
      <p:sp>
        <p:nvSpPr>
          <p:cNvPr id="5" name="Rounded Rectangular Callout 13">
            <a:extLst>
              <a:ext uri="{FF2B5EF4-FFF2-40B4-BE49-F238E27FC236}">
                <a16:creationId xmlns:a16="http://schemas.microsoft.com/office/drawing/2014/main" id="{2BACC252-A2DC-C9D8-DB2A-31023D9C30A8}"/>
              </a:ext>
            </a:extLst>
          </p:cNvPr>
          <p:cNvSpPr/>
          <p:nvPr/>
        </p:nvSpPr>
        <p:spPr>
          <a:xfrm>
            <a:off x="8886535" y="4410969"/>
            <a:ext cx="3020801" cy="1696064"/>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i="1" dirty="0">
                <a:solidFill>
                  <a:schemeClr val="bg1"/>
                </a:solidFill>
              </a:rPr>
              <a:t>I liked them all, but Carrying Lucille was my favourite, it was easiest to read and probably like the funnest [sic] – it was about like travelling with your dog and then they lived on a farm somewhere.</a:t>
            </a:r>
            <a:endParaRPr lang="en-US" sz="1200" i="1" dirty="0">
              <a:solidFill>
                <a:schemeClr val="bg1"/>
              </a:solidFill>
            </a:endParaRPr>
          </a:p>
          <a:p>
            <a:pPr algn="ctr"/>
            <a:endParaRPr lang="en-US" sz="1200" i="1" dirty="0">
              <a:solidFill>
                <a:schemeClr val="bg1"/>
              </a:solidFill>
            </a:endParaRPr>
          </a:p>
          <a:p>
            <a:pPr algn="r"/>
            <a:r>
              <a:rPr lang="en-US" sz="1200" dirty="0">
                <a:solidFill>
                  <a:schemeClr val="bg1"/>
                </a:solidFill>
              </a:rPr>
              <a:t>Student at School Y re: Carrying Lucille</a:t>
            </a:r>
          </a:p>
        </p:txBody>
      </p:sp>
      <p:sp>
        <p:nvSpPr>
          <p:cNvPr id="6" name="TextBox 5">
            <a:extLst>
              <a:ext uri="{FF2B5EF4-FFF2-40B4-BE49-F238E27FC236}">
                <a16:creationId xmlns:a16="http://schemas.microsoft.com/office/drawing/2014/main" id="{40408F2C-FE41-9A7D-5309-953F02A1DC61}"/>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788012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57</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77745"/>
            <a:ext cx="9419092"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Content: materials, techniques and exercises</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167269" y="1628597"/>
            <a:ext cx="8770254" cy="5139869"/>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Ice breaker</a:t>
            </a:r>
          </a:p>
          <a:p>
            <a:r>
              <a:rPr lang="en-GB" sz="1400" dirty="0">
                <a:ea typeface="Times New Roman" panose="02020603050405020304" pitchFamily="18" charset="0"/>
              </a:rPr>
              <a:t>An icebreaker or a game for the first session and to start each subsequent session was typically used and well received. In one school, students consistently recalled ‘hangman’ as a highlight of the intervention. Playing memory games were also noted positively by students (e.g. think of an item you’d take on holiday and being required to remember the full list of everyone in the room).</a:t>
            </a:r>
          </a:p>
          <a:p>
            <a:endParaRPr lang="en-GB" sz="1400" dirty="0">
              <a:solidFill>
                <a:srgbClr val="1D71B8"/>
              </a:solidFill>
              <a:latin typeface="Arial Rounded MT Bold" panose="020F0704030504030204" pitchFamily="34" charset="0"/>
              <a:ea typeface="Times New Roman" panose="02020603050405020304" pitchFamily="18" charset="0"/>
            </a:endParaRPr>
          </a:p>
          <a:p>
            <a:r>
              <a:rPr lang="en-GB" dirty="0">
                <a:solidFill>
                  <a:srgbClr val="1D71B8"/>
                </a:solidFill>
                <a:latin typeface="Arial Rounded MT Bold" panose="020F0704030504030204" pitchFamily="34" charset="0"/>
                <a:ea typeface="Times New Roman" panose="02020603050405020304" pitchFamily="18" charset="0"/>
              </a:rPr>
              <a:t>Reading out loud in turn according to colour</a:t>
            </a:r>
          </a:p>
          <a:p>
            <a:r>
              <a:rPr lang="en-GB" sz="1400" dirty="0">
                <a:ea typeface="Times New Roman" panose="02020603050405020304" pitchFamily="18" charset="0"/>
              </a:rPr>
              <a:t>Students were given a colour and read the associated colour out loud from the text. This style of structured reading was liked by students. It was noted by Hello Future personnel that it is important to not necessarily expect students to read out loud in the initial session(s), before gaining their trust/building their confidence.</a:t>
            </a:r>
          </a:p>
          <a:p>
            <a:endParaRPr lang="en-GB" dirty="0">
              <a:solidFill>
                <a:srgbClr val="1D71B8"/>
              </a:solidFill>
              <a:effectLst/>
              <a:latin typeface="Arial Rounded MT Bold" panose="020F0704030504030204" pitchFamily="34" charset="0"/>
              <a:ea typeface="Times New Roman" panose="02020603050405020304" pitchFamily="18" charset="0"/>
            </a:endParaRPr>
          </a:p>
          <a:p>
            <a:r>
              <a:rPr lang="en-GB" dirty="0">
                <a:solidFill>
                  <a:srgbClr val="1D71B8"/>
                </a:solidFill>
                <a:effectLst/>
                <a:latin typeface="Arial Rounded MT Bold" panose="020F0704030504030204" pitchFamily="34" charset="0"/>
                <a:ea typeface="Times New Roman" panose="02020603050405020304" pitchFamily="18" charset="0"/>
              </a:rPr>
              <a:t>Toolkit /Techniques</a:t>
            </a:r>
          </a:p>
          <a:p>
            <a:pPr marL="285750" indent="-285750">
              <a:buFont typeface="Arial" panose="020B0604020202020204" pitchFamily="34" charset="0"/>
              <a:buChar char="•"/>
            </a:pPr>
            <a:r>
              <a:rPr lang="en-GB" sz="1400" b="1" dirty="0">
                <a:ea typeface="Times New Roman" panose="02020603050405020304" pitchFamily="18" charset="0"/>
              </a:rPr>
              <a:t>Whiteboard: </a:t>
            </a:r>
            <a:r>
              <a:rPr lang="en-GB" sz="1400" dirty="0">
                <a:ea typeface="Times New Roman" panose="02020603050405020304" pitchFamily="18" charset="0"/>
              </a:rPr>
              <a:t>The following exercises using the whiteboard worked well: writing down questions on whiteboard for students to answer; writing words the students did not understand in order to look them up in a dictionary.</a:t>
            </a:r>
          </a:p>
          <a:p>
            <a:pPr marL="285750" indent="-285750">
              <a:buFont typeface="Arial" panose="020B0604020202020204" pitchFamily="34" charset="0"/>
              <a:buChar char="•"/>
            </a:pPr>
            <a:r>
              <a:rPr lang="en-GB" sz="1400" b="1" dirty="0">
                <a:ea typeface="Times New Roman" panose="02020603050405020304" pitchFamily="18" charset="0"/>
              </a:rPr>
              <a:t>Individual exercises/worksheets: </a:t>
            </a:r>
            <a:r>
              <a:rPr lang="en-GB" sz="1400" dirty="0">
                <a:ea typeface="Times New Roman" panose="02020603050405020304" pitchFamily="18" charset="0"/>
              </a:rPr>
              <a:t>these had mixed success as often students became confused or distracted when asked to work independently. Group interaction and discussion was generally more successful.</a:t>
            </a:r>
          </a:p>
          <a:p>
            <a:pPr marL="285750" indent="-285750">
              <a:buFont typeface="Arial" panose="020B0604020202020204" pitchFamily="34" charset="0"/>
              <a:buChar char="•"/>
            </a:pPr>
            <a:r>
              <a:rPr lang="en-GB" sz="1400" b="1" dirty="0">
                <a:ea typeface="Times New Roman" panose="02020603050405020304" pitchFamily="18" charset="0"/>
              </a:rPr>
              <a:t>Predicting: </a:t>
            </a:r>
            <a:r>
              <a:rPr lang="en-GB" sz="1400" dirty="0">
                <a:ea typeface="Times New Roman" panose="02020603050405020304" pitchFamily="18" charset="0"/>
              </a:rPr>
              <a:t>Prediction exercises worked well (guessing what might happen in the book)</a:t>
            </a:r>
          </a:p>
          <a:p>
            <a:pPr marL="285750" indent="-285750">
              <a:buFont typeface="Arial" panose="020B0604020202020204" pitchFamily="34" charset="0"/>
              <a:buChar char="•"/>
            </a:pPr>
            <a:r>
              <a:rPr lang="en-GB" sz="1400" b="1" dirty="0">
                <a:ea typeface="Times New Roman" panose="02020603050405020304" pitchFamily="18" charset="0"/>
              </a:rPr>
              <a:t>Quiz: </a:t>
            </a:r>
            <a:r>
              <a:rPr lang="en-GB" sz="1400" dirty="0">
                <a:ea typeface="Times New Roman" panose="02020603050405020304" pitchFamily="18" charset="0"/>
              </a:rPr>
              <a:t>A group-based quiz to check on comprehension.</a:t>
            </a:r>
          </a:p>
          <a:p>
            <a:pPr marL="285750" indent="-285750">
              <a:buFont typeface="Arial" panose="020B0604020202020204" pitchFamily="34" charset="0"/>
              <a:buChar char="•"/>
            </a:pPr>
            <a:r>
              <a:rPr lang="en-GB" sz="1400" b="1" dirty="0">
                <a:ea typeface="Times New Roman" panose="02020603050405020304" pitchFamily="18" charset="0"/>
              </a:rPr>
              <a:t>Post-it note exercises: </a:t>
            </a:r>
            <a:r>
              <a:rPr lang="en-GB" sz="1400" dirty="0">
                <a:ea typeface="Times New Roman" panose="02020603050405020304" pitchFamily="18" charset="0"/>
              </a:rPr>
              <a:t>Post-it notes around the room with different questions. This was found to break concentration/encourage disruption.</a:t>
            </a:r>
          </a:p>
          <a:p>
            <a:pPr marL="285750" indent="-285750">
              <a:buFont typeface="Arial" panose="020B0604020202020204" pitchFamily="34" charset="0"/>
              <a:buChar char="•"/>
            </a:pPr>
            <a:r>
              <a:rPr lang="en-GB" sz="1400" b="1" dirty="0">
                <a:ea typeface="Times New Roman" panose="02020603050405020304" pitchFamily="18" charset="0"/>
              </a:rPr>
              <a:t>Conversation/ ‘chat’ about the content: </a:t>
            </a:r>
            <a:r>
              <a:rPr lang="en-GB" sz="1400" dirty="0">
                <a:ea typeface="Times New Roman" panose="02020603050405020304" pitchFamily="18" charset="0"/>
              </a:rPr>
              <a:t>Asking questions but in a more naturalistic manner than a structured quiz.</a:t>
            </a:r>
          </a:p>
          <a:p>
            <a:endParaRPr lang="en-GB" dirty="0">
              <a:solidFill>
                <a:srgbClr val="1D71B8"/>
              </a:solidFill>
              <a:effectLst/>
              <a:latin typeface="Arial Rounded MT Bold" panose="020F0704030504030204" pitchFamily="34" charset="0"/>
              <a:ea typeface="Times New Roman" panose="02020603050405020304" pitchFamily="18" charset="0"/>
            </a:endParaRPr>
          </a:p>
        </p:txBody>
      </p:sp>
      <p:sp>
        <p:nvSpPr>
          <p:cNvPr id="3" name="Rounded Rectangular Callout 13">
            <a:extLst>
              <a:ext uri="{FF2B5EF4-FFF2-40B4-BE49-F238E27FC236}">
                <a16:creationId xmlns:a16="http://schemas.microsoft.com/office/drawing/2014/main" id="{69D1FACE-0FEA-1F90-8022-91DBC2A502F8}"/>
              </a:ext>
            </a:extLst>
          </p:cNvPr>
          <p:cNvSpPr/>
          <p:nvPr/>
        </p:nvSpPr>
        <p:spPr>
          <a:xfrm>
            <a:off x="9134167" y="1869451"/>
            <a:ext cx="2773169" cy="1985033"/>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i="1" dirty="0">
                <a:solidFill>
                  <a:schemeClr val="bg1"/>
                </a:solidFill>
              </a:rPr>
              <a:t>The one I feel like worked the best for me was actually sticking all the questions on a flipchart. I tried putting the questions on post it notes around the room but with that for example, was like, oh we’re going to get up and mess about.</a:t>
            </a:r>
            <a:endParaRPr lang="en-US" sz="1200" i="1" dirty="0">
              <a:solidFill>
                <a:schemeClr val="bg1"/>
              </a:solidFill>
            </a:endParaRPr>
          </a:p>
          <a:p>
            <a:pPr algn="ctr"/>
            <a:endParaRPr lang="en-US" sz="1200" dirty="0">
              <a:solidFill>
                <a:schemeClr val="bg1"/>
              </a:solidFill>
            </a:endParaRPr>
          </a:p>
          <a:p>
            <a:pPr algn="r"/>
            <a:r>
              <a:rPr lang="en-US" sz="1200" dirty="0">
                <a:solidFill>
                  <a:schemeClr val="bg1"/>
                </a:solidFill>
              </a:rPr>
              <a:t>Session leader</a:t>
            </a:r>
          </a:p>
        </p:txBody>
      </p:sp>
      <p:sp>
        <p:nvSpPr>
          <p:cNvPr id="5" name="Rounded Rectangular Callout 13">
            <a:extLst>
              <a:ext uri="{FF2B5EF4-FFF2-40B4-BE49-F238E27FC236}">
                <a16:creationId xmlns:a16="http://schemas.microsoft.com/office/drawing/2014/main" id="{FBF2DF79-4182-A0A9-D89F-CE3921ECB3CF}"/>
              </a:ext>
            </a:extLst>
          </p:cNvPr>
          <p:cNvSpPr/>
          <p:nvPr/>
        </p:nvSpPr>
        <p:spPr>
          <a:xfrm>
            <a:off x="9134167" y="4266484"/>
            <a:ext cx="2773170" cy="1985033"/>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i="1" dirty="0">
                <a:solidFill>
                  <a:schemeClr val="bg1"/>
                </a:solidFill>
              </a:rPr>
              <a:t>I came to rely on that I was not necessarily having a quiz, but more like a conversation where I asked them questions – they seemed to respond to that a bit better. It was the chattiness and ensuring everyone was on the same page before moving on.</a:t>
            </a:r>
            <a:endParaRPr lang="en-US" sz="1200" i="1" dirty="0">
              <a:solidFill>
                <a:schemeClr val="bg1"/>
              </a:solidFill>
            </a:endParaRPr>
          </a:p>
          <a:p>
            <a:pPr algn="ctr"/>
            <a:endParaRPr lang="en-US" sz="1200" dirty="0">
              <a:solidFill>
                <a:schemeClr val="bg1"/>
              </a:solidFill>
            </a:endParaRPr>
          </a:p>
          <a:p>
            <a:pPr algn="r"/>
            <a:r>
              <a:rPr lang="en-US" sz="1200" dirty="0">
                <a:solidFill>
                  <a:schemeClr val="bg1"/>
                </a:solidFill>
              </a:rPr>
              <a:t>Session leader</a:t>
            </a:r>
          </a:p>
        </p:txBody>
      </p:sp>
      <p:sp>
        <p:nvSpPr>
          <p:cNvPr id="6" name="TextBox 5">
            <a:extLst>
              <a:ext uri="{FF2B5EF4-FFF2-40B4-BE49-F238E27FC236}">
                <a16:creationId xmlns:a16="http://schemas.microsoft.com/office/drawing/2014/main" id="{C73A0C16-5ECF-098D-BCFE-30CD5CD7DFD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842977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58</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Receptivity and engagement</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81488" y="1628597"/>
            <a:ext cx="7894486" cy="3884461"/>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Receptivity and engagement levels varied</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endParaRPr lang="en-GB" sz="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two schools varied in terms of receptivity and engagement levels, with one school generally having more engaged students than the other. However, in both schools, there were fluctuating levels across the twelve sessions and engagement challenges.</a:t>
            </a: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dirty="0">
                <a:solidFill>
                  <a:srgbClr val="1D71B8"/>
                </a:solidFill>
                <a:effectLst/>
                <a:latin typeface="Arial Rounded MT Bold" panose="020F0704030504030204" pitchFamily="34" charset="0"/>
                <a:ea typeface="Calibri" panose="020F0502020204030204" pitchFamily="34" charset="0"/>
                <a:cs typeface="Calibri" panose="020F0502020204030204" pitchFamily="34" charset="0"/>
              </a:rPr>
              <a:t>Factors impacting engagement</a:t>
            </a: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Some barriers to engagement were noted. These included: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being asked to read out loud too soon during the intervention programme.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being tasked with individual exercises/worksheets to complete. </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wider events within school - for example if something had happened in the break just before the intervention session. This is discussed in more detail during ‘external factors’ in section 3c.</a:t>
            </a:r>
            <a:endPar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ounded Rectangular Callout 13">
            <a:extLst>
              <a:ext uri="{FF2B5EF4-FFF2-40B4-BE49-F238E27FC236}">
                <a16:creationId xmlns:a16="http://schemas.microsoft.com/office/drawing/2014/main" id="{5C05FEA1-BE7C-5A57-7A5E-8BCCFE1E1FA1}"/>
              </a:ext>
            </a:extLst>
          </p:cNvPr>
          <p:cNvSpPr/>
          <p:nvPr/>
        </p:nvSpPr>
        <p:spPr>
          <a:xfrm>
            <a:off x="8672052" y="2605817"/>
            <a:ext cx="3314645" cy="2103835"/>
          </a:xfrm>
          <a:prstGeom prst="wedgeRoundRectCallout">
            <a:avLst>
              <a:gd name="adj1" fmla="val 7050"/>
              <a:gd name="adj2" fmla="val 619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I jumped in at the deep end at the start and asked them to read and in hindsight that was the wrong thing to do. I wanted to get an idea of where they were at, but they are embarrassed by their ability to read, so doing silent and then paired and then group is the advice I’d give.</a:t>
            </a:r>
          </a:p>
          <a:p>
            <a:pPr algn="ctr"/>
            <a:endParaRPr lang="en-US" sz="1200" i="1" dirty="0"/>
          </a:p>
          <a:p>
            <a:pPr algn="r"/>
            <a:r>
              <a:rPr lang="en-US" sz="1200" dirty="0"/>
              <a:t>Session leader</a:t>
            </a:r>
          </a:p>
        </p:txBody>
      </p:sp>
      <p:sp>
        <p:nvSpPr>
          <p:cNvPr id="5" name="TextBox 4">
            <a:extLst>
              <a:ext uri="{FF2B5EF4-FFF2-40B4-BE49-F238E27FC236}">
                <a16:creationId xmlns:a16="http://schemas.microsoft.com/office/drawing/2014/main" id="{D92A7620-C22A-3291-0569-E9EDAB18F27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3546312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59</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Location &amp; venue</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81488" y="1628597"/>
            <a:ext cx="7658180" cy="3095719"/>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location/ venue fo</a:t>
            </a:r>
            <a:r>
              <a:rPr lang="en-GB" dirty="0">
                <a:solidFill>
                  <a:srgbClr val="1D71B8"/>
                </a:solidFill>
                <a:latin typeface="Arial Rounded MT Bold" panose="020F0704030504030204" pitchFamily="34" charset="0"/>
                <a:ea typeface="Times New Roman" panose="02020603050405020304" pitchFamily="18" charset="0"/>
              </a:rPr>
              <a:t>r the intervention has an impact on engagement and focus</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endPar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ideal appears to be: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 separate room, within the school, where quiet/ focus can be guaranteed.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room being close to teachers is likely to have a positive impact on behaviour.</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more difficult to run the sessions in a focussed manner within an open plan area due to the potential for distractions – particularly if the students are prone to a lack of focus naturally.</a:t>
            </a: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ounded Rectangular Callout 13">
            <a:extLst>
              <a:ext uri="{FF2B5EF4-FFF2-40B4-BE49-F238E27FC236}">
                <a16:creationId xmlns:a16="http://schemas.microsoft.com/office/drawing/2014/main" id="{63E9C4A0-07A6-52A0-1644-9D716A10F26C}"/>
              </a:ext>
            </a:extLst>
          </p:cNvPr>
          <p:cNvSpPr/>
          <p:nvPr/>
        </p:nvSpPr>
        <p:spPr>
          <a:xfrm>
            <a:off x="403123" y="4264148"/>
            <a:ext cx="3314646" cy="1799035"/>
          </a:xfrm>
          <a:prstGeom prst="wedgeRoundRectCallout">
            <a:avLst>
              <a:gd name="adj1" fmla="val 7050"/>
              <a:gd name="adj2" fmla="val 619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The room was good. Having it near teacher X’s office worked pretty well. It’s in the area of the school that they go if they’re in isolation or doing interventions, and there are teachers and teaching assistants down there and that really helps.</a:t>
            </a:r>
          </a:p>
          <a:p>
            <a:pPr algn="ctr"/>
            <a:endParaRPr lang="en-US" sz="1200" i="1" dirty="0"/>
          </a:p>
          <a:p>
            <a:pPr algn="r"/>
            <a:r>
              <a:rPr lang="en-US" sz="1200" dirty="0"/>
              <a:t>Session leader, School Y</a:t>
            </a:r>
          </a:p>
        </p:txBody>
      </p:sp>
      <p:sp>
        <p:nvSpPr>
          <p:cNvPr id="7" name="Rounded Rectangular Callout 13">
            <a:extLst>
              <a:ext uri="{FF2B5EF4-FFF2-40B4-BE49-F238E27FC236}">
                <a16:creationId xmlns:a16="http://schemas.microsoft.com/office/drawing/2014/main" id="{86DEFE5F-E8FE-6084-C746-59F34B33D5EB}"/>
              </a:ext>
            </a:extLst>
          </p:cNvPr>
          <p:cNvSpPr/>
          <p:nvPr/>
        </p:nvSpPr>
        <p:spPr>
          <a:xfrm>
            <a:off x="4149213" y="4245123"/>
            <a:ext cx="3314645" cy="1799035"/>
          </a:xfrm>
          <a:prstGeom prst="wedgeRoundRectCallout">
            <a:avLst>
              <a:gd name="adj1" fmla="val 7050"/>
              <a:gd name="adj2" fmla="val 6195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We were in our own little corner, but it was still this open room. Essentially where students were being pulled out of lessons for various reasons. So kind of in this open space, where students would recognise someone they know and they’d be shouting across the room and like that disrupts the sessions.</a:t>
            </a:r>
          </a:p>
          <a:p>
            <a:pPr algn="ctr"/>
            <a:endParaRPr lang="en-US" sz="1200" i="1" dirty="0"/>
          </a:p>
          <a:p>
            <a:pPr algn="r"/>
            <a:r>
              <a:rPr lang="en-US" sz="1200" dirty="0"/>
              <a:t>Session leader, School X</a:t>
            </a:r>
          </a:p>
        </p:txBody>
      </p:sp>
      <p:pic>
        <p:nvPicPr>
          <p:cNvPr id="9" name="Picture 8" descr="A shelf of books&#10;&#10;Description automatically generated">
            <a:extLst>
              <a:ext uri="{FF2B5EF4-FFF2-40B4-BE49-F238E27FC236}">
                <a16:creationId xmlns:a16="http://schemas.microsoft.com/office/drawing/2014/main" id="{A6631343-2510-CC13-F6D6-ACB26E450D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75974" y="1539972"/>
            <a:ext cx="4012851" cy="5123546"/>
          </a:xfrm>
          <a:prstGeom prst="rect">
            <a:avLst/>
          </a:prstGeom>
        </p:spPr>
      </p:pic>
      <p:sp>
        <p:nvSpPr>
          <p:cNvPr id="3" name="TextBox 2">
            <a:extLst>
              <a:ext uri="{FF2B5EF4-FFF2-40B4-BE49-F238E27FC236}">
                <a16:creationId xmlns:a16="http://schemas.microsoft.com/office/drawing/2014/main" id="{36090D37-B525-47AA-B6DE-295EB819B3C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9050696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60</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Challenges</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71318" y="1862773"/>
            <a:ext cx="7894486" cy="430887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following were noted as being the key challenges, by the session leaders:</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Different levels with the group</a:t>
            </a:r>
          </a:p>
          <a:p>
            <a:pPr marL="742950" lvl="1" indent="-285750">
              <a:buFont typeface="Arial" panose="020B0604020202020204" pitchFamily="34" charset="0"/>
              <a:buChar char="•"/>
            </a:pPr>
            <a:r>
              <a:rPr lang="en-GB" sz="1400" dirty="0">
                <a:ea typeface="Times New Roman" panose="02020603050405020304" pitchFamily="18" charset="0"/>
              </a:rPr>
              <a:t>The behavioural problems were sometimes assumed to be due to an individual student struggling more than the others, and thus misbehaving to distract from this.</a:t>
            </a:r>
          </a:p>
          <a:p>
            <a:pPr marL="742950" lvl="1" indent="-285750">
              <a:buFont typeface="Arial" panose="020B0604020202020204" pitchFamily="34" charset="0"/>
              <a:buChar char="•"/>
            </a:pPr>
            <a:r>
              <a:rPr lang="en-GB" sz="1400" dirty="0">
                <a:ea typeface="Times New Roman" panose="02020603050405020304" pitchFamily="18" charset="0"/>
              </a:rPr>
              <a:t>Students also improved at different speeds during the intervention.</a:t>
            </a:r>
          </a:p>
          <a:p>
            <a:pPr marL="285750" indent="-285750">
              <a:buFont typeface="Arial" panose="020B0604020202020204" pitchFamily="34" charset="0"/>
              <a:buChar char="•"/>
            </a:pPr>
            <a:endParaRPr lang="en-GB" sz="1400" b="1" dirty="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Understanding the reading level of the students at the outset</a:t>
            </a:r>
          </a:p>
          <a:p>
            <a:pPr marL="742950" lvl="1" indent="-285750">
              <a:buFont typeface="Arial" panose="020B0604020202020204" pitchFamily="34" charset="0"/>
              <a:buChar char="•"/>
            </a:pPr>
            <a:r>
              <a:rPr lang="en-GB" sz="1400" dirty="0">
                <a:ea typeface="Times New Roman" panose="02020603050405020304" pitchFamily="18" charset="0"/>
              </a:rPr>
              <a:t>This needed to be achieved but ideally without asking them to read out loud too early in the process.</a:t>
            </a:r>
          </a:p>
          <a:p>
            <a:pPr marL="285750" indent="-285750">
              <a:buFont typeface="Arial" panose="020B0604020202020204" pitchFamily="34" charset="0"/>
              <a:buChar char="•"/>
            </a:pPr>
            <a:endParaRPr lang="en-GB" sz="1400" b="1" dirty="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Managing the impact of an event external to the intervention</a:t>
            </a:r>
            <a:r>
              <a:rPr lang="en-GB" sz="1400" dirty="0">
                <a:ea typeface="Times New Roman" panose="02020603050405020304" pitchFamily="18" charset="0"/>
              </a:rPr>
              <a:t> </a:t>
            </a:r>
          </a:p>
          <a:p>
            <a:pPr marL="742950" lvl="1" indent="-285750">
              <a:buFont typeface="Arial" panose="020B0604020202020204" pitchFamily="34" charset="0"/>
              <a:buChar char="•"/>
            </a:pPr>
            <a:r>
              <a:rPr lang="en-GB" sz="1400" dirty="0">
                <a:ea typeface="Times New Roman" panose="02020603050405020304" pitchFamily="18" charset="0"/>
              </a:rPr>
              <a:t>e.g. an incident that occurred which during the break preceding the sessions; an announcement made by the school which unsettled the students.</a:t>
            </a:r>
          </a:p>
          <a:p>
            <a:pPr marL="742950" lvl="1" indent="-285750">
              <a:buFont typeface="Arial" panose="020B0604020202020204" pitchFamily="34" charset="0"/>
              <a:buChar char="•"/>
            </a:pPr>
            <a:r>
              <a:rPr lang="en-GB" sz="1400" dirty="0">
                <a:ea typeface="Times New Roman" panose="02020603050405020304" pitchFamily="18" charset="0"/>
              </a:rPr>
              <a:t>Such incidents were noted to lead to disengagement or distraction during the sessions.</a:t>
            </a:r>
          </a:p>
          <a:p>
            <a:pPr marL="285750" indent="-285750">
              <a:buFont typeface="Arial" panose="020B0604020202020204" pitchFamily="34" charset="0"/>
              <a:buChar char="•"/>
            </a:pPr>
            <a:endParaRPr lang="en-GB" sz="1400" b="1" dirty="0">
              <a:ea typeface="Times New Roman" panose="02020603050405020304" pitchFamily="18" charset="0"/>
            </a:endParaRPr>
          </a:p>
          <a:p>
            <a:pPr marL="285750" indent="-285750">
              <a:buFont typeface="Arial" panose="020B0604020202020204" pitchFamily="34" charset="0"/>
              <a:buChar char="•"/>
            </a:pPr>
            <a:r>
              <a:rPr lang="en-GB" sz="1400" b="1" dirty="0">
                <a:ea typeface="Times New Roman" panose="02020603050405020304" pitchFamily="18" charset="0"/>
              </a:rPr>
              <a:t>Behaviour and disruption</a:t>
            </a:r>
          </a:p>
          <a:p>
            <a:pPr marL="742950" lvl="1" indent="-285750">
              <a:buFont typeface="Arial" panose="020B0604020202020204" pitchFamily="34" charset="0"/>
              <a:buChar char="•"/>
            </a:pPr>
            <a:r>
              <a:rPr lang="en-GB" sz="1400" dirty="0">
                <a:ea typeface="Times New Roman" panose="02020603050405020304" pitchFamily="18" charset="0"/>
              </a:rPr>
              <a:t>See next slide for details</a:t>
            </a:r>
          </a:p>
        </p:txBody>
      </p:sp>
      <p:pic>
        <p:nvPicPr>
          <p:cNvPr id="11" name="Picture Placeholder 17">
            <a:extLst>
              <a:ext uri="{FF2B5EF4-FFF2-40B4-BE49-F238E27FC236}">
                <a16:creationId xmlns:a16="http://schemas.microsoft.com/office/drawing/2014/main" id="{1B82CD57-B1BC-38FA-267D-0D70DFC1BC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8053204" y="2510719"/>
            <a:ext cx="5069905" cy="3201336"/>
          </a:xfrm>
          <a:prstGeom prst="rect">
            <a:avLst/>
          </a:prstGeom>
        </p:spPr>
      </p:pic>
      <p:sp>
        <p:nvSpPr>
          <p:cNvPr id="3" name="TextBox 2">
            <a:extLst>
              <a:ext uri="{FF2B5EF4-FFF2-40B4-BE49-F238E27FC236}">
                <a16:creationId xmlns:a16="http://schemas.microsoft.com/office/drawing/2014/main" id="{53735189-40F2-3ECF-12D6-D6A00577D6D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0177963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61</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Behaviour and disruption</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71318" y="1726557"/>
            <a:ext cx="7456499" cy="4811895"/>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Managing behaviour and disruption is a key consideration for the smooth and optimum running of the intervention sessions</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Behavioural issues and disruption generally stemmed from a small number (1-2) of the students, who then distracted the other students. In one school, a disruptive student has since been diagnosed with ADHD, and perhaps would have been supported differently in the intervention, had this diagnosis have come pre-intervention. </a:t>
            </a:r>
          </a:p>
          <a:p>
            <a:pPr>
              <a:lnSpc>
                <a:spcPct val="107000"/>
              </a:lnSpc>
              <a:spcAft>
                <a:spcPts val="800"/>
              </a:spcAft>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following strategies are likely to be helpful:</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school introducing the session leader as a figure of authority, and this being repeated if there is a change in personnel.</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school should share school-wide strategies used to support any student who has a SEND or other need that might impact their successful participation in the intervention.</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session leader setting clear boundaries in earlier sessions.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Being familiar with the school behavioural policy and fully implementing it for poor behaviour e.g. not shying away from sending the student to isolation if that is in line with the school policy, regardless of the affect it will have on the impact of the intervention for that specific student.</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Ideally having a quiet/ separate room, near to a teacher's office.</a:t>
            </a:r>
          </a:p>
        </p:txBody>
      </p:sp>
      <p:sp>
        <p:nvSpPr>
          <p:cNvPr id="3" name="Rounded Rectangular Callout 13">
            <a:extLst>
              <a:ext uri="{FF2B5EF4-FFF2-40B4-BE49-F238E27FC236}">
                <a16:creationId xmlns:a16="http://schemas.microsoft.com/office/drawing/2014/main" id="{5C05FEA1-BE7C-5A57-7A5E-8BCCFE1E1FA1}"/>
              </a:ext>
            </a:extLst>
          </p:cNvPr>
          <p:cNvSpPr/>
          <p:nvPr/>
        </p:nvSpPr>
        <p:spPr>
          <a:xfrm>
            <a:off x="7993625" y="3298178"/>
            <a:ext cx="3913711" cy="1268361"/>
          </a:xfrm>
          <a:prstGeom prst="wedgeRoundRectCallout">
            <a:avLst>
              <a:gd name="adj1" fmla="val 2280"/>
              <a:gd name="adj2" fmla="val 5862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They need to request the behavioural policy of the school, read up on it and that will help them. Because the students will always push boundaries when they’re not with their regular teacher – they do it with supply teachers.</a:t>
            </a:r>
            <a:endParaRPr lang="en-US" sz="1200" dirty="0"/>
          </a:p>
          <a:p>
            <a:pPr algn="r"/>
            <a:r>
              <a:rPr lang="en-US" sz="1200" dirty="0"/>
              <a:t>Teacher</a:t>
            </a:r>
          </a:p>
        </p:txBody>
      </p:sp>
      <p:sp>
        <p:nvSpPr>
          <p:cNvPr id="5" name="Rounded Rectangular Callout 15">
            <a:extLst>
              <a:ext uri="{FF2B5EF4-FFF2-40B4-BE49-F238E27FC236}">
                <a16:creationId xmlns:a16="http://schemas.microsoft.com/office/drawing/2014/main" id="{C13ECE70-D31B-EA00-FDD6-8555D0D6DE0B}"/>
              </a:ext>
            </a:extLst>
          </p:cNvPr>
          <p:cNvSpPr/>
          <p:nvPr/>
        </p:nvSpPr>
        <p:spPr>
          <a:xfrm>
            <a:off x="7993625" y="4800506"/>
            <a:ext cx="3913711" cy="1737946"/>
          </a:xfrm>
          <a:prstGeom prst="wedgeRoundRectCallout">
            <a:avLst>
              <a:gd name="adj1" fmla="val -6725"/>
              <a:gd name="adj2" fmla="val -59071"/>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i="1" dirty="0">
                <a:solidFill>
                  <a:schemeClr val="bg1"/>
                </a:solidFill>
              </a:rPr>
              <a:t>W</a:t>
            </a:r>
            <a:r>
              <a:rPr lang="en-GB" sz="1200" b="0" i="1" dirty="0">
                <a:solidFill>
                  <a:schemeClr val="bg1"/>
                </a:solidFill>
                <a:effectLst/>
              </a:rPr>
              <a:t>e had like that kind of relationship where it was set out from the very start, when we did our ground rules at the very start, like I'm not your teacher like don’t call me sir, we’re going to have fun but also there's going to be times when we’re going to have to like concentrate and be serious and like when that time comes, you'll know, and they knew. </a:t>
            </a:r>
            <a:endParaRPr lang="en-GB" sz="1200" dirty="0">
              <a:solidFill>
                <a:schemeClr val="bg1"/>
              </a:solidFill>
            </a:endParaRPr>
          </a:p>
          <a:p>
            <a:pPr algn="r"/>
            <a:r>
              <a:rPr lang="en-GB" sz="1200" dirty="0">
                <a:solidFill>
                  <a:schemeClr val="bg1"/>
                </a:solidFill>
              </a:rPr>
              <a:t>Session leader</a:t>
            </a:r>
            <a:endParaRPr lang="en-US" sz="1200" dirty="0">
              <a:solidFill>
                <a:schemeClr val="bg1"/>
              </a:solidFill>
            </a:endParaRPr>
          </a:p>
        </p:txBody>
      </p:sp>
      <p:sp>
        <p:nvSpPr>
          <p:cNvPr id="6" name="Rounded Rectangular Callout 13">
            <a:extLst>
              <a:ext uri="{FF2B5EF4-FFF2-40B4-BE49-F238E27FC236}">
                <a16:creationId xmlns:a16="http://schemas.microsoft.com/office/drawing/2014/main" id="{B2AA30B5-32C6-D7AC-851C-64CF3D3A33EC}"/>
              </a:ext>
            </a:extLst>
          </p:cNvPr>
          <p:cNvSpPr/>
          <p:nvPr/>
        </p:nvSpPr>
        <p:spPr>
          <a:xfrm>
            <a:off x="7993626" y="1953643"/>
            <a:ext cx="3913711" cy="1110568"/>
          </a:xfrm>
          <a:prstGeom prst="wedgeRoundRectCallout">
            <a:avLst>
              <a:gd name="adj1" fmla="val 2280"/>
              <a:gd name="adj2" fmla="val 5862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Someone in the group just started shouting and I don’t know – just silly behaviour. I thought it was pretty funny but they [the leader] was getting angry</a:t>
            </a:r>
          </a:p>
          <a:p>
            <a:pPr algn="ctr"/>
            <a:endParaRPr lang="en-US" sz="1200" dirty="0"/>
          </a:p>
          <a:p>
            <a:pPr algn="r"/>
            <a:r>
              <a:rPr lang="en-US" sz="1200" dirty="0"/>
              <a:t>Student Intervention group, School Y</a:t>
            </a:r>
          </a:p>
        </p:txBody>
      </p:sp>
      <p:sp>
        <p:nvSpPr>
          <p:cNvPr id="7" name="TextBox 6">
            <a:extLst>
              <a:ext uri="{FF2B5EF4-FFF2-40B4-BE49-F238E27FC236}">
                <a16:creationId xmlns:a16="http://schemas.microsoft.com/office/drawing/2014/main" id="{FC70B676-94E8-C6F2-489E-61E9A784281B}"/>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429917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62</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400911"/>
            <a:ext cx="8579719" cy="738664"/>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Student perspectives: Overall</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71318" y="1885807"/>
            <a:ext cx="6506938" cy="4223016"/>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Overall, the students were positive regarding the style and content of the sessions</a:t>
            </a: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tudents mentioned the following specific positives: </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sessions provided them the opportunity to improve reading and build their confidence.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interactivity was enjoyed, particularly quizzes and discussions.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small group format encouraged participation.</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variety of books and including fiction and non-fiction was enjoyed.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Changing books each week stopped them from becoming bored.</a:t>
            </a: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negatives mentioned by the students were only focussed on the d</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isruptive behaviour from other students in the group. All reported that it was hard not to also be distracted once ‘mucking around’ started.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ounded Rectangular Callout 12">
            <a:extLst>
              <a:ext uri="{FF2B5EF4-FFF2-40B4-BE49-F238E27FC236}">
                <a16:creationId xmlns:a16="http://schemas.microsoft.com/office/drawing/2014/main" id="{9ABB181D-C02A-2597-CC1B-D66B5E669C4E}"/>
              </a:ext>
            </a:extLst>
          </p:cNvPr>
          <p:cNvSpPr/>
          <p:nvPr/>
        </p:nvSpPr>
        <p:spPr>
          <a:xfrm>
            <a:off x="7498946" y="4250488"/>
            <a:ext cx="4452988" cy="865222"/>
          </a:xfrm>
          <a:prstGeom prst="wedgeRoundRectCallout">
            <a:avLst>
              <a:gd name="adj1" fmla="val -4986"/>
              <a:gd name="adj2" fmla="val 62500"/>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It was annoying because I just wanted to crack on. They’d always be laughing, it was annoying.</a:t>
            </a:r>
          </a:p>
          <a:p>
            <a:pPr algn="ctr"/>
            <a:endParaRPr lang="en-US" sz="1200" i="1" dirty="0">
              <a:solidFill>
                <a:schemeClr val="bg1"/>
              </a:solidFill>
            </a:endParaRPr>
          </a:p>
          <a:p>
            <a:pPr algn="ctr"/>
            <a:r>
              <a:rPr lang="en-US" sz="1200" dirty="0">
                <a:solidFill>
                  <a:schemeClr val="bg1"/>
                </a:solidFill>
              </a:rPr>
              <a:t>Student, School X</a:t>
            </a:r>
          </a:p>
        </p:txBody>
      </p:sp>
      <p:sp>
        <p:nvSpPr>
          <p:cNvPr id="6" name="Rounded Rectangular Callout 13">
            <a:extLst>
              <a:ext uri="{FF2B5EF4-FFF2-40B4-BE49-F238E27FC236}">
                <a16:creationId xmlns:a16="http://schemas.microsoft.com/office/drawing/2014/main" id="{3EEBCA62-284C-FC8C-357E-434DFD1B78DD}"/>
              </a:ext>
            </a:extLst>
          </p:cNvPr>
          <p:cNvSpPr/>
          <p:nvPr/>
        </p:nvSpPr>
        <p:spPr>
          <a:xfrm>
            <a:off x="7454349" y="1946138"/>
            <a:ext cx="4452989" cy="707610"/>
          </a:xfrm>
          <a:prstGeom prst="wedgeRoundRectCallout">
            <a:avLst>
              <a:gd name="adj1" fmla="val -8780"/>
              <a:gd name="adj2" fmla="val 63905"/>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Reading different books all the time was good.</a:t>
            </a:r>
          </a:p>
          <a:p>
            <a:pPr algn="ctr"/>
            <a:endParaRPr lang="en-US" sz="1200" i="1" dirty="0">
              <a:solidFill>
                <a:schemeClr val="bg1"/>
              </a:solidFill>
            </a:endParaRPr>
          </a:p>
          <a:p>
            <a:pPr algn="ctr"/>
            <a:r>
              <a:rPr lang="en-US" sz="1200" dirty="0">
                <a:solidFill>
                  <a:schemeClr val="bg1"/>
                </a:solidFill>
              </a:rPr>
              <a:t>Student, School X </a:t>
            </a:r>
          </a:p>
        </p:txBody>
      </p:sp>
      <p:sp>
        <p:nvSpPr>
          <p:cNvPr id="7" name="Rounded Rectangular Callout 15">
            <a:extLst>
              <a:ext uri="{FF2B5EF4-FFF2-40B4-BE49-F238E27FC236}">
                <a16:creationId xmlns:a16="http://schemas.microsoft.com/office/drawing/2014/main" id="{C8549143-9273-318E-FBD9-05AD22652FB9}"/>
              </a:ext>
            </a:extLst>
          </p:cNvPr>
          <p:cNvSpPr/>
          <p:nvPr/>
        </p:nvSpPr>
        <p:spPr>
          <a:xfrm>
            <a:off x="7454349" y="5340882"/>
            <a:ext cx="4542182" cy="955076"/>
          </a:xfrm>
          <a:prstGeom prst="wedgeRoundRectCallout">
            <a:avLst>
              <a:gd name="adj1" fmla="val 6957"/>
              <a:gd name="adj2" fmla="val -64461"/>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They were making silly noises when we were trying to read – running around the table, making animal noises – I got a bit distracted by it, it was hard to read.</a:t>
            </a:r>
          </a:p>
          <a:p>
            <a:pPr algn="ctr"/>
            <a:endParaRPr lang="en-US" sz="1200" i="1" dirty="0">
              <a:solidFill>
                <a:schemeClr val="bg1"/>
              </a:solidFill>
            </a:endParaRPr>
          </a:p>
          <a:p>
            <a:pPr algn="ctr"/>
            <a:r>
              <a:rPr lang="en-US" sz="1200" dirty="0">
                <a:solidFill>
                  <a:schemeClr val="bg1"/>
                </a:solidFill>
              </a:rPr>
              <a:t>Student, School X</a:t>
            </a:r>
          </a:p>
        </p:txBody>
      </p:sp>
      <p:sp>
        <p:nvSpPr>
          <p:cNvPr id="3" name="Rounded Rectangular Callout 12">
            <a:extLst>
              <a:ext uri="{FF2B5EF4-FFF2-40B4-BE49-F238E27FC236}">
                <a16:creationId xmlns:a16="http://schemas.microsoft.com/office/drawing/2014/main" id="{FA50AEB2-FF69-926F-67B4-3DBC618BC1AE}"/>
              </a:ext>
            </a:extLst>
          </p:cNvPr>
          <p:cNvSpPr/>
          <p:nvPr/>
        </p:nvSpPr>
        <p:spPr>
          <a:xfrm>
            <a:off x="7454349" y="2906921"/>
            <a:ext cx="4452988" cy="1090394"/>
          </a:xfrm>
          <a:prstGeom prst="wedgeRoundRectCallout">
            <a:avLst>
              <a:gd name="adj1" fmla="val 594"/>
              <a:gd name="adj2" fmla="val -60555"/>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I liked the post it note exercises, when you got stuck on a word, you wrote it down and stuck it on a board.</a:t>
            </a:r>
          </a:p>
          <a:p>
            <a:pPr algn="ctr"/>
            <a:endParaRPr lang="en-US" sz="1200" i="1" dirty="0">
              <a:solidFill>
                <a:schemeClr val="bg1"/>
              </a:solidFill>
            </a:endParaRPr>
          </a:p>
          <a:p>
            <a:pPr algn="ctr"/>
            <a:r>
              <a:rPr lang="en-US" sz="1200" dirty="0">
                <a:solidFill>
                  <a:schemeClr val="bg1"/>
                </a:solidFill>
              </a:rPr>
              <a:t>Student, School Y</a:t>
            </a:r>
          </a:p>
        </p:txBody>
      </p:sp>
      <p:sp>
        <p:nvSpPr>
          <p:cNvPr id="8" name="TextBox 7">
            <a:extLst>
              <a:ext uri="{FF2B5EF4-FFF2-40B4-BE49-F238E27FC236}">
                <a16:creationId xmlns:a16="http://schemas.microsoft.com/office/drawing/2014/main" id="{008EF24E-44B6-7175-95B6-05FE0720131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9318854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63</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77745"/>
            <a:ext cx="9597511"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Student perspectives: In the moment</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71318" y="1889856"/>
            <a:ext cx="7894486" cy="3167598"/>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Students provided feedback on the sessions immediately after taking part.</a:t>
            </a:r>
          </a:p>
          <a:p>
            <a:endParaRPr lang="en-GB" dirty="0">
              <a:solidFill>
                <a:srgbClr val="1D71B8"/>
              </a:solidFill>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Feedback indicated favourable ‘in the moment’ experiences:</a:t>
            </a:r>
          </a:p>
          <a:p>
            <a:pPr marL="742950" lvl="1"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 what extent did you find this session helpful? Vast majority of responses were ‘helpful’ or ‘very helpful’ (x4 across both schools/all sessions responded ‘not very helpful’)</a:t>
            </a:r>
          </a:p>
          <a:p>
            <a:pPr marL="742950" lvl="1"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 what extent did you enjoy the session: all answered ‘quite enjoyable’ or ‘very enjoyable’</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To what extent did you find today’s session interesting: apart from one answer, all said ‘quite enjoyable’ or ‘very enjoyable’</a:t>
            </a:r>
          </a:p>
          <a:p>
            <a:pPr marL="742950" lvl="1"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did you think of the delivery of the session: Majority ‘quite clear what I had to do’ or ‘very clear what I had to do’ (x8 responses of ‘not very clear’)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ounded Rectangular Callout 12">
            <a:extLst>
              <a:ext uri="{FF2B5EF4-FFF2-40B4-BE49-F238E27FC236}">
                <a16:creationId xmlns:a16="http://schemas.microsoft.com/office/drawing/2014/main" id="{9ABB181D-C02A-2597-CC1B-D66B5E669C4E}"/>
              </a:ext>
            </a:extLst>
          </p:cNvPr>
          <p:cNvSpPr/>
          <p:nvPr/>
        </p:nvSpPr>
        <p:spPr>
          <a:xfrm>
            <a:off x="9097960" y="1832743"/>
            <a:ext cx="2898570" cy="1209945"/>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I’d say 8 [out of 10, for enjoyment] – it was quite useful because if you’re like me and not very good at reading then you do this and you get better.</a:t>
            </a:r>
          </a:p>
          <a:p>
            <a:pPr algn="ctr"/>
            <a:endParaRPr lang="en-US" sz="1200" i="1" dirty="0">
              <a:solidFill>
                <a:schemeClr val="bg1"/>
              </a:solidFill>
            </a:endParaRPr>
          </a:p>
          <a:p>
            <a:pPr algn="ctr"/>
            <a:r>
              <a:rPr lang="en-US" sz="1200" dirty="0">
                <a:solidFill>
                  <a:schemeClr val="bg1"/>
                </a:solidFill>
              </a:rPr>
              <a:t>Student, School Y</a:t>
            </a:r>
          </a:p>
        </p:txBody>
      </p:sp>
      <p:sp>
        <p:nvSpPr>
          <p:cNvPr id="6" name="Rounded Rectangular Callout 13">
            <a:extLst>
              <a:ext uri="{FF2B5EF4-FFF2-40B4-BE49-F238E27FC236}">
                <a16:creationId xmlns:a16="http://schemas.microsoft.com/office/drawing/2014/main" id="{3EEBCA62-284C-FC8C-357E-434DFD1B78DD}"/>
              </a:ext>
            </a:extLst>
          </p:cNvPr>
          <p:cNvSpPr/>
          <p:nvPr/>
        </p:nvSpPr>
        <p:spPr>
          <a:xfrm>
            <a:off x="9097960" y="3451391"/>
            <a:ext cx="2898570" cy="1209945"/>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10 out of 10, it was really helpful, I liked all of the books.</a:t>
            </a:r>
          </a:p>
          <a:p>
            <a:pPr algn="ctr"/>
            <a:endParaRPr lang="en-US" sz="1200" i="1" dirty="0"/>
          </a:p>
          <a:p>
            <a:pPr algn="ctr"/>
            <a:r>
              <a:rPr lang="en-US" sz="1200" dirty="0"/>
              <a:t>Student, School Y</a:t>
            </a:r>
          </a:p>
        </p:txBody>
      </p:sp>
      <p:sp>
        <p:nvSpPr>
          <p:cNvPr id="7" name="Rounded Rectangular Callout 15">
            <a:extLst>
              <a:ext uri="{FF2B5EF4-FFF2-40B4-BE49-F238E27FC236}">
                <a16:creationId xmlns:a16="http://schemas.microsoft.com/office/drawing/2014/main" id="{C8549143-9273-318E-FBD9-05AD22652FB9}"/>
              </a:ext>
            </a:extLst>
          </p:cNvPr>
          <p:cNvSpPr/>
          <p:nvPr/>
        </p:nvSpPr>
        <p:spPr>
          <a:xfrm>
            <a:off x="9097960" y="5057454"/>
            <a:ext cx="2898570" cy="1209945"/>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I liked it when we played hangman at the start.</a:t>
            </a:r>
          </a:p>
          <a:p>
            <a:pPr algn="ctr"/>
            <a:endParaRPr lang="en-US" sz="1200" i="1" dirty="0"/>
          </a:p>
          <a:p>
            <a:pPr algn="ctr"/>
            <a:r>
              <a:rPr lang="en-US" sz="1200" dirty="0"/>
              <a:t>Student, School X</a:t>
            </a:r>
          </a:p>
        </p:txBody>
      </p:sp>
      <p:sp>
        <p:nvSpPr>
          <p:cNvPr id="3" name="TextBox 2">
            <a:extLst>
              <a:ext uri="{FF2B5EF4-FFF2-40B4-BE49-F238E27FC236}">
                <a16:creationId xmlns:a16="http://schemas.microsoft.com/office/drawing/2014/main" id="{58613D44-4126-7F36-60D4-FEC5B1162B65}"/>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923529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64</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8" y="77746"/>
            <a:ext cx="9341033"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Summary: Key successes and challenges of the delivery model</a:t>
            </a:r>
            <a:endParaRPr lang="en-US" sz="4200" dirty="0">
              <a:solidFill>
                <a:prstClr val="white"/>
              </a:solidFill>
              <a:latin typeface="Arial Rounded MT Bold"/>
              <a:cs typeface="Arial Rounded MT Bold"/>
            </a:endParaRPr>
          </a:p>
        </p:txBody>
      </p:sp>
      <p:sp>
        <p:nvSpPr>
          <p:cNvPr id="2" name="TextBox 1">
            <a:extLst>
              <a:ext uri="{FF2B5EF4-FFF2-40B4-BE49-F238E27FC236}">
                <a16:creationId xmlns:a16="http://schemas.microsoft.com/office/drawing/2014/main" id="{06EE1BED-A01D-FEFE-2CEC-6A38597B128E}"/>
              </a:ext>
            </a:extLst>
          </p:cNvPr>
          <p:cNvSpPr txBox="1"/>
          <p:nvPr/>
        </p:nvSpPr>
        <p:spPr>
          <a:xfrm>
            <a:off x="271318" y="1715751"/>
            <a:ext cx="3929845" cy="446372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following elements of delivery worked well:</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Reciprocal reading model: clear, familiar and predictable  structure works well to build confidence</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Using the </a:t>
            </a:r>
            <a:r>
              <a:rPr lang="en-GB" sz="1400" i="1" dirty="0">
                <a:solidFill>
                  <a:srgbClr val="000000"/>
                </a:solidFill>
                <a:latin typeface="Calibri" panose="020F0502020204030204" pitchFamily="34" charset="0"/>
                <a:ea typeface="Calibri" panose="020F0502020204030204" pitchFamily="34" charset="0"/>
                <a:cs typeface="Calibri" panose="020F0502020204030204" pitchFamily="34" charset="0"/>
              </a:rPr>
              <a:t>Connector</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series of books as a basis for the session: give structure, appropriate for ages, mix of titles</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Small sessions on a frequent basis (2x week)</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Interactive/discursive exercises</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Building rapport with the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students via games and ice breakers</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Setting clear boundaries and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expectations regarding behaviour</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Having a</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separate room to run the sessions in.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B0D0543-E4A3-1975-1041-CFAA647B282E}"/>
              </a:ext>
            </a:extLst>
          </p:cNvPr>
          <p:cNvSpPr txBox="1"/>
          <p:nvPr/>
        </p:nvSpPr>
        <p:spPr>
          <a:xfrm>
            <a:off x="7855974" y="1715751"/>
            <a:ext cx="4126624" cy="2644955"/>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following aspects were noted as challenging:</a:t>
            </a:r>
          </a:p>
          <a:p>
            <a:endParaRPr lang="en-GB" sz="1400"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Behavioural issues and disruptions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Managing different reading levels/progression speeds within the sessions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Running the sessions within an open plan area.</a:t>
            </a:r>
          </a:p>
          <a:p>
            <a:pPr marL="285750" indent="-285750">
              <a:lnSpc>
                <a:spcPct val="107000"/>
              </a:lnSpc>
              <a:spcAft>
                <a:spcPts val="800"/>
              </a:spcAft>
              <a:buFont typeface="Arial" panose="020B0604020202020204" pitchFamily="34" charset="0"/>
              <a:buChar char="•"/>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Placeholder 17">
            <a:extLst>
              <a:ext uri="{FF2B5EF4-FFF2-40B4-BE49-F238E27FC236}">
                <a16:creationId xmlns:a16="http://schemas.microsoft.com/office/drawing/2014/main" id="{36E5EF9F-BEA5-64F9-2F12-42518903DFAC}"/>
              </a:ext>
            </a:extLst>
          </p:cNvPr>
          <p:cNvPicPr>
            <a:picLocks noChangeAspect="1"/>
          </p:cNvPicPr>
          <p:nvPr/>
        </p:nvPicPr>
        <p:blipFill rotWithShape="1">
          <a:blip r:embed="rId2" cstate="screen">
            <a:alphaModFix amt="69000"/>
            <a:extLst>
              <a:ext uri="{28A0092B-C50C-407E-A947-70E740481C1C}">
                <a14:useLocalDpi xmlns:a14="http://schemas.microsoft.com/office/drawing/2010/main"/>
              </a:ext>
            </a:extLst>
          </a:blip>
          <a:srcRect/>
          <a:stretch/>
        </p:blipFill>
        <p:spPr>
          <a:xfrm>
            <a:off x="4431173" y="1535937"/>
            <a:ext cx="3254478" cy="5110402"/>
          </a:xfrm>
          <a:prstGeom prst="rect">
            <a:avLst/>
          </a:prstGeom>
        </p:spPr>
      </p:pic>
      <p:sp>
        <p:nvSpPr>
          <p:cNvPr id="5" name="TextBox 4">
            <a:extLst>
              <a:ext uri="{FF2B5EF4-FFF2-40B4-BE49-F238E27FC236}">
                <a16:creationId xmlns:a16="http://schemas.microsoft.com/office/drawing/2014/main" id="{7C715F7C-2430-DE71-B077-6F6024A45FC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4524254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65</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9" y="77746"/>
            <a:ext cx="9329882"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Summary: Key elements of the delivery model</a:t>
            </a:r>
            <a:endParaRPr lang="en-US" sz="4200" dirty="0">
              <a:solidFill>
                <a:prstClr val="white"/>
              </a:solidFill>
              <a:latin typeface="Arial Rounded MT Bold"/>
              <a:cs typeface="Arial Rounded MT Bold"/>
            </a:endParaRPr>
          </a:p>
        </p:txBody>
      </p:sp>
      <p:graphicFrame>
        <p:nvGraphicFramePr>
          <p:cNvPr id="5" name="Table 4">
            <a:extLst>
              <a:ext uri="{FF2B5EF4-FFF2-40B4-BE49-F238E27FC236}">
                <a16:creationId xmlns:a16="http://schemas.microsoft.com/office/drawing/2014/main" id="{14E3D6AB-5FF8-707D-1ADB-1CB33D9D5549}"/>
              </a:ext>
            </a:extLst>
          </p:cNvPr>
          <p:cNvGraphicFramePr>
            <a:graphicFrameLocks noGrp="1"/>
          </p:cNvGraphicFramePr>
          <p:nvPr>
            <p:extLst>
              <p:ext uri="{D42A27DB-BD31-4B8C-83A1-F6EECF244321}">
                <p14:modId xmlns:p14="http://schemas.microsoft.com/office/powerpoint/2010/main" val="3012455918"/>
              </p:ext>
            </p:extLst>
          </p:nvPr>
        </p:nvGraphicFramePr>
        <p:xfrm>
          <a:off x="176981" y="1660320"/>
          <a:ext cx="11931943" cy="4851400"/>
        </p:xfrm>
        <a:graphic>
          <a:graphicData uri="http://schemas.openxmlformats.org/drawingml/2006/table">
            <a:tbl>
              <a:tblPr firstRow="1" bandRow="1">
                <a:tableStyleId>{5C22544A-7EE6-4342-B048-85BDC9FD1C3A}</a:tableStyleId>
              </a:tblPr>
              <a:tblGrid>
                <a:gridCol w="1216632">
                  <a:extLst>
                    <a:ext uri="{9D8B030D-6E8A-4147-A177-3AD203B41FA5}">
                      <a16:colId xmlns:a16="http://schemas.microsoft.com/office/drawing/2014/main" val="2689631302"/>
                    </a:ext>
                  </a:extLst>
                </a:gridCol>
                <a:gridCol w="3738826">
                  <a:extLst>
                    <a:ext uri="{9D8B030D-6E8A-4147-A177-3AD203B41FA5}">
                      <a16:colId xmlns:a16="http://schemas.microsoft.com/office/drawing/2014/main" val="1034291639"/>
                    </a:ext>
                  </a:extLst>
                </a:gridCol>
                <a:gridCol w="3982064">
                  <a:extLst>
                    <a:ext uri="{9D8B030D-6E8A-4147-A177-3AD203B41FA5}">
                      <a16:colId xmlns:a16="http://schemas.microsoft.com/office/drawing/2014/main" val="1985451934"/>
                    </a:ext>
                  </a:extLst>
                </a:gridCol>
                <a:gridCol w="2994421">
                  <a:extLst>
                    <a:ext uri="{9D8B030D-6E8A-4147-A177-3AD203B41FA5}">
                      <a16:colId xmlns:a16="http://schemas.microsoft.com/office/drawing/2014/main" val="3779677888"/>
                    </a:ext>
                  </a:extLst>
                </a:gridCol>
              </a:tblGrid>
              <a:tr h="370840">
                <a:tc>
                  <a:txBody>
                    <a:bodyPr/>
                    <a:lstStyle/>
                    <a:p>
                      <a:r>
                        <a:rPr lang="en-GB" sz="1200" dirty="0"/>
                        <a:t>Element</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370840">
                <a:tc>
                  <a:txBody>
                    <a:bodyPr/>
                    <a:lstStyle/>
                    <a:p>
                      <a:r>
                        <a:rPr lang="en-GB" sz="1200" b="1" dirty="0">
                          <a:solidFill>
                            <a:schemeClr val="tx1"/>
                          </a:solidFill>
                        </a:rPr>
                        <a:t>Focus of the sessions</a:t>
                      </a:r>
                    </a:p>
                  </a:txBody>
                  <a:tcPr/>
                </a:tc>
                <a:tc>
                  <a:txBody>
                    <a:bodyPr/>
                    <a:lstStyle/>
                    <a:p>
                      <a:r>
                        <a:rPr lang="en-GB" sz="1200" dirty="0"/>
                        <a:t>Working with the </a:t>
                      </a:r>
                      <a:r>
                        <a:rPr lang="en-GB" sz="1200" i="1" dirty="0"/>
                        <a:t>Connector</a:t>
                      </a:r>
                      <a:r>
                        <a:rPr lang="en-GB" sz="1200" dirty="0"/>
                        <a:t> series for structure. Using one book per week.</a:t>
                      </a:r>
                    </a:p>
                  </a:txBody>
                  <a:tcPr/>
                </a:tc>
                <a:tc>
                  <a:txBody>
                    <a:bodyPr/>
                    <a:lstStyle/>
                    <a:p>
                      <a:r>
                        <a:rPr lang="en-GB" sz="1200" dirty="0"/>
                        <a:t>Up to 2 sessions needed to be used for rapport building: no specific Reading Intervention content.</a:t>
                      </a:r>
                    </a:p>
                  </a:txBody>
                  <a:tcPr/>
                </a:tc>
                <a:tc>
                  <a:txBody>
                    <a:bodyPr/>
                    <a:lstStyle/>
                    <a:p>
                      <a:r>
                        <a:rPr lang="en-GB" sz="1200" dirty="0"/>
                        <a:t>Maintain use of the </a:t>
                      </a:r>
                      <a:r>
                        <a:rPr lang="en-GB" sz="1200" i="1" dirty="0"/>
                        <a:t>Connector</a:t>
                      </a:r>
                      <a:r>
                        <a:rPr lang="en-GB" sz="1200" dirty="0"/>
                        <a:t> series: aiming to cover 5 books in the 12 sessions.</a:t>
                      </a:r>
                    </a:p>
                  </a:txBody>
                  <a:tcPr/>
                </a:tc>
                <a:extLst>
                  <a:ext uri="{0D108BD9-81ED-4DB2-BD59-A6C34878D82A}">
                    <a16:rowId xmlns:a16="http://schemas.microsoft.com/office/drawing/2014/main" val="187505303"/>
                  </a:ext>
                </a:extLst>
              </a:tr>
              <a:tr h="370840">
                <a:tc>
                  <a:txBody>
                    <a:bodyPr/>
                    <a:lstStyle/>
                    <a:p>
                      <a:r>
                        <a:rPr lang="en-GB" sz="1200" b="1" dirty="0">
                          <a:solidFill>
                            <a:schemeClr val="tx1"/>
                          </a:solidFill>
                        </a:rPr>
                        <a:t>Books</a:t>
                      </a:r>
                    </a:p>
                  </a:txBody>
                  <a:tcPr/>
                </a:tc>
                <a:tc>
                  <a:txBody>
                    <a:bodyPr/>
                    <a:lstStyle/>
                    <a:p>
                      <a:r>
                        <a:rPr lang="en-GB" sz="1200" dirty="0"/>
                        <a:t>Varied titles. The mix of fiction and non-fiction to appeal to different tastes.</a:t>
                      </a:r>
                    </a:p>
                    <a:p>
                      <a:r>
                        <a:rPr lang="en-GB" sz="1200" dirty="0"/>
                        <a:t>The age-level/difficulty of the books.</a:t>
                      </a:r>
                    </a:p>
                  </a:txBody>
                  <a:tcPr/>
                </a:tc>
                <a:tc>
                  <a:txBody>
                    <a:bodyPr/>
                    <a:lstStyle/>
                    <a:p>
                      <a:endParaRPr lang="en-GB" sz="1200" dirty="0"/>
                    </a:p>
                  </a:txBody>
                  <a:tcPr/>
                </a:tc>
                <a:tc>
                  <a:txBody>
                    <a:bodyPr/>
                    <a:lstStyle/>
                    <a:p>
                      <a:r>
                        <a:rPr lang="en-GB" sz="1200" dirty="0"/>
                        <a:t>Maintain the mix of books. </a:t>
                      </a:r>
                    </a:p>
                    <a:p>
                      <a:r>
                        <a:rPr lang="en-GB" sz="1200" dirty="0"/>
                        <a:t>Students to input into book choice for subsequent week.</a:t>
                      </a:r>
                    </a:p>
                  </a:txBody>
                  <a:tcPr/>
                </a:tc>
                <a:extLst>
                  <a:ext uri="{0D108BD9-81ED-4DB2-BD59-A6C34878D82A}">
                    <a16:rowId xmlns:a16="http://schemas.microsoft.com/office/drawing/2014/main" val="2131847799"/>
                  </a:ext>
                </a:extLst>
              </a:tr>
              <a:tr h="370840">
                <a:tc>
                  <a:txBody>
                    <a:bodyPr/>
                    <a:lstStyle/>
                    <a:p>
                      <a:r>
                        <a:rPr lang="en-GB" sz="1200" b="1" dirty="0">
                          <a:solidFill>
                            <a:schemeClr val="tx1"/>
                          </a:solidFill>
                        </a:rPr>
                        <a:t>Delivery style and techniques</a:t>
                      </a:r>
                    </a:p>
                  </a:txBody>
                  <a:tcPr/>
                </a:tc>
                <a:tc>
                  <a:txBody>
                    <a:bodyPr/>
                    <a:lstStyle/>
                    <a:p>
                      <a:r>
                        <a:rPr lang="en-GB" sz="1200" dirty="0"/>
                        <a:t>Reading aloud according to colour page/section.</a:t>
                      </a:r>
                    </a:p>
                    <a:p>
                      <a:endParaRPr lang="en-GB" sz="1200" dirty="0"/>
                    </a:p>
                    <a:p>
                      <a:r>
                        <a:rPr lang="en-GB" sz="1200" dirty="0"/>
                        <a:t>Interactivity: Q&amp;A as a group + verbally.</a:t>
                      </a:r>
                    </a:p>
                    <a:p>
                      <a:endParaRPr lang="en-GB" sz="1200" dirty="0"/>
                    </a:p>
                    <a:p>
                      <a:r>
                        <a:rPr lang="en-GB" sz="1200" dirty="0"/>
                        <a:t>Allowing students to refer back to the text (reassuring).</a:t>
                      </a:r>
                    </a:p>
                  </a:txBody>
                  <a:tcPr/>
                </a:tc>
                <a:tc>
                  <a:txBody>
                    <a:bodyPr/>
                    <a:lstStyle/>
                    <a:p>
                      <a:r>
                        <a:rPr lang="en-GB" sz="1200" dirty="0"/>
                        <a:t>Asking pupils to read aloud before gaining their trust / building confidence.</a:t>
                      </a:r>
                    </a:p>
                    <a:p>
                      <a:r>
                        <a:rPr lang="en-GB" sz="1200" dirty="0"/>
                        <a:t>Exercises which may distract focus (e.g. encouraging too much movement).</a:t>
                      </a:r>
                    </a:p>
                    <a:p>
                      <a:endParaRPr lang="en-GB" sz="1200" dirty="0"/>
                    </a:p>
                  </a:txBody>
                  <a:tcPr/>
                </a:tc>
                <a:tc>
                  <a:txBody>
                    <a:bodyPr/>
                    <a:lstStyle/>
                    <a:p>
                      <a:r>
                        <a:rPr lang="en-GB" sz="1200" dirty="0"/>
                        <a:t>Be prepared to take a flexible approach according to specific sessions.</a:t>
                      </a:r>
                    </a:p>
                    <a:p>
                      <a:r>
                        <a:rPr lang="en-GB" sz="1200" dirty="0"/>
                        <a:t>Group exercises work well.</a:t>
                      </a:r>
                    </a:p>
                  </a:txBody>
                  <a:tcPr/>
                </a:tc>
                <a:extLst>
                  <a:ext uri="{0D108BD9-81ED-4DB2-BD59-A6C34878D82A}">
                    <a16:rowId xmlns:a16="http://schemas.microsoft.com/office/drawing/2014/main" val="4164305752"/>
                  </a:ext>
                </a:extLst>
              </a:tr>
              <a:tr h="370840">
                <a:tc>
                  <a:txBody>
                    <a:bodyPr/>
                    <a:lstStyle/>
                    <a:p>
                      <a:r>
                        <a:rPr lang="en-GB" sz="1200" b="1" dirty="0">
                          <a:solidFill>
                            <a:schemeClr val="tx1"/>
                          </a:solidFill>
                        </a:rPr>
                        <a:t>Managing behavioural problems</a:t>
                      </a:r>
                    </a:p>
                  </a:txBody>
                  <a:tcPr/>
                </a:tc>
                <a:tc>
                  <a:txBody>
                    <a:bodyPr/>
                    <a:lstStyle/>
                    <a:p>
                      <a:r>
                        <a:rPr lang="en-GB" sz="1200" dirty="0"/>
                        <a:t>Setting and enforcing boundaries.</a:t>
                      </a:r>
                    </a:p>
                    <a:p>
                      <a:r>
                        <a:rPr lang="en-GB" sz="1200" dirty="0"/>
                        <a:t>Removing or separating students who disrupted the sessions.</a:t>
                      </a:r>
                    </a:p>
                    <a:p>
                      <a:r>
                        <a:rPr lang="en-GB" sz="1200" dirty="0"/>
                        <a:t>Having a second supporting person to work with separated students.</a:t>
                      </a:r>
                    </a:p>
                  </a:txBody>
                  <a:tcPr/>
                </a:tc>
                <a:tc>
                  <a:txBody>
                    <a:bodyPr/>
                    <a:lstStyle/>
                    <a:p>
                      <a:r>
                        <a:rPr lang="en-GB" sz="1200" dirty="0"/>
                        <a:t>The behavioural policy of the school being diverged from/ not implemented.</a:t>
                      </a:r>
                    </a:p>
                    <a:p>
                      <a:r>
                        <a:rPr lang="en-GB" sz="1200" dirty="0"/>
                        <a:t>The Hello Future personnel not being clearly introduced as a person with authority.</a:t>
                      </a:r>
                    </a:p>
                    <a:p>
                      <a:r>
                        <a:rPr lang="en-GB" sz="1200" dirty="0"/>
                        <a:t>A switch in personnel delivering the session.</a:t>
                      </a:r>
                    </a:p>
                  </a:txBody>
                  <a:tcPr/>
                </a:tc>
                <a:tc>
                  <a:txBody>
                    <a:bodyPr/>
                    <a:lstStyle/>
                    <a:p>
                      <a:r>
                        <a:rPr lang="en-GB" sz="1200" dirty="0"/>
                        <a:t>Ensure the session leader and the school align on the behavioural policy and implementation.</a:t>
                      </a:r>
                    </a:p>
                    <a:p>
                      <a:r>
                        <a:rPr lang="en-GB" sz="1200" dirty="0"/>
                        <a:t>Remove disruptive students.</a:t>
                      </a:r>
                    </a:p>
                  </a:txBody>
                  <a:tcPr/>
                </a:tc>
                <a:extLst>
                  <a:ext uri="{0D108BD9-81ED-4DB2-BD59-A6C34878D82A}">
                    <a16:rowId xmlns:a16="http://schemas.microsoft.com/office/drawing/2014/main" val="2894627766"/>
                  </a:ext>
                </a:extLst>
              </a:tr>
              <a:tr h="370840">
                <a:tc>
                  <a:txBody>
                    <a:bodyPr/>
                    <a:lstStyle/>
                    <a:p>
                      <a:r>
                        <a:rPr lang="en-GB" sz="1200" b="1" dirty="0">
                          <a:solidFill>
                            <a:schemeClr val="tx1"/>
                          </a:solidFill>
                        </a:rPr>
                        <a:t>Materials required</a:t>
                      </a:r>
                    </a:p>
                  </a:txBody>
                  <a:tcPr/>
                </a:tc>
                <a:tc>
                  <a:txBody>
                    <a:bodyPr/>
                    <a:lstStyle/>
                    <a:p>
                      <a:r>
                        <a:rPr lang="en-GB" sz="1200" dirty="0"/>
                        <a:t>Having a flipchart/whiteboard available.</a:t>
                      </a:r>
                    </a:p>
                  </a:txBody>
                  <a:tcPr/>
                </a:tc>
                <a:tc>
                  <a:txBody>
                    <a:bodyPr/>
                    <a:lstStyle/>
                    <a:p>
                      <a:r>
                        <a:rPr lang="en-GB" sz="1200" dirty="0"/>
                        <a:t>Individual response exercises needs to be used sparingly: can be harder for students /a drop off point for engagement.</a:t>
                      </a:r>
                    </a:p>
                  </a:txBody>
                  <a:tcPr/>
                </a:tc>
                <a:tc>
                  <a:txBody>
                    <a:bodyPr/>
                    <a:lstStyle/>
                    <a:p>
                      <a:r>
                        <a:rPr lang="en-GB" sz="1200" dirty="0"/>
                        <a:t>Flipchart/whiteboard is key.</a:t>
                      </a:r>
                    </a:p>
                  </a:txBody>
                  <a:tcPr/>
                </a:tc>
                <a:extLst>
                  <a:ext uri="{0D108BD9-81ED-4DB2-BD59-A6C34878D82A}">
                    <a16:rowId xmlns:a16="http://schemas.microsoft.com/office/drawing/2014/main" val="2721119287"/>
                  </a:ext>
                </a:extLst>
              </a:tr>
              <a:tr h="370840">
                <a:tc>
                  <a:txBody>
                    <a:bodyPr/>
                    <a:lstStyle/>
                    <a:p>
                      <a:r>
                        <a:rPr lang="en-GB" sz="1200" b="1" dirty="0">
                          <a:solidFill>
                            <a:schemeClr val="tx1"/>
                          </a:solidFill>
                        </a:rPr>
                        <a:t>Room/ environment</a:t>
                      </a:r>
                    </a:p>
                  </a:txBody>
                  <a:tcPr/>
                </a:tc>
                <a:tc>
                  <a:txBody>
                    <a:bodyPr/>
                    <a:lstStyle/>
                    <a:p>
                      <a:r>
                        <a:rPr lang="en-GB" sz="1200" dirty="0"/>
                        <a:t>A separate room, near to teachers, with no other interventions running in the space at the same time.</a:t>
                      </a:r>
                    </a:p>
                  </a:txBody>
                  <a:tcPr/>
                </a:tc>
                <a:tc>
                  <a:txBody>
                    <a:bodyPr/>
                    <a:lstStyle/>
                    <a:p>
                      <a:r>
                        <a:rPr lang="en-GB" sz="1200" dirty="0"/>
                        <a:t>Open plan space.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t>A separate room, near to teachers.</a:t>
                      </a:r>
                    </a:p>
                    <a:p>
                      <a:endParaRPr lang="en-GB" sz="1200" dirty="0"/>
                    </a:p>
                  </a:txBody>
                  <a:tcPr/>
                </a:tc>
                <a:extLst>
                  <a:ext uri="{0D108BD9-81ED-4DB2-BD59-A6C34878D82A}">
                    <a16:rowId xmlns:a16="http://schemas.microsoft.com/office/drawing/2014/main" val="3505524481"/>
                  </a:ext>
                </a:extLst>
              </a:tr>
              <a:tr h="370840">
                <a:tc>
                  <a:txBody>
                    <a:bodyPr/>
                    <a:lstStyle/>
                    <a:p>
                      <a:r>
                        <a:rPr lang="en-GB" sz="1200" b="1" dirty="0">
                          <a:solidFill>
                            <a:schemeClr val="tx1"/>
                          </a:solidFill>
                        </a:rPr>
                        <a:t>School support</a:t>
                      </a:r>
                    </a:p>
                  </a:txBody>
                  <a:tcPr/>
                </a:tc>
                <a:tc>
                  <a:txBody>
                    <a:bodyPr/>
                    <a:lstStyle/>
                    <a:p>
                      <a:r>
                        <a:rPr lang="en-GB" sz="1200" dirty="0"/>
                        <a:t>The school introducing the session leader.</a:t>
                      </a:r>
                    </a:p>
                  </a:txBody>
                  <a:tcPr/>
                </a:tc>
                <a:tc>
                  <a:txBody>
                    <a:bodyPr/>
                    <a:lstStyle/>
                    <a:p>
                      <a:r>
                        <a:rPr lang="en-GB" sz="1200" dirty="0"/>
                        <a:t>How to manage/support a change in personnel.</a:t>
                      </a:r>
                    </a:p>
                  </a:txBody>
                  <a:tcPr/>
                </a:tc>
                <a:tc>
                  <a:txBody>
                    <a:bodyPr/>
                    <a:lstStyle/>
                    <a:p>
                      <a:r>
                        <a:rPr lang="en-GB" sz="1200" dirty="0"/>
                        <a:t>School to introduce the session leader/support changes in personnel.</a:t>
                      </a:r>
                    </a:p>
                  </a:txBody>
                  <a:tcPr/>
                </a:tc>
                <a:extLst>
                  <a:ext uri="{0D108BD9-81ED-4DB2-BD59-A6C34878D82A}">
                    <a16:rowId xmlns:a16="http://schemas.microsoft.com/office/drawing/2014/main" val="2178410471"/>
                  </a:ext>
                </a:extLst>
              </a:tr>
            </a:tbl>
          </a:graphicData>
        </a:graphic>
      </p:graphicFrame>
      <p:sp>
        <p:nvSpPr>
          <p:cNvPr id="2" name="TextBox 1">
            <a:extLst>
              <a:ext uri="{FF2B5EF4-FFF2-40B4-BE49-F238E27FC236}">
                <a16:creationId xmlns:a16="http://schemas.microsoft.com/office/drawing/2014/main" id="{A79590C5-D619-0105-4F95-C548423D815E}"/>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8830571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1">
            <a:extLst>
              <a:ext uri="{FF2B5EF4-FFF2-40B4-BE49-F238E27FC236}">
                <a16:creationId xmlns:a16="http://schemas.microsoft.com/office/drawing/2014/main" id="{27E3E975-2F4A-40BF-A46B-0E18B6189319}"/>
              </a:ext>
            </a:extLst>
          </p:cNvPr>
          <p:cNvSpPr>
            <a:spLocks noGrp="1"/>
          </p:cNvSpPr>
          <p:nvPr>
            <p:ph type="sldNum" sz="quarter" idx="12"/>
          </p:nvPr>
        </p:nvSpPr>
        <p:spPr/>
        <p:txBody>
          <a:bodyPr/>
          <a:lstStyle/>
          <a:p>
            <a:fld id="{CB18B0BB-88F0-E844-836B-FE4C776B369C}" type="slidenum">
              <a:rPr lang="en-US" smtClean="0"/>
              <a:pPr/>
              <a:t>66</a:t>
            </a:fld>
            <a:endParaRPr lang="en-US" dirty="0"/>
          </a:p>
        </p:txBody>
      </p:sp>
      <p:sp>
        <p:nvSpPr>
          <p:cNvPr id="7" name="TextBox 6">
            <a:extLst>
              <a:ext uri="{FF2B5EF4-FFF2-40B4-BE49-F238E27FC236}">
                <a16:creationId xmlns:a16="http://schemas.microsoft.com/office/drawing/2014/main" id="{B81DE85D-680A-4EE6-BC97-1102843C4F9F}"/>
              </a:ext>
            </a:extLst>
          </p:cNvPr>
          <p:cNvSpPr txBox="1"/>
          <p:nvPr/>
        </p:nvSpPr>
        <p:spPr>
          <a:xfrm>
            <a:off x="271318" y="400911"/>
            <a:ext cx="8579719" cy="738664"/>
          </a:xfrm>
          <a:prstGeom prst="rect">
            <a:avLst/>
          </a:prstGeom>
          <a:noFill/>
        </p:spPr>
        <p:txBody>
          <a:bodyPr wrap="square" rtlCol="0" anchor="ctr">
            <a:spAutoFit/>
          </a:bodyPr>
          <a:lstStyle/>
          <a:p>
            <a:r>
              <a:rPr lang="en-US" sz="4200" dirty="0">
                <a:solidFill>
                  <a:schemeClr val="bg1"/>
                </a:solidFill>
                <a:latin typeface="Arial Rounded MT Bold"/>
                <a:cs typeface="Arial Rounded MT Bold"/>
              </a:rPr>
              <a:t>Chapter 4: Detail</a:t>
            </a:r>
          </a:p>
        </p:txBody>
      </p:sp>
      <p:graphicFrame>
        <p:nvGraphicFramePr>
          <p:cNvPr id="2" name="Table 3">
            <a:extLst>
              <a:ext uri="{FF2B5EF4-FFF2-40B4-BE49-F238E27FC236}">
                <a16:creationId xmlns:a16="http://schemas.microsoft.com/office/drawing/2014/main" id="{6F18B26A-A60E-7504-80BF-A6544EF5E603}"/>
              </a:ext>
            </a:extLst>
          </p:cNvPr>
          <p:cNvGraphicFramePr>
            <a:graphicFrameLocks noGrp="1"/>
          </p:cNvGraphicFramePr>
          <p:nvPr>
            <p:extLst>
              <p:ext uri="{D42A27DB-BD31-4B8C-83A1-F6EECF244321}">
                <p14:modId xmlns:p14="http://schemas.microsoft.com/office/powerpoint/2010/main" val="95110843"/>
              </p:ext>
            </p:extLst>
          </p:nvPr>
        </p:nvGraphicFramePr>
        <p:xfrm>
          <a:off x="369044" y="2278379"/>
          <a:ext cx="11450735" cy="1554480"/>
        </p:xfrm>
        <a:graphic>
          <a:graphicData uri="http://schemas.openxmlformats.org/drawingml/2006/table">
            <a:tbl>
              <a:tblPr firstRow="1" bandRow="1">
                <a:tableStyleId>{5C22544A-7EE6-4342-B048-85BDC9FD1C3A}</a:tableStyleId>
              </a:tblPr>
              <a:tblGrid>
                <a:gridCol w="9269942">
                  <a:extLst>
                    <a:ext uri="{9D8B030D-6E8A-4147-A177-3AD203B41FA5}">
                      <a16:colId xmlns:a16="http://schemas.microsoft.com/office/drawing/2014/main" val="39869550"/>
                    </a:ext>
                  </a:extLst>
                </a:gridCol>
                <a:gridCol w="2180793">
                  <a:extLst>
                    <a:ext uri="{9D8B030D-6E8A-4147-A177-3AD203B41FA5}">
                      <a16:colId xmlns:a16="http://schemas.microsoft.com/office/drawing/2014/main" val="2052769526"/>
                    </a:ext>
                  </a:extLst>
                </a:gridCol>
              </a:tblGrid>
              <a:tr h="370840">
                <a:tc>
                  <a:txBody>
                    <a:bodyPr/>
                    <a:lstStyle/>
                    <a:p>
                      <a:pPr marL="0" lvl="0" indent="0">
                        <a:buFont typeface="Arial" panose="020B0604020202020204" pitchFamily="34" charset="0"/>
                        <a:buNone/>
                      </a:pPr>
                      <a:r>
                        <a:rPr lang="en-GB" sz="1600" b="1" dirty="0">
                          <a:solidFill>
                            <a:schemeClr val="bg1"/>
                          </a:solidFill>
                          <a:latin typeface="+mn-lt"/>
                        </a:rPr>
                        <a:t>4. Impact of the intervention</a:t>
                      </a:r>
                    </a:p>
                    <a:p>
                      <a:pPr marL="800100" lvl="1" indent="-342900">
                        <a:buFont typeface="+mj-lt"/>
                        <a:buAutoNum type="alphaLcPeriod"/>
                      </a:pPr>
                      <a:r>
                        <a:rPr lang="en-GB" sz="1600" b="0" dirty="0">
                          <a:solidFill>
                            <a:schemeClr val="bg1"/>
                          </a:solidFill>
                          <a:latin typeface="+mn-lt"/>
                        </a:rPr>
                        <a:t>YARC reading assessment</a:t>
                      </a:r>
                    </a:p>
                    <a:p>
                      <a:pPr marL="800100" lvl="1" indent="-342900">
                        <a:buFont typeface="+mj-lt"/>
                        <a:buAutoNum type="alphaLcPeriod"/>
                      </a:pPr>
                      <a:r>
                        <a:rPr lang="en-GB" sz="1600" b="0" dirty="0">
                          <a:solidFill>
                            <a:schemeClr val="bg1"/>
                          </a:solidFill>
                          <a:latin typeface="+mn-lt"/>
                        </a:rPr>
                        <a:t>TASO Access and Success Questionnaire (ASQ)</a:t>
                      </a:r>
                    </a:p>
                    <a:p>
                      <a:pPr marL="800100" lvl="1" indent="-342900">
                        <a:buFont typeface="+mj-lt"/>
                        <a:buAutoNum type="alphaLcPeriod"/>
                      </a:pPr>
                      <a:r>
                        <a:rPr lang="en-GB" sz="1600" b="0" dirty="0">
                          <a:solidFill>
                            <a:schemeClr val="bg1"/>
                          </a:solidFill>
                          <a:latin typeface="+mn-lt"/>
                        </a:rPr>
                        <a:t>Broader impact:  student and teacher sentiment</a:t>
                      </a:r>
                    </a:p>
                    <a:p>
                      <a:pPr marL="800100" lvl="1" indent="-342900">
                        <a:buFont typeface="+mj-lt"/>
                        <a:buAutoNum type="alphaLcPeriod"/>
                      </a:pPr>
                      <a:r>
                        <a:rPr lang="en-GB" sz="1600" b="0" dirty="0">
                          <a:solidFill>
                            <a:schemeClr val="bg1"/>
                          </a:solidFill>
                          <a:latin typeface="+mn-lt"/>
                        </a:rPr>
                        <a:t>Multi causation: External factors</a:t>
                      </a:r>
                    </a:p>
                    <a:p>
                      <a:pPr marL="285750" indent="-285750">
                        <a:buFont typeface="Arial" panose="020B0604020202020204" pitchFamily="34" charset="0"/>
                        <a:buChar char="•"/>
                      </a:pPr>
                      <a:endParaRPr lang="en-GB" sz="1600" b="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600" dirty="0">
                          <a:solidFill>
                            <a:schemeClr val="bg1"/>
                          </a:solidFill>
                        </a:rPr>
                        <a:t>Slide numbers:</a:t>
                      </a:r>
                    </a:p>
                    <a:p>
                      <a:pPr algn="ctr"/>
                      <a:r>
                        <a:rPr lang="en-GB" sz="1600">
                          <a:solidFill>
                            <a:schemeClr val="bg1"/>
                          </a:solidFill>
                        </a:rPr>
                        <a:t>67-89</a:t>
                      </a:r>
                      <a:endParaRPr lang="en-GB"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09208526"/>
                  </a:ext>
                </a:extLst>
              </a:tr>
            </a:tbl>
          </a:graphicData>
        </a:graphic>
      </p:graphicFrame>
    </p:spTree>
    <p:extLst>
      <p:ext uri="{BB962C8B-B14F-4D97-AF65-F5344CB8AC3E}">
        <p14:creationId xmlns:p14="http://schemas.microsoft.com/office/powerpoint/2010/main" val="26459774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485873"/>
            <a:ext cx="4032739" cy="1938992"/>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4.The impact of the intervention</a:t>
            </a:r>
          </a:p>
        </p:txBody>
      </p:sp>
    </p:spTree>
    <p:extLst>
      <p:ext uri="{BB962C8B-B14F-4D97-AF65-F5344CB8AC3E}">
        <p14:creationId xmlns:p14="http://schemas.microsoft.com/office/powerpoint/2010/main" val="4646279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68</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271318" y="77745"/>
            <a:ext cx="8579719"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Assessing the impact of the intervention</a:t>
            </a:r>
          </a:p>
        </p:txBody>
      </p:sp>
      <p:sp>
        <p:nvSpPr>
          <p:cNvPr id="6" name="TextBox 5">
            <a:extLst>
              <a:ext uri="{FF2B5EF4-FFF2-40B4-BE49-F238E27FC236}">
                <a16:creationId xmlns:a16="http://schemas.microsoft.com/office/drawing/2014/main" id="{1E4F5C95-322F-C5C9-AD91-3F37DFEBAB49}"/>
              </a:ext>
            </a:extLst>
          </p:cNvPr>
          <p:cNvSpPr txBox="1"/>
          <p:nvPr/>
        </p:nvSpPr>
        <p:spPr>
          <a:xfrm>
            <a:off x="379141" y="1923025"/>
            <a:ext cx="11307337" cy="646331"/>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distance travelled by the students was assessed by reference to the following four sources of information:</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a:extLst>
              <a:ext uri="{FF2B5EF4-FFF2-40B4-BE49-F238E27FC236}">
                <a16:creationId xmlns:a16="http://schemas.microsoft.com/office/drawing/2014/main" id="{7BACAADD-4E19-4F4C-AF6D-C459C5A11AA5}"/>
              </a:ext>
            </a:extLst>
          </p:cNvPr>
          <p:cNvSpPr/>
          <p:nvPr/>
        </p:nvSpPr>
        <p:spPr>
          <a:xfrm>
            <a:off x="1780380" y="3066963"/>
            <a:ext cx="1651818" cy="1537376"/>
          </a:xfrm>
          <a:prstGeom prst="ellipse">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YARC data: pre- and post- intervention</a:t>
            </a:r>
          </a:p>
        </p:txBody>
      </p:sp>
      <p:sp>
        <p:nvSpPr>
          <p:cNvPr id="9" name="Oval 8">
            <a:extLst>
              <a:ext uri="{FF2B5EF4-FFF2-40B4-BE49-F238E27FC236}">
                <a16:creationId xmlns:a16="http://schemas.microsoft.com/office/drawing/2014/main" id="{FCB35294-3795-DD02-C68D-206EF6452359}"/>
              </a:ext>
            </a:extLst>
          </p:cNvPr>
          <p:cNvSpPr/>
          <p:nvPr/>
        </p:nvSpPr>
        <p:spPr>
          <a:xfrm>
            <a:off x="7841690" y="3066963"/>
            <a:ext cx="1651818" cy="1537376"/>
          </a:xfrm>
          <a:prstGeom prst="ellipse">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TASO access and success questionnaires (ASQ)</a:t>
            </a:r>
          </a:p>
        </p:txBody>
      </p:sp>
      <p:sp>
        <p:nvSpPr>
          <p:cNvPr id="10" name="Oval 9">
            <a:extLst>
              <a:ext uri="{FF2B5EF4-FFF2-40B4-BE49-F238E27FC236}">
                <a16:creationId xmlns:a16="http://schemas.microsoft.com/office/drawing/2014/main" id="{E89DDC7C-01B4-FFED-718B-D8FE034D2328}"/>
              </a:ext>
            </a:extLst>
          </p:cNvPr>
          <p:cNvSpPr/>
          <p:nvPr/>
        </p:nvSpPr>
        <p:spPr>
          <a:xfrm>
            <a:off x="5788479" y="3066963"/>
            <a:ext cx="1651818" cy="1537376"/>
          </a:xfrm>
          <a:prstGeom prst="ellipse">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Self-reported feedback from students regarding confidence and progression</a:t>
            </a:r>
          </a:p>
        </p:txBody>
      </p:sp>
      <p:sp>
        <p:nvSpPr>
          <p:cNvPr id="11" name="Oval 10">
            <a:extLst>
              <a:ext uri="{FF2B5EF4-FFF2-40B4-BE49-F238E27FC236}">
                <a16:creationId xmlns:a16="http://schemas.microsoft.com/office/drawing/2014/main" id="{BEADAA30-D19A-EE1B-0AAB-AC9EAD2257D0}"/>
              </a:ext>
            </a:extLst>
          </p:cNvPr>
          <p:cNvSpPr/>
          <p:nvPr/>
        </p:nvSpPr>
        <p:spPr>
          <a:xfrm>
            <a:off x="3735268" y="3066963"/>
            <a:ext cx="1651818" cy="1537376"/>
          </a:xfrm>
          <a:prstGeom prst="ellipse">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a:t>Feedback from the schools / teachers regarding progress</a:t>
            </a:r>
          </a:p>
        </p:txBody>
      </p:sp>
      <p:sp>
        <p:nvSpPr>
          <p:cNvPr id="12" name="Rectangle 11">
            <a:extLst>
              <a:ext uri="{FF2B5EF4-FFF2-40B4-BE49-F238E27FC236}">
                <a16:creationId xmlns:a16="http://schemas.microsoft.com/office/drawing/2014/main" id="{15124548-93FD-2639-A6E1-EE4619F800DE}"/>
              </a:ext>
            </a:extLst>
          </p:cNvPr>
          <p:cNvSpPr/>
          <p:nvPr/>
        </p:nvSpPr>
        <p:spPr>
          <a:xfrm>
            <a:off x="1366684" y="2733368"/>
            <a:ext cx="8613058" cy="2231922"/>
          </a:xfrm>
          <a:prstGeom prst="rect">
            <a:avLst/>
          </a:prstGeom>
          <a:noFill/>
          <a:ln w="38100">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3A29D704-72F8-BF00-93CD-F51940E0C720}"/>
              </a:ext>
            </a:extLst>
          </p:cNvPr>
          <p:cNvSpPr txBox="1"/>
          <p:nvPr/>
        </p:nvSpPr>
        <p:spPr>
          <a:xfrm>
            <a:off x="2991201" y="4884156"/>
            <a:ext cx="5594555" cy="738664"/>
          </a:xfrm>
          <a:prstGeom prst="rect">
            <a:avLst/>
          </a:prstGeom>
          <a:solidFill>
            <a:schemeClr val="bg1">
              <a:lumMod val="85000"/>
            </a:schemeClr>
          </a:solidFill>
        </p:spPr>
        <p:txBody>
          <a:bodyPr wrap="square" rtlCol="0">
            <a:spAutoFit/>
          </a:bodyPr>
          <a:lstStyle/>
          <a:p>
            <a:pPr algn="ctr"/>
            <a:r>
              <a:rPr lang="en-GB" sz="1400" i="1" dirty="0"/>
              <a:t>Taking into consideration the impact of other factors which might have impacted progression levels – as is the intention of small n multiple causation evaluations</a:t>
            </a:r>
          </a:p>
        </p:txBody>
      </p:sp>
      <p:sp>
        <p:nvSpPr>
          <p:cNvPr id="4" name="TextBox 3">
            <a:extLst>
              <a:ext uri="{FF2B5EF4-FFF2-40B4-BE49-F238E27FC236}">
                <a16:creationId xmlns:a16="http://schemas.microsoft.com/office/drawing/2014/main" id="{E76F02AF-4642-14EC-B566-F69368EFDE6D}"/>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6544003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69</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 of impact</a:t>
            </a:r>
          </a:p>
        </p:txBody>
      </p:sp>
      <p:pic>
        <p:nvPicPr>
          <p:cNvPr id="3" name="Picture Placeholder 5">
            <a:extLst>
              <a:ext uri="{FF2B5EF4-FFF2-40B4-BE49-F238E27FC236}">
                <a16:creationId xmlns:a16="http://schemas.microsoft.com/office/drawing/2014/main" id="{DD6CE25A-23A2-B2F0-446D-E66F703CC7F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8258175" y="1554372"/>
            <a:ext cx="3930650" cy="5066425"/>
          </a:xfrm>
        </p:spPr>
      </p:pic>
      <p:sp>
        <p:nvSpPr>
          <p:cNvPr id="8" name="TextBox 7">
            <a:extLst>
              <a:ext uri="{FF2B5EF4-FFF2-40B4-BE49-F238E27FC236}">
                <a16:creationId xmlns:a16="http://schemas.microsoft.com/office/drawing/2014/main" id="{88361DA0-13AB-14EC-0B3B-2272A72DC92F}"/>
              </a:ext>
            </a:extLst>
          </p:cNvPr>
          <p:cNvSpPr txBox="1"/>
          <p:nvPr/>
        </p:nvSpPr>
        <p:spPr>
          <a:xfrm>
            <a:off x="281488" y="1628597"/>
            <a:ext cx="7894486" cy="3756478"/>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feedback from the four information sources can be summarised as follows:</a:t>
            </a:r>
            <a:endParaRPr lang="en-GB" dirty="0">
              <a:solidFill>
                <a:srgbClr val="1D71B8"/>
              </a:solidFill>
              <a:latin typeface="Arial Rounded MT Bold" panose="020F0704030504030204" pitchFamily="34" charset="0"/>
              <a:ea typeface="Times New Roman" panose="02020603050405020304" pitchFamily="18" charset="0"/>
            </a:endParaRP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YARC reading assessments</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Intervention groups (group A), in both schools, improved more than the Control groups (group B), particularly in terms of comprehension.</a:t>
            </a:r>
          </a:p>
          <a:p>
            <a:pPr marL="285750" indent="-285750">
              <a:lnSpc>
                <a:spcPct val="107000"/>
              </a:lnSpc>
              <a:spcAft>
                <a:spcPts val="800"/>
              </a:spcAft>
              <a:buFont typeface="Arial" panose="020B0604020202020204" pitchFamily="34" charset="0"/>
              <a:buChar char="•"/>
            </a:pPr>
            <a:r>
              <a:rPr lang="en-GB" sz="1400" b="1" dirty="0">
                <a:solidFill>
                  <a:srgbClr val="000000"/>
                </a:solidFill>
                <a:latin typeface="Calibri" panose="020F0502020204030204" pitchFamily="34" charset="0"/>
                <a:ea typeface="Calibri" panose="020F0502020204030204" pitchFamily="34" charset="0"/>
                <a:cs typeface="Calibri" panose="020F0502020204030204" pitchFamily="34" charset="0"/>
              </a:rPr>
              <a:t>Student perspectives: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Students in the intervention groups reported feeling more confident with reading and believe their abilities have improved.</a:t>
            </a:r>
          </a:p>
          <a:p>
            <a:pPr marL="285750" indent="-285750">
              <a:lnSpc>
                <a:spcPct val="107000"/>
              </a:lnSpc>
              <a:spcAft>
                <a:spcPts val="800"/>
              </a:spcAft>
              <a:buFont typeface="Arial" panose="020B0604020202020204" pitchFamily="34" charset="0"/>
              <a:buChar char="•"/>
            </a:pPr>
            <a:r>
              <a:rPr lang="en-GB"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 perspectives: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There was limited specific feedback regarding the individual students from teachers, but the feedback provided was positive.  The E</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nglish teacher at School X noted a rise in vocabulary understanding amongst Intervention students</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and t</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 English teacher at School Y was positive regarding two of the students in the Intervention group.</a:t>
            </a:r>
          </a:p>
          <a:p>
            <a:pPr marL="285750" indent="-285750">
              <a:lnSpc>
                <a:spcPct val="107000"/>
              </a:lnSpc>
              <a:spcAft>
                <a:spcPts val="800"/>
              </a:spcAft>
              <a:buFont typeface="Arial" panose="020B0604020202020204" pitchFamily="34" charset="0"/>
              <a:buChar char="•"/>
            </a:pPr>
            <a:r>
              <a:rPr lang="en-GB" sz="1400" b="1" dirty="0">
                <a:solidFill>
                  <a:srgbClr val="000000"/>
                </a:solidFill>
                <a:latin typeface="Calibri" panose="020F0502020204030204" pitchFamily="34" charset="0"/>
                <a:ea typeface="Calibri" panose="020F0502020204030204" pitchFamily="34" charset="0"/>
                <a:cs typeface="Calibri" panose="020F0502020204030204" pitchFamily="34" charset="0"/>
              </a:rPr>
              <a:t>TASO Access and Success Questionnaire (ASQ)</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Little impact was noted. However, it is acknowledged that the time between pre- and post-intervention ASQs was approximately 12 weeks. This may be too close together to see meaningful improvement.</a:t>
            </a:r>
          </a:p>
        </p:txBody>
      </p:sp>
      <p:sp>
        <p:nvSpPr>
          <p:cNvPr id="7" name="Rectangle 6">
            <a:extLst>
              <a:ext uri="{FF2B5EF4-FFF2-40B4-BE49-F238E27FC236}">
                <a16:creationId xmlns:a16="http://schemas.microsoft.com/office/drawing/2014/main" id="{9DA4E962-E587-AE8F-7F0E-7A570DC8A6AF}"/>
              </a:ext>
            </a:extLst>
          </p:cNvPr>
          <p:cNvSpPr/>
          <p:nvPr/>
        </p:nvSpPr>
        <p:spPr>
          <a:xfrm>
            <a:off x="367990" y="5464098"/>
            <a:ext cx="7504771" cy="791736"/>
          </a:xfrm>
          <a:prstGeom prst="rect">
            <a:avLst/>
          </a:prstGeom>
          <a:solidFill>
            <a:srgbClr val="2A5160"/>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07000"/>
              </a:lnSpc>
              <a:spcAft>
                <a:spcPts val="800"/>
              </a:spcAft>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Therefore, based primarily on YARC and student feedback, this evaluation points towards the intervention as having had a positive impact on students who participated.</a:t>
            </a:r>
          </a:p>
        </p:txBody>
      </p:sp>
      <p:sp>
        <p:nvSpPr>
          <p:cNvPr id="6" name="TextBox 5">
            <a:extLst>
              <a:ext uri="{FF2B5EF4-FFF2-40B4-BE49-F238E27FC236}">
                <a16:creationId xmlns:a16="http://schemas.microsoft.com/office/drawing/2014/main" id="{7D32E93D-9A62-3664-D5E4-5F37BD5CB89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0165649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3162981"/>
            <a:ext cx="4032739" cy="584775"/>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3200" dirty="0"/>
              <a:t>4a YARC</a:t>
            </a:r>
          </a:p>
        </p:txBody>
      </p:sp>
    </p:spTree>
    <p:extLst>
      <p:ext uri="{BB962C8B-B14F-4D97-AF65-F5344CB8AC3E}">
        <p14:creationId xmlns:p14="http://schemas.microsoft.com/office/powerpoint/2010/main" val="19421043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DB9EA71-A579-3960-9958-68E3A37087B8}"/>
              </a:ext>
            </a:extLst>
          </p:cNvPr>
          <p:cNvSpPr/>
          <p:nvPr/>
        </p:nvSpPr>
        <p:spPr>
          <a:xfrm>
            <a:off x="8319052" y="3742409"/>
            <a:ext cx="3686735" cy="2747842"/>
          </a:xfrm>
          <a:prstGeom prst="rect">
            <a:avLst/>
          </a:prstGeom>
          <a:solidFill>
            <a:schemeClr val="bg1"/>
          </a:solid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71</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YARC: Background</a:t>
            </a:r>
          </a:p>
        </p:txBody>
      </p:sp>
      <p:sp>
        <p:nvSpPr>
          <p:cNvPr id="6" name="TextBox 5">
            <a:extLst>
              <a:ext uri="{FF2B5EF4-FFF2-40B4-BE49-F238E27FC236}">
                <a16:creationId xmlns:a16="http://schemas.microsoft.com/office/drawing/2014/main" id="{1E4F5C95-322F-C5C9-AD91-3F37DFEBAB49}"/>
              </a:ext>
            </a:extLst>
          </p:cNvPr>
          <p:cNvSpPr txBox="1"/>
          <p:nvPr/>
        </p:nvSpPr>
        <p:spPr>
          <a:xfrm>
            <a:off x="183038" y="1655227"/>
            <a:ext cx="11822749" cy="1908215"/>
          </a:xfrm>
          <a:prstGeom prst="rect">
            <a:avLst/>
          </a:prstGeom>
          <a:noFill/>
          <a:ln>
            <a:solidFill>
              <a:srgbClr val="2A5160"/>
            </a:solidFill>
          </a:ln>
        </p:spPr>
        <p:txBody>
          <a:bodyPr wrap="square" rtlCol="0">
            <a:spAutoFit/>
          </a:bodyPr>
          <a:lstStyle/>
          <a:p>
            <a:pPr algn="l"/>
            <a:r>
              <a:rPr lang="en-GB" sz="1600" b="1" dirty="0">
                <a:solidFill>
                  <a:srgbClr val="1D71B8"/>
                </a:solidFill>
                <a:effectLst/>
                <a:latin typeface="Arial Rounded MT Bold" panose="020F0704030504030204" pitchFamily="34" charset="0"/>
              </a:rPr>
              <a:t>The assessment</a:t>
            </a:r>
          </a:p>
          <a:p>
            <a:pPr algn="l"/>
            <a:r>
              <a:rPr lang="en-GB" sz="1400" b="0" dirty="0">
                <a:solidFill>
                  <a:srgbClr val="333333"/>
                </a:solidFill>
                <a:effectLst/>
              </a:rPr>
              <a:t>Students took the </a:t>
            </a:r>
            <a:r>
              <a:rPr lang="en-GB" sz="1400" b="1" dirty="0">
                <a:solidFill>
                  <a:srgbClr val="333333"/>
                </a:solidFill>
              </a:rPr>
              <a:t>York Assessment of Reading for Comprehension: </a:t>
            </a:r>
            <a:r>
              <a:rPr lang="en-GB" sz="1400" b="1" dirty="0">
                <a:solidFill>
                  <a:srgbClr val="333333"/>
                </a:solidFill>
                <a:effectLst/>
              </a:rPr>
              <a:t>Passage Reading Secondary (age 12-16.) </a:t>
            </a:r>
            <a:r>
              <a:rPr lang="en-GB" sz="1400" b="0" dirty="0">
                <a:solidFill>
                  <a:srgbClr val="333333"/>
                </a:solidFill>
                <a:effectLst/>
              </a:rPr>
              <a:t>They took this assessment in October 2023 and then repeated it in January 2024.</a:t>
            </a:r>
            <a:endParaRPr lang="en-GB" sz="1400" dirty="0">
              <a:solidFill>
                <a:srgbClr val="333333"/>
              </a:solidFill>
            </a:endParaRPr>
          </a:p>
          <a:p>
            <a:r>
              <a:rPr lang="en-GB" sz="1400" b="0" dirty="0">
                <a:solidFill>
                  <a:srgbClr val="333333"/>
                </a:solidFill>
                <a:effectLst/>
              </a:rPr>
              <a:t>It is </a:t>
            </a:r>
            <a:r>
              <a:rPr lang="en-GB" sz="1400" dirty="0">
                <a:ea typeface="Calibri" panose="020F0502020204030204" pitchFamily="34" charset="0"/>
                <a:cs typeface="Times New Roman" panose="02020603050405020304" pitchFamily="18" charset="0"/>
              </a:rPr>
              <a:t>an individually administered reading test,</a:t>
            </a:r>
            <a:r>
              <a:rPr lang="en-GB" sz="1400" b="0" dirty="0">
                <a:solidFill>
                  <a:srgbClr val="333333"/>
                </a:solidFill>
                <a:effectLst/>
              </a:rPr>
              <a:t> designed to be read silently. The test assesses reading accuracy, fluency and comprehension. Rate of </a:t>
            </a:r>
            <a:r>
              <a:rPr lang="en-GB" sz="1400" dirty="0">
                <a:solidFill>
                  <a:srgbClr val="333333"/>
                </a:solidFill>
              </a:rPr>
              <a:t>reading is deemed to be important as reading more slowly requires more working memory and therefore affects retention and comprehension.</a:t>
            </a:r>
          </a:p>
          <a:p>
            <a:r>
              <a:rPr lang="en-GB" sz="1400" b="0" dirty="0">
                <a:solidFill>
                  <a:srgbClr val="333333"/>
                </a:solidFill>
                <a:effectLst/>
              </a:rPr>
              <a:t>The assessment is comprised of two parallel sets of graded passages (A and B) for silent reading. </a:t>
            </a:r>
            <a:r>
              <a:rPr lang="en-GB" sz="1400" dirty="0">
                <a:solidFill>
                  <a:srgbClr val="333333"/>
                </a:solidFill>
              </a:rPr>
              <a:t>S</a:t>
            </a:r>
            <a:r>
              <a:rPr lang="en-GB" sz="1400" b="0" dirty="0">
                <a:solidFill>
                  <a:srgbClr val="333333"/>
                </a:solidFill>
                <a:effectLst/>
              </a:rPr>
              <a:t>tudents read one fiction and one non-fiction passage. A version of the YARC Single Word Reading Test is also included.</a:t>
            </a:r>
          </a:p>
          <a:p>
            <a:pPr algn="l"/>
            <a:endParaRPr lang="en-GB" dirty="0">
              <a:solidFill>
                <a:srgbClr val="1D71B8"/>
              </a:solidFill>
              <a:effectLst/>
              <a:ea typeface="Times New Roman" panose="02020603050405020304" pitchFamily="18" charset="0"/>
            </a:endParaRPr>
          </a:p>
        </p:txBody>
      </p:sp>
      <p:pic>
        <p:nvPicPr>
          <p:cNvPr id="9" name="Picture 8">
            <a:extLst>
              <a:ext uri="{FF2B5EF4-FFF2-40B4-BE49-F238E27FC236}">
                <a16:creationId xmlns:a16="http://schemas.microsoft.com/office/drawing/2014/main" id="{24196FAD-1B8B-8E25-8ADC-ADF842B824E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40226" y="4069565"/>
            <a:ext cx="3389244" cy="2310580"/>
          </a:xfrm>
          <a:prstGeom prst="rect">
            <a:avLst/>
          </a:prstGeom>
        </p:spPr>
      </p:pic>
      <p:sp>
        <p:nvSpPr>
          <p:cNvPr id="10" name="TextBox 9">
            <a:extLst>
              <a:ext uri="{FF2B5EF4-FFF2-40B4-BE49-F238E27FC236}">
                <a16:creationId xmlns:a16="http://schemas.microsoft.com/office/drawing/2014/main" id="{FF099CD5-8C2D-2937-CD2E-440ED142A87D}"/>
              </a:ext>
            </a:extLst>
          </p:cNvPr>
          <p:cNvSpPr txBox="1"/>
          <p:nvPr/>
        </p:nvSpPr>
        <p:spPr>
          <a:xfrm>
            <a:off x="179263" y="3657241"/>
            <a:ext cx="7765208" cy="2739211"/>
          </a:xfrm>
          <a:prstGeom prst="rect">
            <a:avLst/>
          </a:prstGeom>
          <a:noFill/>
        </p:spPr>
        <p:txBody>
          <a:bodyPr wrap="square" rtlCol="0">
            <a:spAutoFit/>
          </a:bodyPr>
          <a:lstStyle/>
          <a:p>
            <a:r>
              <a:rPr lang="en-GB" sz="1400" dirty="0">
                <a:solidFill>
                  <a:srgbClr val="1D71B8"/>
                </a:solidFill>
                <a:latin typeface="Arial Rounded MT Bold" panose="020F0704030504030204" pitchFamily="34" charset="0"/>
                <a:ea typeface="Calibri" panose="020F0502020204030204" pitchFamily="34" charset="0"/>
                <a:cs typeface="Times New Roman" panose="02020603050405020304" pitchFamily="18" charset="0"/>
              </a:rPr>
              <a:t>The report refers to three scores which are produced by YARC. They are standardised for the age. The scores are described below:</a:t>
            </a:r>
          </a:p>
          <a:p>
            <a:endParaRPr lang="en-GB" sz="1400" dirty="0">
              <a:solidFill>
                <a:srgbClr val="1D71B8"/>
              </a:solidFill>
              <a:latin typeface="Arial Rounded MT Bold" panose="020F0704030504030204" pitchFamily="34" charset="0"/>
              <a:ea typeface="Calibri" panose="020F0502020204030204" pitchFamily="34" charset="0"/>
              <a:cs typeface="Times New Roman" panose="02020603050405020304" pitchFamily="18" charset="0"/>
            </a:endParaRPr>
          </a:p>
          <a:p>
            <a:r>
              <a:rPr lang="en-GB" sz="1400" dirty="0">
                <a:solidFill>
                  <a:srgbClr val="1D71B8"/>
                </a:solidFill>
                <a:ea typeface="Calibri" panose="020F0502020204030204" pitchFamily="34" charset="0"/>
                <a:cs typeface="Times New Roman" panose="02020603050405020304" pitchFamily="18" charset="0"/>
              </a:rPr>
              <a:t>1. Reading Rate passage reading score</a:t>
            </a:r>
          </a:p>
          <a:p>
            <a:r>
              <a:rPr lang="en-GB" sz="1200" dirty="0">
                <a:ea typeface="Calibri" panose="020F0502020204030204" pitchFamily="34" charset="0"/>
                <a:cs typeface="Times New Roman" panose="02020603050405020304" pitchFamily="18" charset="0"/>
              </a:rPr>
              <a:t>The speed at which they read the passages.</a:t>
            </a:r>
          </a:p>
          <a:p>
            <a:endParaRPr lang="en-GB" sz="1400" dirty="0">
              <a:solidFill>
                <a:srgbClr val="1D71B8"/>
              </a:solidFill>
              <a:ea typeface="Calibri" panose="020F0502020204030204" pitchFamily="34" charset="0"/>
              <a:cs typeface="Times New Roman" panose="02020603050405020304" pitchFamily="18" charset="0"/>
            </a:endParaRPr>
          </a:p>
          <a:p>
            <a:r>
              <a:rPr lang="en-GB" sz="1400" dirty="0">
                <a:solidFill>
                  <a:srgbClr val="1D71B8"/>
                </a:solidFill>
                <a:effectLst/>
                <a:ea typeface="Calibri" panose="020F0502020204030204" pitchFamily="34" charset="0"/>
                <a:cs typeface="Times New Roman" panose="02020603050405020304" pitchFamily="18" charset="0"/>
              </a:rPr>
              <a:t>2. Compr</a:t>
            </a:r>
            <a:r>
              <a:rPr lang="en-GB" sz="1400" dirty="0">
                <a:solidFill>
                  <a:srgbClr val="1D71B8"/>
                </a:solidFill>
                <a:ea typeface="Calibri" panose="020F0502020204030204" pitchFamily="34" charset="0"/>
                <a:cs typeface="Times New Roman" panose="02020603050405020304" pitchFamily="18" charset="0"/>
              </a:rPr>
              <a:t>ehension score</a:t>
            </a:r>
          </a:p>
          <a:p>
            <a:r>
              <a:rPr lang="en-GB" sz="1200" dirty="0">
                <a:ea typeface="Calibri" panose="020F0502020204030204" pitchFamily="34" charset="0"/>
                <a:cs typeface="Times New Roman" panose="02020603050405020304" pitchFamily="18" charset="0"/>
              </a:rPr>
              <a:t>Each passage is accompanied by a set of 13 comprehension questions to tap literal and inferential comprehension skills plus a summarisation question to assess the student’s ability to summarise the main points in the passage. The comprehension score refers to these questions.</a:t>
            </a:r>
          </a:p>
          <a:p>
            <a:endParaRPr lang="en-GB" sz="1400" dirty="0">
              <a:solidFill>
                <a:srgbClr val="1D71B8"/>
              </a:solidFill>
              <a:ea typeface="Calibri" panose="020F0502020204030204" pitchFamily="34" charset="0"/>
              <a:cs typeface="Times New Roman" panose="02020603050405020304" pitchFamily="18" charset="0"/>
            </a:endParaRPr>
          </a:p>
          <a:p>
            <a:r>
              <a:rPr lang="en-GB" sz="1400" dirty="0">
                <a:solidFill>
                  <a:srgbClr val="1D71B8"/>
                </a:solidFill>
                <a:effectLst/>
                <a:ea typeface="Calibri" panose="020F0502020204030204" pitchFamily="34" charset="0"/>
                <a:cs typeface="Times New Roman" panose="02020603050405020304" pitchFamily="18" charset="0"/>
              </a:rPr>
              <a:t>3. SWRT</a:t>
            </a:r>
          </a:p>
          <a:p>
            <a:r>
              <a:rPr lang="en-GB" sz="1200" dirty="0">
                <a:ea typeface="Calibri" panose="020F0502020204030204" pitchFamily="34" charset="0"/>
                <a:cs typeface="Times New Roman" panose="02020603050405020304" pitchFamily="18" charset="0"/>
              </a:rPr>
              <a:t>The SWRT (single word reading test) provides a score for single word reading skills</a:t>
            </a:r>
            <a:endParaRPr lang="en-GB" sz="1200" dirty="0">
              <a:effectLst/>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9A8E880-28A9-318B-23D7-B784C200C8E3}"/>
              </a:ext>
            </a:extLst>
          </p:cNvPr>
          <p:cNvSpPr txBox="1"/>
          <p:nvPr/>
        </p:nvSpPr>
        <p:spPr>
          <a:xfrm>
            <a:off x="8405439" y="3742409"/>
            <a:ext cx="3458817" cy="307777"/>
          </a:xfrm>
          <a:prstGeom prst="rect">
            <a:avLst/>
          </a:prstGeom>
          <a:noFill/>
        </p:spPr>
        <p:txBody>
          <a:bodyPr wrap="square" rtlCol="0">
            <a:spAutoFit/>
          </a:bodyPr>
          <a:lstStyle/>
          <a:p>
            <a:r>
              <a:rPr lang="en-GB" sz="1400" dirty="0">
                <a:solidFill>
                  <a:srgbClr val="1D71B8"/>
                </a:solidFill>
              </a:rPr>
              <a:t>Interpreting the scores</a:t>
            </a:r>
          </a:p>
        </p:txBody>
      </p:sp>
      <p:sp>
        <p:nvSpPr>
          <p:cNvPr id="4" name="TextBox 3">
            <a:extLst>
              <a:ext uri="{FF2B5EF4-FFF2-40B4-BE49-F238E27FC236}">
                <a16:creationId xmlns:a16="http://schemas.microsoft.com/office/drawing/2014/main" id="{66D23BCA-A693-AF2D-98C8-64C54FEFC033}"/>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4404621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72</a:t>
            </a:fld>
            <a:endParaRPr lang="en-US" dirty="0"/>
          </a:p>
        </p:txBody>
      </p:sp>
      <p:pic>
        <p:nvPicPr>
          <p:cNvPr id="4" name="Picture Placeholder 17">
            <a:extLst>
              <a:ext uri="{FF2B5EF4-FFF2-40B4-BE49-F238E27FC236}">
                <a16:creationId xmlns:a16="http://schemas.microsoft.com/office/drawing/2014/main" id="{EA3D28B3-3F36-3536-5066-7871ECCB48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8175" y="1553592"/>
            <a:ext cx="3930650" cy="5066425"/>
          </a:xfrm>
          <a:prstGeom prst="rect">
            <a:avLst/>
          </a:prstGeom>
          <a:noFill/>
        </p:spPr>
      </p:pic>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YARC: Detail on testing</a:t>
            </a:r>
          </a:p>
        </p:txBody>
      </p:sp>
      <p:graphicFrame>
        <p:nvGraphicFramePr>
          <p:cNvPr id="8" name="Table 7">
            <a:extLst>
              <a:ext uri="{FF2B5EF4-FFF2-40B4-BE49-F238E27FC236}">
                <a16:creationId xmlns:a16="http://schemas.microsoft.com/office/drawing/2014/main" id="{7BFC0820-22A8-C800-20D2-3DBF98BA5F65}"/>
              </a:ext>
            </a:extLst>
          </p:cNvPr>
          <p:cNvGraphicFramePr>
            <a:graphicFrameLocks noGrp="1"/>
          </p:cNvGraphicFramePr>
          <p:nvPr>
            <p:extLst>
              <p:ext uri="{D42A27DB-BD31-4B8C-83A1-F6EECF244321}">
                <p14:modId xmlns:p14="http://schemas.microsoft.com/office/powerpoint/2010/main" val="1841240630"/>
              </p:ext>
            </p:extLst>
          </p:nvPr>
        </p:nvGraphicFramePr>
        <p:xfrm>
          <a:off x="271318" y="2015073"/>
          <a:ext cx="7722308" cy="2296427"/>
        </p:xfrm>
        <a:graphic>
          <a:graphicData uri="http://schemas.openxmlformats.org/drawingml/2006/table">
            <a:tbl>
              <a:tblPr firstRow="1" firstCol="1" bandRow="1">
                <a:tableStyleId>{5C22544A-7EE6-4342-B048-85BDC9FD1C3A}</a:tableStyleId>
              </a:tblPr>
              <a:tblGrid>
                <a:gridCol w="1636140">
                  <a:extLst>
                    <a:ext uri="{9D8B030D-6E8A-4147-A177-3AD203B41FA5}">
                      <a16:colId xmlns:a16="http://schemas.microsoft.com/office/drawing/2014/main" val="2261221480"/>
                    </a:ext>
                  </a:extLst>
                </a:gridCol>
                <a:gridCol w="2694039">
                  <a:extLst>
                    <a:ext uri="{9D8B030D-6E8A-4147-A177-3AD203B41FA5}">
                      <a16:colId xmlns:a16="http://schemas.microsoft.com/office/drawing/2014/main" val="1342882863"/>
                    </a:ext>
                  </a:extLst>
                </a:gridCol>
                <a:gridCol w="3392129">
                  <a:extLst>
                    <a:ext uri="{9D8B030D-6E8A-4147-A177-3AD203B41FA5}">
                      <a16:colId xmlns:a16="http://schemas.microsoft.com/office/drawing/2014/main" val="4142605847"/>
                    </a:ext>
                  </a:extLst>
                </a:gridCol>
              </a:tblGrid>
              <a:tr h="229643">
                <a:tc>
                  <a:txBody>
                    <a:bodyPr/>
                    <a:lstStyle/>
                    <a:p>
                      <a:r>
                        <a:rPr lang="en-GB" sz="1000" dirty="0">
                          <a:effectLst/>
                        </a:rPr>
                        <a:t> </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tc>
                  <a:txBody>
                    <a:bodyPr/>
                    <a:lstStyle/>
                    <a:p>
                      <a:r>
                        <a:rPr lang="en-GB" sz="1000" dirty="0">
                          <a:effectLst/>
                        </a:rPr>
                        <a:t>October</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tc>
                  <a:txBody>
                    <a:bodyPr/>
                    <a:lstStyle/>
                    <a:p>
                      <a:r>
                        <a:rPr lang="en-GB" sz="1000" dirty="0">
                          <a:effectLst/>
                        </a:rPr>
                        <a:t>January</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extLst>
                  <a:ext uri="{0D108BD9-81ED-4DB2-BD59-A6C34878D82A}">
                    <a16:rowId xmlns:a16="http://schemas.microsoft.com/office/drawing/2014/main" val="2328710295"/>
                  </a:ext>
                </a:extLst>
              </a:tr>
              <a:tr h="688928">
                <a:tc>
                  <a:txBody>
                    <a:bodyPr/>
                    <a:lstStyle/>
                    <a:p>
                      <a:r>
                        <a:rPr lang="en-GB" sz="1000" dirty="0">
                          <a:effectLst/>
                        </a:rPr>
                        <a:t>School Y</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tc>
                  <a:txBody>
                    <a:bodyPr/>
                    <a:lstStyle/>
                    <a:p>
                      <a:r>
                        <a:rPr lang="en-GB" sz="1000" dirty="0">
                          <a:effectLst/>
                        </a:rPr>
                        <a:t>Mean 11.05</a:t>
                      </a:r>
                    </a:p>
                    <a:p>
                      <a:endParaRPr lang="en-GB" sz="1000" dirty="0">
                        <a:effectLst/>
                      </a:endParaRPr>
                    </a:p>
                    <a:p>
                      <a:r>
                        <a:rPr lang="en-GB" sz="1000" dirty="0">
                          <a:effectLst/>
                        </a:rPr>
                        <a:t>Range 11.01 to 12.00</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tc>
                <a:tc>
                  <a:txBody>
                    <a:bodyPr/>
                    <a:lstStyle/>
                    <a:p>
                      <a:r>
                        <a:rPr lang="en-GB" sz="1000" dirty="0">
                          <a:effectLst/>
                        </a:rPr>
                        <a:t>Mean 11.09</a:t>
                      </a:r>
                    </a:p>
                    <a:p>
                      <a:endParaRPr lang="en-GB" sz="1000" dirty="0">
                        <a:effectLst/>
                      </a:endParaRPr>
                    </a:p>
                    <a:p>
                      <a:r>
                        <a:rPr lang="en-GB" sz="1000" dirty="0">
                          <a:effectLst/>
                        </a:rPr>
                        <a:t>Range 11.05 to 12.03</a:t>
                      </a:r>
                    </a:p>
                    <a:p>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224485475"/>
                  </a:ext>
                </a:extLst>
              </a:tr>
              <a:tr h="688928">
                <a:tc>
                  <a:txBody>
                    <a:bodyPr/>
                    <a:lstStyle/>
                    <a:p>
                      <a:r>
                        <a:rPr lang="en-GB" sz="1000" dirty="0">
                          <a:effectLst/>
                        </a:rPr>
                        <a:t>School X</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tc>
                  <a:txBody>
                    <a:bodyPr/>
                    <a:lstStyle/>
                    <a:p>
                      <a:r>
                        <a:rPr lang="en-GB" sz="1000" dirty="0">
                          <a:effectLst/>
                        </a:rPr>
                        <a:t>Mean 11.06</a:t>
                      </a:r>
                    </a:p>
                    <a:p>
                      <a:endParaRPr lang="en-GB" sz="1000" dirty="0">
                        <a:effectLst/>
                      </a:endParaRPr>
                    </a:p>
                    <a:p>
                      <a:r>
                        <a:rPr lang="en-GB" sz="1000" dirty="0">
                          <a:effectLst/>
                        </a:rPr>
                        <a:t>Range 11.01 to 12.01</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tc>
                <a:tc>
                  <a:txBody>
                    <a:bodyPr/>
                    <a:lstStyle/>
                    <a:p>
                      <a:r>
                        <a:rPr lang="en-GB" sz="1000" dirty="0">
                          <a:effectLst/>
                        </a:rPr>
                        <a:t>Mean 11.09</a:t>
                      </a:r>
                    </a:p>
                    <a:p>
                      <a:endParaRPr lang="en-GB" sz="1000" dirty="0">
                        <a:effectLst/>
                      </a:endParaRPr>
                    </a:p>
                    <a:p>
                      <a:r>
                        <a:rPr lang="en-GB" sz="1000" dirty="0">
                          <a:effectLst/>
                        </a:rPr>
                        <a:t>Range 11.04 to 12.03</a:t>
                      </a:r>
                    </a:p>
                  </a:txBody>
                  <a:tcPr marL="68580" marR="68580" marT="0" marB="0"/>
                </a:tc>
                <a:extLst>
                  <a:ext uri="{0D108BD9-81ED-4DB2-BD59-A6C34878D82A}">
                    <a16:rowId xmlns:a16="http://schemas.microsoft.com/office/drawing/2014/main" val="700311708"/>
                  </a:ext>
                </a:extLst>
              </a:tr>
              <a:tr h="688928">
                <a:tc>
                  <a:txBody>
                    <a:bodyPr/>
                    <a:lstStyle/>
                    <a:p>
                      <a:r>
                        <a:rPr lang="en-GB" sz="1000" dirty="0">
                          <a:effectLst/>
                        </a:rPr>
                        <a:t>Overall </a:t>
                      </a:r>
                    </a:p>
                    <a:p>
                      <a:endParaRPr lang="en-GB" sz="1000" dirty="0">
                        <a:effectLst/>
                      </a:endParaRPr>
                    </a:p>
                    <a:p>
                      <a:r>
                        <a:rPr lang="en-GB" sz="1000" dirty="0">
                          <a:effectLst/>
                        </a:rPr>
                        <a:t>(all 23 students, both schools)</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solidFill>
                      <a:srgbClr val="2A5160"/>
                    </a:solidFill>
                  </a:tcPr>
                </a:tc>
                <a:tc>
                  <a:txBody>
                    <a:bodyPr/>
                    <a:lstStyle/>
                    <a:p>
                      <a:r>
                        <a:rPr lang="en-GB" sz="1000" dirty="0">
                          <a:effectLst/>
                        </a:rPr>
                        <a:t>Mean 11.05</a:t>
                      </a:r>
                    </a:p>
                    <a:p>
                      <a:endParaRPr lang="en-GB" sz="1000" dirty="0">
                        <a:effectLst/>
                      </a:endParaRPr>
                    </a:p>
                    <a:p>
                      <a:r>
                        <a:rPr lang="en-GB" sz="1000" dirty="0">
                          <a:effectLst/>
                        </a:rPr>
                        <a:t>Range 11.01 to 12.01</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tc>
                <a:tc>
                  <a:txBody>
                    <a:bodyPr/>
                    <a:lstStyle/>
                    <a:p>
                      <a:r>
                        <a:rPr lang="en-GB" sz="1000" dirty="0">
                          <a:effectLst/>
                        </a:rPr>
                        <a:t>Mean 11.09</a:t>
                      </a:r>
                    </a:p>
                    <a:p>
                      <a:endParaRPr lang="en-GB" sz="1000" dirty="0">
                        <a:effectLst/>
                      </a:endParaRPr>
                    </a:p>
                    <a:p>
                      <a:r>
                        <a:rPr lang="en-GB" sz="1000" dirty="0">
                          <a:effectLst/>
                        </a:rPr>
                        <a:t>Range 11.04 to 12.03</a:t>
                      </a:r>
                      <a:endParaRPr lang="en-GB" sz="1000" dirty="0">
                        <a:effectLst/>
                        <a:latin typeface="Aptos" panose="020B00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445821583"/>
                  </a:ext>
                </a:extLst>
              </a:tr>
            </a:tbl>
          </a:graphicData>
        </a:graphic>
      </p:graphicFrame>
      <p:sp>
        <p:nvSpPr>
          <p:cNvPr id="10" name="TextBox 9">
            <a:extLst>
              <a:ext uri="{FF2B5EF4-FFF2-40B4-BE49-F238E27FC236}">
                <a16:creationId xmlns:a16="http://schemas.microsoft.com/office/drawing/2014/main" id="{7FF6ED0A-727D-6AAE-3F41-BE69975255FA}"/>
              </a:ext>
            </a:extLst>
          </p:cNvPr>
          <p:cNvSpPr txBox="1"/>
          <p:nvPr/>
        </p:nvSpPr>
        <p:spPr>
          <a:xfrm>
            <a:off x="166218" y="1607331"/>
            <a:ext cx="7947188" cy="369332"/>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Ages at time of testing (all students, groups A and B)</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1E75F10B-660B-1645-BC76-EBE2B7488039}"/>
              </a:ext>
            </a:extLst>
          </p:cNvPr>
          <p:cNvSpPr txBox="1"/>
          <p:nvPr/>
        </p:nvSpPr>
        <p:spPr>
          <a:xfrm>
            <a:off x="271318" y="4416749"/>
            <a:ext cx="7834748" cy="1477328"/>
          </a:xfrm>
          <a:prstGeom prst="rect">
            <a:avLst/>
          </a:prstGeom>
          <a:noFill/>
          <a:ln>
            <a:solidFill>
              <a:srgbClr val="2A5160"/>
            </a:solidFill>
          </a:ln>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Taking the assessment</a:t>
            </a:r>
          </a:p>
          <a:p>
            <a:endParaRPr lang="en-GB" sz="1200" dirty="0">
              <a:solidFill>
                <a:srgbClr val="1D71B8"/>
              </a:solidFill>
              <a:effectLst/>
              <a:latin typeface="Arial Rounded MT Bold" panose="020F0704030504030204" pitchFamily="34" charset="0"/>
              <a:ea typeface="Times New Roman" panose="02020603050405020304" pitchFamily="18" charset="0"/>
            </a:endParaRPr>
          </a:p>
          <a:p>
            <a:pPr marL="171450" indent="-171450">
              <a:buFont typeface="Arial" panose="020B0604020202020204" pitchFamily="34" charset="0"/>
              <a:buChar char="•"/>
            </a:pPr>
            <a:r>
              <a:rPr lang="en-GB" sz="1200" dirty="0">
                <a:ea typeface="Calibri" panose="020F0502020204030204" pitchFamily="34" charset="0"/>
                <a:cs typeface="Times New Roman" panose="02020603050405020304" pitchFamily="18" charset="0"/>
              </a:rPr>
              <a:t>Some students read the supplementary passages. </a:t>
            </a:r>
            <a:r>
              <a:rPr lang="en-GB" sz="1200" dirty="0">
                <a:effectLst/>
                <a:ea typeface="Calibri" panose="020F0502020204030204" pitchFamily="34" charset="0"/>
                <a:cs typeface="Calibri" panose="020F0502020204030204" pitchFamily="34" charset="0"/>
              </a:rPr>
              <a:t>YARC state that supplementary passages are designed for typically developing children aged 8-9 years old and should only be administered to secondary school students who are experiencing reading difficulties. </a:t>
            </a:r>
          </a:p>
          <a:p>
            <a:pPr marL="171450" indent="-171450">
              <a:buFont typeface="Arial" panose="020B0604020202020204" pitchFamily="34" charset="0"/>
              <a:buChar char="•"/>
            </a:pPr>
            <a:r>
              <a:rPr lang="en-GB" sz="1200" dirty="0">
                <a:ea typeface="Calibri" panose="020F0502020204030204" pitchFamily="34" charset="0"/>
                <a:cs typeface="Calibri" panose="020F0502020204030204" pitchFamily="34" charset="0"/>
              </a:rPr>
              <a:t>When known, this information is highlighted as relevant.</a:t>
            </a:r>
          </a:p>
          <a:p>
            <a:pPr marL="171450" indent="-171450">
              <a:buFont typeface="Arial" panose="020B0604020202020204" pitchFamily="34" charset="0"/>
              <a:buChar char="•"/>
            </a:pPr>
            <a:r>
              <a:rPr lang="en-GB" sz="1200" dirty="0">
                <a:effectLst/>
                <a:ea typeface="Calibri" panose="020F0502020204030204" pitchFamily="34" charset="0"/>
                <a:cs typeface="Calibri" panose="020F0502020204030204" pitchFamily="34" charset="0"/>
              </a:rPr>
              <a:t>The tests were administered by the schools and marked by the schools.</a:t>
            </a:r>
          </a:p>
        </p:txBody>
      </p:sp>
      <p:sp>
        <p:nvSpPr>
          <p:cNvPr id="6" name="TextBox 5">
            <a:extLst>
              <a:ext uri="{FF2B5EF4-FFF2-40B4-BE49-F238E27FC236}">
                <a16:creationId xmlns:a16="http://schemas.microsoft.com/office/drawing/2014/main" id="{BFC5EF80-FFBC-936C-4F6C-D8973CD8FC9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1186705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73</a:t>
            </a:fld>
            <a:endParaRPr lang="en-US" dirty="0"/>
          </a:p>
        </p:txBody>
      </p:sp>
      <p:pic>
        <p:nvPicPr>
          <p:cNvPr id="4" name="Picture Placeholder 17">
            <a:extLst>
              <a:ext uri="{FF2B5EF4-FFF2-40B4-BE49-F238E27FC236}">
                <a16:creationId xmlns:a16="http://schemas.microsoft.com/office/drawing/2014/main" id="{EA3D28B3-3F36-3536-5066-7871ECCB48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57418" y="1537723"/>
            <a:ext cx="3831407" cy="5108616"/>
          </a:xfrm>
          <a:prstGeom prst="rect">
            <a:avLst/>
          </a:prstGeom>
          <a:noFill/>
        </p:spPr>
      </p:pic>
      <p:sp>
        <p:nvSpPr>
          <p:cNvPr id="5" name="TextBox 4">
            <a:extLst>
              <a:ext uri="{FF2B5EF4-FFF2-40B4-BE49-F238E27FC236}">
                <a16:creationId xmlns:a16="http://schemas.microsoft.com/office/drawing/2014/main" id="{00F463D3-7FA3-B72B-4651-E9D563E28CBA}"/>
              </a:ext>
            </a:extLst>
          </p:cNvPr>
          <p:cNvSpPr txBox="1"/>
          <p:nvPr/>
        </p:nvSpPr>
        <p:spPr>
          <a:xfrm>
            <a:off x="271318" y="400910"/>
            <a:ext cx="9240672"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 Impact on YARC scores</a:t>
            </a:r>
          </a:p>
        </p:txBody>
      </p:sp>
      <p:sp>
        <p:nvSpPr>
          <p:cNvPr id="6" name="TextBox 5">
            <a:extLst>
              <a:ext uri="{FF2B5EF4-FFF2-40B4-BE49-F238E27FC236}">
                <a16:creationId xmlns:a16="http://schemas.microsoft.com/office/drawing/2014/main" id="{1E4F5C95-322F-C5C9-AD91-3F37DFEBAB49}"/>
              </a:ext>
            </a:extLst>
          </p:cNvPr>
          <p:cNvSpPr txBox="1"/>
          <p:nvPr/>
        </p:nvSpPr>
        <p:spPr>
          <a:xfrm>
            <a:off x="166218" y="1607331"/>
            <a:ext cx="7947188" cy="4924425"/>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Considering all three standardised scores, the ‘Intervention’ groups (A) showed more improvement than the ‘Control’ groups (B) in both schools.</a:t>
            </a:r>
          </a:p>
          <a:p>
            <a:endParaRPr lang="en-GB" sz="8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Calibri" panose="020F0502020204030204" pitchFamily="34" charset="0"/>
              </a:rPr>
              <a:t>Analysis of </a:t>
            </a:r>
            <a:r>
              <a:rPr lang="en-GB" sz="1400" dirty="0">
                <a:latin typeface="Calibri" panose="020F0502020204030204" pitchFamily="34" charset="0"/>
                <a:ea typeface="Calibri" panose="020F0502020204030204" pitchFamily="34" charset="0"/>
                <a:cs typeface="Calibri" panose="020F0502020204030204" pitchFamily="34" charset="0"/>
              </a:rPr>
              <a:t>all YARC scores (Reading Rate, Comprehension, SWRT) show greater improvement amongst the Intervention group than the Control. The breakdown is as follows:</a:t>
            </a:r>
          </a:p>
          <a:p>
            <a:pPr marL="742950" lvl="1" indent="-285750">
              <a:buFont typeface="Arial" panose="020B0604020202020204" pitchFamily="34" charset="0"/>
              <a:buChar char="•"/>
            </a:pPr>
            <a:r>
              <a:rPr lang="en-GB" sz="1400" b="1" dirty="0">
                <a:latin typeface="Calibri" panose="020F0502020204030204" pitchFamily="34" charset="0"/>
                <a:ea typeface="Calibri" panose="020F0502020204030204" pitchFamily="34" charset="0"/>
                <a:cs typeface="Calibri" panose="020F0502020204030204" pitchFamily="34" charset="0"/>
              </a:rPr>
              <a:t>Reading Rate score: </a:t>
            </a:r>
            <a:r>
              <a:rPr lang="en-GB" sz="1400" dirty="0">
                <a:latin typeface="Calibri" panose="020F0502020204030204" pitchFamily="34" charset="0"/>
                <a:ea typeface="Calibri" panose="020F0502020204030204" pitchFamily="34" charset="0"/>
                <a:cs typeface="Calibri" panose="020F0502020204030204" pitchFamily="34" charset="0"/>
              </a:rPr>
              <a:t>the results were less clear, with the control groups sometimes improving equally or more</a:t>
            </a:r>
          </a:p>
          <a:p>
            <a:pPr marL="742950" lvl="1" indent="-285750">
              <a:buFont typeface="Arial" panose="020B0604020202020204" pitchFamily="34" charset="0"/>
              <a:buChar char="•"/>
            </a:pPr>
            <a:r>
              <a:rPr lang="en-GB" sz="1400" b="1" dirty="0">
                <a:latin typeface="Calibri" panose="020F0502020204030204" pitchFamily="34" charset="0"/>
                <a:ea typeface="Calibri" panose="020F0502020204030204" pitchFamily="34" charset="0"/>
                <a:cs typeface="Calibri" panose="020F0502020204030204" pitchFamily="34" charset="0"/>
              </a:rPr>
              <a:t>Comprehension scores: </a:t>
            </a:r>
            <a:r>
              <a:rPr lang="en-GB" sz="1400" dirty="0">
                <a:latin typeface="Calibri" panose="020F0502020204030204" pitchFamily="34" charset="0"/>
                <a:ea typeface="Calibri" panose="020F0502020204030204" pitchFamily="34" charset="0"/>
                <a:cs typeface="Calibri" panose="020F0502020204030204" pitchFamily="34" charset="0"/>
              </a:rPr>
              <a:t>The intervention groups in both schools showed more improvement</a:t>
            </a:r>
          </a:p>
          <a:p>
            <a:pPr marL="742950" lvl="1" indent="-285750">
              <a:buFont typeface="Arial" panose="020B0604020202020204" pitchFamily="34" charset="0"/>
              <a:buChar char="•"/>
            </a:pPr>
            <a:r>
              <a:rPr lang="en-GB" sz="1400" b="1" dirty="0">
                <a:latin typeface="Calibri" panose="020F0502020204030204" pitchFamily="34" charset="0"/>
                <a:ea typeface="Calibri" panose="020F0502020204030204" pitchFamily="34" charset="0"/>
                <a:cs typeface="Calibri" panose="020F0502020204030204" pitchFamily="34" charset="0"/>
              </a:rPr>
              <a:t>SWRT: </a:t>
            </a:r>
            <a:r>
              <a:rPr lang="en-GB" sz="1400" dirty="0">
                <a:latin typeface="Calibri" panose="020F0502020204030204" pitchFamily="34" charset="0"/>
                <a:ea typeface="Calibri" panose="020F0502020204030204" pitchFamily="34" charset="0"/>
                <a:cs typeface="Calibri" panose="020F0502020204030204" pitchFamily="34" charset="0"/>
              </a:rPr>
              <a:t>The intervention groups in both schools showed more improvement.</a:t>
            </a:r>
          </a:p>
          <a:p>
            <a:pPr marL="285750" indent="-285750">
              <a:buFont typeface="Arial" panose="020B0604020202020204" pitchFamily="34" charset="0"/>
              <a:buChar char="•"/>
            </a:pPr>
            <a:endParaRPr lang="en-GB" sz="14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 improvements were more universal and consistent in School X than School Y.</a:t>
            </a:r>
          </a:p>
          <a:p>
            <a:pPr marL="285750" indent="-285750">
              <a:buFont typeface="Arial" panose="020B0604020202020204" pitchFamily="34" charset="0"/>
              <a:buChar char="•"/>
            </a:pPr>
            <a:endParaRPr lang="en-GB" sz="14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The intervention group in School Y had poorer behaviour (as reported by the school) than their control group which could account for some of the inconsistency. That said, the behaviour of the intervention group during the sessions was not reported to be significantly problematic. In contrast, School Y’s intervention group were also reported to be better behaved and more engaged than the equivalent group A in School X.</a:t>
            </a:r>
          </a:p>
          <a:p>
            <a:pPr marL="285750" indent="-285750">
              <a:buFont typeface="Arial" panose="020B0604020202020204" pitchFamily="34" charset="0"/>
              <a:buChar char="•"/>
            </a:pPr>
            <a:endParaRPr lang="en-GB" sz="14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400" dirty="0">
                <a:latin typeface="Calibri" panose="020F0502020204030204" pitchFamily="34" charset="0"/>
                <a:ea typeface="Calibri" panose="020F0502020204030204" pitchFamily="34" charset="0"/>
                <a:cs typeface="Calibri" panose="020F0502020204030204" pitchFamily="34" charset="0"/>
              </a:rPr>
              <a:t>A further YARC assessment with these students, at the end of the academic year, would provide an opportunity to explore whether improvements attributed to participation in the Hello Future Reading Intervention have been sustained or continued to improve.</a:t>
            </a:r>
          </a:p>
        </p:txBody>
      </p:sp>
      <p:sp>
        <p:nvSpPr>
          <p:cNvPr id="7" name="TextBox 6">
            <a:extLst>
              <a:ext uri="{FF2B5EF4-FFF2-40B4-BE49-F238E27FC236}">
                <a16:creationId xmlns:a16="http://schemas.microsoft.com/office/drawing/2014/main" id="{85A844A3-ACD6-68A5-3B18-F5BB14062AAB}"/>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139492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74</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151957" y="92883"/>
            <a:ext cx="8579719" cy="1384995"/>
          </a:xfrm>
          <a:prstGeom prst="rect">
            <a:avLst/>
          </a:prstGeom>
          <a:noFill/>
        </p:spPr>
        <p:txBody>
          <a:bodyPr wrap="square" rtlCol="0" anchor="ctr">
            <a:spAutoFit/>
          </a:bodyPr>
          <a:lstStyle/>
          <a:p>
            <a:r>
              <a:rPr lang="en-US" sz="4200" dirty="0">
                <a:solidFill>
                  <a:prstClr val="white"/>
                </a:solidFill>
                <a:latin typeface="Arial Rounded MT Bold"/>
                <a:cs typeface="Arial Rounded MT Bold"/>
              </a:rPr>
              <a:t>YARC scores: All measures </a:t>
            </a:r>
          </a:p>
          <a:p>
            <a:pPr lvl="0"/>
            <a:r>
              <a:rPr lang="en-US" sz="4200" dirty="0">
                <a:solidFill>
                  <a:prstClr val="white"/>
                </a:solidFill>
                <a:latin typeface="Arial Rounded MT Bold"/>
                <a:cs typeface="Arial Rounded MT Bold"/>
              </a:rPr>
              <a:t>School X</a:t>
            </a:r>
          </a:p>
        </p:txBody>
      </p:sp>
      <p:graphicFrame>
        <p:nvGraphicFramePr>
          <p:cNvPr id="9" name="Table 8">
            <a:extLst>
              <a:ext uri="{FF2B5EF4-FFF2-40B4-BE49-F238E27FC236}">
                <a16:creationId xmlns:a16="http://schemas.microsoft.com/office/drawing/2014/main" id="{DACF19FB-0E18-7FB7-9D49-D85EBF0BAF77}"/>
              </a:ext>
            </a:extLst>
          </p:cNvPr>
          <p:cNvGraphicFramePr>
            <a:graphicFrameLocks noGrp="1"/>
          </p:cNvGraphicFramePr>
          <p:nvPr>
            <p:extLst>
              <p:ext uri="{D42A27DB-BD31-4B8C-83A1-F6EECF244321}">
                <p14:modId xmlns:p14="http://schemas.microsoft.com/office/powerpoint/2010/main" val="1470033210"/>
              </p:ext>
            </p:extLst>
          </p:nvPr>
        </p:nvGraphicFramePr>
        <p:xfrm>
          <a:off x="251021" y="2543847"/>
          <a:ext cx="5472093" cy="3115371"/>
        </p:xfrm>
        <a:graphic>
          <a:graphicData uri="http://schemas.openxmlformats.org/drawingml/2006/table">
            <a:tbl>
              <a:tblPr firstRow="1" bandRow="1">
                <a:tableStyleId>{5C22544A-7EE6-4342-B048-85BDC9FD1C3A}</a:tableStyleId>
              </a:tblPr>
              <a:tblGrid>
                <a:gridCol w="693617">
                  <a:extLst>
                    <a:ext uri="{9D8B030D-6E8A-4147-A177-3AD203B41FA5}">
                      <a16:colId xmlns:a16="http://schemas.microsoft.com/office/drawing/2014/main" val="2539364620"/>
                    </a:ext>
                  </a:extLst>
                </a:gridCol>
                <a:gridCol w="943897">
                  <a:extLst>
                    <a:ext uri="{9D8B030D-6E8A-4147-A177-3AD203B41FA5}">
                      <a16:colId xmlns:a16="http://schemas.microsoft.com/office/drawing/2014/main" val="3816884399"/>
                    </a:ext>
                  </a:extLst>
                </a:gridCol>
                <a:gridCol w="1249812">
                  <a:extLst>
                    <a:ext uri="{9D8B030D-6E8A-4147-A177-3AD203B41FA5}">
                      <a16:colId xmlns:a16="http://schemas.microsoft.com/office/drawing/2014/main" val="2890219608"/>
                    </a:ext>
                  </a:extLst>
                </a:gridCol>
                <a:gridCol w="1108216">
                  <a:extLst>
                    <a:ext uri="{9D8B030D-6E8A-4147-A177-3AD203B41FA5}">
                      <a16:colId xmlns:a16="http://schemas.microsoft.com/office/drawing/2014/main" val="250781019"/>
                    </a:ext>
                  </a:extLst>
                </a:gridCol>
                <a:gridCol w="1476551">
                  <a:extLst>
                    <a:ext uri="{9D8B030D-6E8A-4147-A177-3AD203B41FA5}">
                      <a16:colId xmlns:a16="http://schemas.microsoft.com/office/drawing/2014/main" val="4143556278"/>
                    </a:ext>
                  </a:extLst>
                </a:gridCol>
              </a:tblGrid>
              <a:tr h="372171">
                <a:tc>
                  <a:txBody>
                    <a:bodyPr/>
                    <a:lstStyle/>
                    <a:p>
                      <a:r>
                        <a:rPr lang="en-GB" sz="1000" dirty="0">
                          <a:latin typeface="+mn-lt"/>
                        </a:rPr>
                        <a:t>Student </a:t>
                      </a:r>
                    </a:p>
                  </a:txBody>
                  <a:tcPr>
                    <a:solidFill>
                      <a:srgbClr val="2A5160"/>
                    </a:solidFill>
                  </a:tcPr>
                </a:tc>
                <a:tc>
                  <a:txBody>
                    <a:bodyPr/>
                    <a:lstStyle/>
                    <a:p>
                      <a:r>
                        <a:rPr lang="en-GB" sz="1000" dirty="0">
                          <a:latin typeface="+mn-lt"/>
                        </a:rPr>
                        <a:t>Group</a:t>
                      </a:r>
                    </a:p>
                  </a:txBody>
                  <a:tcPr>
                    <a:solidFill>
                      <a:srgbClr val="2A5160"/>
                    </a:solidFill>
                  </a:tcPr>
                </a:tc>
                <a:tc>
                  <a:txBody>
                    <a:bodyPr/>
                    <a:lstStyle/>
                    <a:p>
                      <a:r>
                        <a:rPr lang="en-GB" sz="1000" dirty="0">
                          <a:latin typeface="+mn-lt"/>
                        </a:rPr>
                        <a:t>YARC score</a:t>
                      </a:r>
                    </a:p>
                  </a:txBody>
                  <a:tcPr>
                    <a:solidFill>
                      <a:srgbClr val="2A5160"/>
                    </a:solidFill>
                  </a:tcPr>
                </a:tc>
                <a:tc>
                  <a:txBody>
                    <a:bodyPr/>
                    <a:lstStyle/>
                    <a:p>
                      <a:r>
                        <a:rPr lang="en-GB" sz="1000" dirty="0">
                          <a:latin typeface="+mn-lt"/>
                        </a:rPr>
                        <a:t>October 2023</a:t>
                      </a:r>
                    </a:p>
                  </a:txBody>
                  <a:tcPr>
                    <a:solidFill>
                      <a:srgbClr val="2A5160"/>
                    </a:solidFill>
                  </a:tcPr>
                </a:tc>
                <a:tc>
                  <a:txBody>
                    <a:bodyPr/>
                    <a:lstStyle/>
                    <a:p>
                      <a:r>
                        <a:rPr lang="en-GB" sz="1000" dirty="0">
                          <a:latin typeface="+mn-lt"/>
                        </a:rPr>
                        <a:t>January 2024</a:t>
                      </a:r>
                    </a:p>
                  </a:txBody>
                  <a:tcPr>
                    <a:solidFill>
                      <a:srgbClr val="2A5160"/>
                    </a:solidFill>
                  </a:tcPr>
                </a:tc>
                <a:extLst>
                  <a:ext uri="{0D108BD9-81ED-4DB2-BD59-A6C34878D82A}">
                    <a16:rowId xmlns:a16="http://schemas.microsoft.com/office/drawing/2014/main" val="319906038"/>
                  </a:ext>
                </a:extLst>
              </a:tr>
              <a:tr h="307798">
                <a:tc>
                  <a:txBody>
                    <a:bodyPr/>
                    <a:lstStyle/>
                    <a:p>
                      <a:r>
                        <a:rPr lang="en-GB" sz="1000" dirty="0">
                          <a:latin typeface="+mn-lt"/>
                        </a:rPr>
                        <a:t>1</a:t>
                      </a:r>
                    </a:p>
                  </a:txBody>
                  <a:tcPr>
                    <a:solidFill>
                      <a:schemeClr val="bg1">
                        <a:lumMod val="85000"/>
                      </a:schemeClr>
                    </a:solidFill>
                  </a:tcPr>
                </a:tc>
                <a:tc>
                  <a:txBody>
                    <a:bodyPr/>
                    <a:lstStyle/>
                    <a:p>
                      <a:r>
                        <a:rPr lang="en-GB" sz="1000" dirty="0">
                          <a:latin typeface="+mn-lt"/>
                        </a:rPr>
                        <a:t>Intervention</a:t>
                      </a:r>
                    </a:p>
                  </a:txBody>
                  <a:tcPr>
                    <a:solidFill>
                      <a:schemeClr val="bg1">
                        <a:lumMod val="85000"/>
                      </a:schemeClr>
                    </a:solidFill>
                  </a:tcPr>
                </a:tc>
                <a:tc>
                  <a:txBody>
                    <a:bodyPr/>
                    <a:lstStyle/>
                    <a:p>
                      <a:r>
                        <a:rPr lang="en-GB" sz="1000" dirty="0">
                          <a:solidFill>
                            <a:schemeClr val="tx1"/>
                          </a:solidFill>
                          <a:latin typeface="+mn-lt"/>
                        </a:rPr>
                        <a:t>Reading Rate </a:t>
                      </a:r>
                    </a:p>
                    <a:p>
                      <a:r>
                        <a:rPr lang="en-GB" sz="1000" dirty="0">
                          <a:solidFill>
                            <a:schemeClr val="tx1"/>
                          </a:solidFill>
                          <a:latin typeface="+mn-lt"/>
                        </a:rPr>
                        <a:t>Comprehension</a:t>
                      </a:r>
                    </a:p>
                    <a:p>
                      <a:r>
                        <a:rPr lang="en-GB" sz="1000" dirty="0">
                          <a:solidFill>
                            <a:schemeClr val="tx1"/>
                          </a:solidFill>
                          <a:latin typeface="+mn-lt"/>
                        </a:rPr>
                        <a:t>SWRT</a:t>
                      </a:r>
                    </a:p>
                  </a:txBody>
                  <a:tcPr>
                    <a:solidFill>
                      <a:schemeClr val="bg1">
                        <a:lumMod val="85000"/>
                      </a:schemeClr>
                    </a:solidFill>
                  </a:tcPr>
                </a:tc>
                <a:tc>
                  <a:txBody>
                    <a:bodyPr/>
                    <a:lstStyle/>
                    <a:p>
                      <a:r>
                        <a:rPr lang="en-GB" sz="1000" dirty="0">
                          <a:solidFill>
                            <a:schemeClr val="tx1"/>
                          </a:solidFill>
                          <a:latin typeface="+mn-lt"/>
                        </a:rPr>
                        <a:t>95</a:t>
                      </a:r>
                    </a:p>
                    <a:p>
                      <a:r>
                        <a:rPr lang="en-GB" sz="1000" dirty="0">
                          <a:solidFill>
                            <a:schemeClr val="tx1"/>
                          </a:solidFill>
                          <a:latin typeface="+mn-lt"/>
                        </a:rPr>
                        <a:t>97</a:t>
                      </a:r>
                    </a:p>
                    <a:p>
                      <a:r>
                        <a:rPr lang="en-GB" sz="1000" dirty="0">
                          <a:solidFill>
                            <a:schemeClr val="tx1"/>
                          </a:solidFill>
                          <a:latin typeface="+mn-lt"/>
                        </a:rPr>
                        <a:t>92</a:t>
                      </a:r>
                    </a:p>
                  </a:txBody>
                  <a:tcPr>
                    <a:solidFill>
                      <a:schemeClr val="bg1">
                        <a:lumMod val="85000"/>
                      </a:schemeClr>
                    </a:solidFill>
                  </a:tcPr>
                </a:tc>
                <a:tc>
                  <a:txBody>
                    <a:bodyPr/>
                    <a:lstStyle/>
                    <a:p>
                      <a:r>
                        <a:rPr lang="en-GB" sz="1000" dirty="0">
                          <a:solidFill>
                            <a:srgbClr val="00B050"/>
                          </a:solidFill>
                          <a:latin typeface="+mn-lt"/>
                        </a:rPr>
                        <a:t>98</a:t>
                      </a:r>
                    </a:p>
                    <a:p>
                      <a:r>
                        <a:rPr lang="en-GB" sz="1000" dirty="0">
                          <a:solidFill>
                            <a:srgbClr val="00B050"/>
                          </a:solidFill>
                          <a:latin typeface="+mn-lt"/>
                        </a:rPr>
                        <a:t>99</a:t>
                      </a:r>
                    </a:p>
                    <a:p>
                      <a:r>
                        <a:rPr lang="en-GB" sz="1000" dirty="0">
                          <a:solidFill>
                            <a:srgbClr val="00B050"/>
                          </a:solidFill>
                          <a:latin typeface="+mn-lt"/>
                        </a:rPr>
                        <a:t>95</a:t>
                      </a:r>
                    </a:p>
                  </a:txBody>
                  <a:tcPr>
                    <a:solidFill>
                      <a:schemeClr val="bg1">
                        <a:lumMod val="85000"/>
                      </a:schemeClr>
                    </a:solidFill>
                  </a:tcPr>
                </a:tc>
                <a:extLst>
                  <a:ext uri="{0D108BD9-81ED-4DB2-BD59-A6C34878D82A}">
                    <a16:rowId xmlns:a16="http://schemas.microsoft.com/office/drawing/2014/main" val="1026309714"/>
                  </a:ext>
                </a:extLst>
              </a:tr>
              <a:tr h="307798">
                <a:tc>
                  <a:txBody>
                    <a:bodyPr/>
                    <a:lstStyle/>
                    <a:p>
                      <a:r>
                        <a:rPr lang="en-GB" sz="1000" dirty="0">
                          <a:latin typeface="+mn-lt"/>
                        </a:rPr>
                        <a:t>2*</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94</a:t>
                      </a:r>
                    </a:p>
                    <a:p>
                      <a:r>
                        <a:rPr lang="en-GB" sz="1000" dirty="0">
                          <a:solidFill>
                            <a:schemeClr val="tx1"/>
                          </a:solidFill>
                          <a:latin typeface="+mn-lt"/>
                        </a:rPr>
                        <a:t>94</a:t>
                      </a:r>
                    </a:p>
                    <a:p>
                      <a:r>
                        <a:rPr lang="en-GB" sz="1000" dirty="0">
                          <a:solidFill>
                            <a:schemeClr val="tx1"/>
                          </a:solidFill>
                          <a:latin typeface="+mn-lt"/>
                        </a:rPr>
                        <a:t>106</a:t>
                      </a:r>
                    </a:p>
                  </a:txBody>
                  <a:tcPr>
                    <a:solidFill>
                      <a:schemeClr val="bg1">
                        <a:lumMod val="85000"/>
                      </a:schemeClr>
                    </a:solidFill>
                  </a:tcPr>
                </a:tc>
                <a:tc>
                  <a:txBody>
                    <a:bodyPr/>
                    <a:lstStyle/>
                    <a:p>
                      <a:r>
                        <a:rPr lang="en-GB" sz="1000" dirty="0">
                          <a:solidFill>
                            <a:srgbClr val="00B050"/>
                          </a:solidFill>
                          <a:latin typeface="+mn-lt"/>
                        </a:rPr>
                        <a:t>104</a:t>
                      </a:r>
                    </a:p>
                    <a:p>
                      <a:r>
                        <a:rPr lang="en-GB" sz="1000" dirty="0">
                          <a:solidFill>
                            <a:srgbClr val="00B050"/>
                          </a:solidFill>
                          <a:latin typeface="+mn-lt"/>
                        </a:rPr>
                        <a:t>96</a:t>
                      </a:r>
                    </a:p>
                    <a:p>
                      <a:r>
                        <a:rPr lang="en-GB" sz="1000" dirty="0">
                          <a:solidFill>
                            <a:srgbClr val="00B050"/>
                          </a:solidFill>
                          <a:latin typeface="+mn-lt"/>
                        </a:rPr>
                        <a:t>113</a:t>
                      </a:r>
                    </a:p>
                  </a:txBody>
                  <a:tcPr>
                    <a:solidFill>
                      <a:schemeClr val="bg1">
                        <a:lumMod val="85000"/>
                      </a:schemeClr>
                    </a:solidFill>
                  </a:tcPr>
                </a:tc>
                <a:extLst>
                  <a:ext uri="{0D108BD9-81ED-4DB2-BD59-A6C34878D82A}">
                    <a16:rowId xmlns:a16="http://schemas.microsoft.com/office/drawing/2014/main" val="1869779758"/>
                  </a:ext>
                </a:extLst>
              </a:tr>
              <a:tr h="307798">
                <a:tc>
                  <a:txBody>
                    <a:bodyPr/>
                    <a:lstStyle/>
                    <a:p>
                      <a:r>
                        <a:rPr lang="en-GB" sz="1000" dirty="0">
                          <a:latin typeface="+mn-lt"/>
                        </a:rPr>
                        <a:t>3</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84</a:t>
                      </a:r>
                    </a:p>
                    <a:p>
                      <a:r>
                        <a:rPr lang="en-GB" sz="1000" dirty="0">
                          <a:solidFill>
                            <a:schemeClr val="tx1"/>
                          </a:solidFill>
                          <a:latin typeface="+mn-lt"/>
                        </a:rPr>
                        <a:t>87</a:t>
                      </a:r>
                    </a:p>
                    <a:p>
                      <a:r>
                        <a:rPr lang="en-GB" sz="1000" dirty="0">
                          <a:solidFill>
                            <a:schemeClr val="tx1"/>
                          </a:solidFill>
                          <a:latin typeface="+mn-lt"/>
                        </a:rPr>
                        <a:t>105</a:t>
                      </a:r>
                    </a:p>
                  </a:txBody>
                  <a:tcPr>
                    <a:solidFill>
                      <a:schemeClr val="bg1">
                        <a:lumMod val="85000"/>
                      </a:schemeClr>
                    </a:solidFill>
                  </a:tcPr>
                </a:tc>
                <a:tc>
                  <a:txBody>
                    <a:bodyPr/>
                    <a:lstStyle/>
                    <a:p>
                      <a:r>
                        <a:rPr lang="en-GB" sz="1000" dirty="0">
                          <a:solidFill>
                            <a:srgbClr val="00B050"/>
                          </a:solidFill>
                          <a:latin typeface="+mn-lt"/>
                        </a:rPr>
                        <a:t>94</a:t>
                      </a:r>
                    </a:p>
                    <a:p>
                      <a:r>
                        <a:rPr lang="en-GB" sz="1000" dirty="0">
                          <a:solidFill>
                            <a:srgbClr val="00B050"/>
                          </a:solidFill>
                          <a:latin typeface="+mn-lt"/>
                        </a:rPr>
                        <a:t>107</a:t>
                      </a:r>
                    </a:p>
                    <a:p>
                      <a:r>
                        <a:rPr lang="en-GB" sz="1000" dirty="0">
                          <a:solidFill>
                            <a:srgbClr val="00B050"/>
                          </a:solidFill>
                          <a:latin typeface="+mn-lt"/>
                        </a:rPr>
                        <a:t>109</a:t>
                      </a:r>
                    </a:p>
                  </a:txBody>
                  <a:tcPr>
                    <a:solidFill>
                      <a:schemeClr val="bg1">
                        <a:lumMod val="85000"/>
                      </a:schemeClr>
                    </a:solidFill>
                  </a:tcPr>
                </a:tc>
                <a:extLst>
                  <a:ext uri="{0D108BD9-81ED-4DB2-BD59-A6C34878D82A}">
                    <a16:rowId xmlns:a16="http://schemas.microsoft.com/office/drawing/2014/main" val="960401730"/>
                  </a:ext>
                </a:extLst>
              </a:tr>
              <a:tr h="307798">
                <a:tc>
                  <a:txBody>
                    <a:bodyPr/>
                    <a:lstStyle/>
                    <a:p>
                      <a:r>
                        <a:rPr lang="en-GB" sz="1000" dirty="0">
                          <a:latin typeface="+mn-lt"/>
                        </a:rPr>
                        <a:t>4</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88</a:t>
                      </a:r>
                    </a:p>
                    <a:p>
                      <a:r>
                        <a:rPr lang="en-GB" sz="1000" dirty="0">
                          <a:solidFill>
                            <a:schemeClr val="tx1"/>
                          </a:solidFill>
                          <a:latin typeface="+mn-lt"/>
                        </a:rPr>
                        <a:t>90</a:t>
                      </a:r>
                    </a:p>
                    <a:p>
                      <a:r>
                        <a:rPr lang="en-GB" sz="1000" dirty="0">
                          <a:solidFill>
                            <a:schemeClr val="tx1"/>
                          </a:solidFill>
                          <a:latin typeface="+mn-lt"/>
                        </a:rPr>
                        <a:t>116</a:t>
                      </a:r>
                    </a:p>
                  </a:txBody>
                  <a:tcPr>
                    <a:solidFill>
                      <a:schemeClr val="bg1">
                        <a:lumMod val="85000"/>
                      </a:schemeClr>
                    </a:solidFill>
                  </a:tcPr>
                </a:tc>
                <a:tc>
                  <a:txBody>
                    <a:bodyPr/>
                    <a:lstStyle/>
                    <a:p>
                      <a:r>
                        <a:rPr lang="en-GB" sz="1000" dirty="0">
                          <a:solidFill>
                            <a:srgbClr val="00B050"/>
                          </a:solidFill>
                          <a:latin typeface="+mn-lt"/>
                        </a:rPr>
                        <a:t>94</a:t>
                      </a:r>
                    </a:p>
                    <a:p>
                      <a:r>
                        <a:rPr lang="en-GB" sz="1000" dirty="0">
                          <a:solidFill>
                            <a:srgbClr val="00B050"/>
                          </a:solidFill>
                          <a:latin typeface="+mn-lt"/>
                        </a:rPr>
                        <a:t>105</a:t>
                      </a:r>
                    </a:p>
                    <a:p>
                      <a:r>
                        <a:rPr lang="en-GB" sz="1000" dirty="0">
                          <a:solidFill>
                            <a:srgbClr val="00B050"/>
                          </a:solidFill>
                          <a:latin typeface="+mn-lt"/>
                        </a:rPr>
                        <a:t>121</a:t>
                      </a:r>
                    </a:p>
                  </a:txBody>
                  <a:tcPr>
                    <a:solidFill>
                      <a:schemeClr val="bg1">
                        <a:lumMod val="85000"/>
                      </a:schemeClr>
                    </a:solidFill>
                  </a:tcPr>
                </a:tc>
                <a:extLst>
                  <a:ext uri="{0D108BD9-81ED-4DB2-BD59-A6C34878D82A}">
                    <a16:rowId xmlns:a16="http://schemas.microsoft.com/office/drawing/2014/main" val="397823337"/>
                  </a:ext>
                </a:extLst>
              </a:tr>
              <a:tr h="305034">
                <a:tc>
                  <a:txBody>
                    <a:bodyPr/>
                    <a:lstStyle/>
                    <a:p>
                      <a:r>
                        <a:rPr lang="en-GB" sz="1000" dirty="0">
                          <a:latin typeface="+mn-lt"/>
                        </a:rPr>
                        <a:t>5</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81</a:t>
                      </a:r>
                    </a:p>
                    <a:p>
                      <a:r>
                        <a:rPr lang="en-GB" sz="1000" dirty="0">
                          <a:solidFill>
                            <a:schemeClr val="tx1"/>
                          </a:solidFill>
                          <a:latin typeface="+mn-lt"/>
                        </a:rPr>
                        <a:t>106</a:t>
                      </a:r>
                    </a:p>
                    <a:p>
                      <a:r>
                        <a:rPr lang="en-GB" sz="1000" dirty="0">
                          <a:solidFill>
                            <a:schemeClr val="tx1"/>
                          </a:solidFill>
                          <a:latin typeface="+mn-lt"/>
                        </a:rPr>
                        <a:t>96</a:t>
                      </a:r>
                    </a:p>
                  </a:txBody>
                  <a:tcPr>
                    <a:solidFill>
                      <a:schemeClr val="bg1">
                        <a:lumMod val="85000"/>
                      </a:schemeClr>
                    </a:solidFill>
                  </a:tcPr>
                </a:tc>
                <a:tc>
                  <a:txBody>
                    <a:bodyPr/>
                    <a:lstStyle/>
                    <a:p>
                      <a:r>
                        <a:rPr lang="en-GB" sz="1000" dirty="0">
                          <a:solidFill>
                            <a:srgbClr val="00B050"/>
                          </a:solidFill>
                          <a:latin typeface="+mn-lt"/>
                        </a:rPr>
                        <a:t>91</a:t>
                      </a:r>
                    </a:p>
                    <a:p>
                      <a:r>
                        <a:rPr lang="en-GB" sz="1000" dirty="0">
                          <a:solidFill>
                            <a:srgbClr val="00B050"/>
                          </a:solidFill>
                          <a:latin typeface="+mn-lt"/>
                        </a:rPr>
                        <a:t>107</a:t>
                      </a:r>
                    </a:p>
                    <a:p>
                      <a:r>
                        <a:rPr lang="en-GB" sz="1000" dirty="0">
                          <a:solidFill>
                            <a:srgbClr val="00B050"/>
                          </a:solidFill>
                          <a:latin typeface="+mn-lt"/>
                        </a:rPr>
                        <a:t>97</a:t>
                      </a:r>
                    </a:p>
                  </a:txBody>
                  <a:tcPr>
                    <a:solidFill>
                      <a:schemeClr val="bg1">
                        <a:lumMod val="85000"/>
                      </a:schemeClr>
                    </a:solidFill>
                  </a:tcPr>
                </a:tc>
                <a:extLst>
                  <a:ext uri="{0D108BD9-81ED-4DB2-BD59-A6C34878D82A}">
                    <a16:rowId xmlns:a16="http://schemas.microsoft.com/office/drawing/2014/main" val="2620497311"/>
                  </a:ext>
                </a:extLst>
              </a:tr>
            </a:tbl>
          </a:graphicData>
        </a:graphic>
      </p:graphicFrame>
      <p:graphicFrame>
        <p:nvGraphicFramePr>
          <p:cNvPr id="4" name="Table 3">
            <a:extLst>
              <a:ext uri="{FF2B5EF4-FFF2-40B4-BE49-F238E27FC236}">
                <a16:creationId xmlns:a16="http://schemas.microsoft.com/office/drawing/2014/main" id="{B06E3222-C1BD-1B98-3CEF-826888959946}"/>
              </a:ext>
            </a:extLst>
          </p:cNvPr>
          <p:cNvGraphicFramePr>
            <a:graphicFrameLocks noGrp="1"/>
          </p:cNvGraphicFramePr>
          <p:nvPr>
            <p:extLst>
              <p:ext uri="{D42A27DB-BD31-4B8C-83A1-F6EECF244321}">
                <p14:modId xmlns:p14="http://schemas.microsoft.com/office/powerpoint/2010/main" val="1983239471"/>
              </p:ext>
            </p:extLst>
          </p:nvPr>
        </p:nvGraphicFramePr>
        <p:xfrm>
          <a:off x="5951998" y="2562656"/>
          <a:ext cx="6084870" cy="3662325"/>
        </p:xfrm>
        <a:graphic>
          <a:graphicData uri="http://schemas.openxmlformats.org/drawingml/2006/table">
            <a:tbl>
              <a:tblPr firstRow="1" bandRow="1">
                <a:tableStyleId>{5C22544A-7EE6-4342-B048-85BDC9FD1C3A}</a:tableStyleId>
              </a:tblPr>
              <a:tblGrid>
                <a:gridCol w="657464">
                  <a:extLst>
                    <a:ext uri="{9D8B030D-6E8A-4147-A177-3AD203B41FA5}">
                      <a16:colId xmlns:a16="http://schemas.microsoft.com/office/drawing/2014/main" val="2539364620"/>
                    </a:ext>
                  </a:extLst>
                </a:gridCol>
                <a:gridCol w="927807">
                  <a:extLst>
                    <a:ext uri="{9D8B030D-6E8A-4147-A177-3AD203B41FA5}">
                      <a16:colId xmlns:a16="http://schemas.microsoft.com/office/drawing/2014/main" val="3816884399"/>
                    </a:ext>
                  </a:extLst>
                </a:gridCol>
                <a:gridCol w="1625384">
                  <a:extLst>
                    <a:ext uri="{9D8B030D-6E8A-4147-A177-3AD203B41FA5}">
                      <a16:colId xmlns:a16="http://schemas.microsoft.com/office/drawing/2014/main" val="2890219608"/>
                    </a:ext>
                  </a:extLst>
                </a:gridCol>
                <a:gridCol w="1232317">
                  <a:extLst>
                    <a:ext uri="{9D8B030D-6E8A-4147-A177-3AD203B41FA5}">
                      <a16:colId xmlns:a16="http://schemas.microsoft.com/office/drawing/2014/main" val="250781019"/>
                    </a:ext>
                  </a:extLst>
                </a:gridCol>
                <a:gridCol w="1641898">
                  <a:extLst>
                    <a:ext uri="{9D8B030D-6E8A-4147-A177-3AD203B41FA5}">
                      <a16:colId xmlns:a16="http://schemas.microsoft.com/office/drawing/2014/main" val="4143556278"/>
                    </a:ext>
                  </a:extLst>
                </a:gridCol>
              </a:tblGrid>
              <a:tr h="350507">
                <a:tc>
                  <a:txBody>
                    <a:bodyPr/>
                    <a:lstStyle/>
                    <a:p>
                      <a:r>
                        <a:rPr lang="en-GB" sz="1000" dirty="0">
                          <a:latin typeface="+mn-lt"/>
                        </a:rPr>
                        <a:t>Student </a:t>
                      </a:r>
                    </a:p>
                  </a:txBody>
                  <a:tcPr>
                    <a:solidFill>
                      <a:srgbClr val="2A5160"/>
                    </a:solidFill>
                  </a:tcPr>
                </a:tc>
                <a:tc>
                  <a:txBody>
                    <a:bodyPr/>
                    <a:lstStyle/>
                    <a:p>
                      <a:r>
                        <a:rPr lang="en-GB" sz="1000" dirty="0">
                          <a:latin typeface="+mn-lt"/>
                        </a:rPr>
                        <a:t>Group</a:t>
                      </a:r>
                    </a:p>
                  </a:txBody>
                  <a:tcPr>
                    <a:solidFill>
                      <a:srgbClr val="2A5160"/>
                    </a:solidFill>
                  </a:tcPr>
                </a:tc>
                <a:tc>
                  <a:txBody>
                    <a:bodyPr/>
                    <a:lstStyle/>
                    <a:p>
                      <a:r>
                        <a:rPr lang="en-GB" sz="1000" dirty="0">
                          <a:latin typeface="+mn-lt"/>
                        </a:rPr>
                        <a:t>YARC score</a:t>
                      </a:r>
                    </a:p>
                  </a:txBody>
                  <a:tcPr>
                    <a:solidFill>
                      <a:srgbClr val="2A5160"/>
                    </a:solidFill>
                  </a:tcPr>
                </a:tc>
                <a:tc>
                  <a:txBody>
                    <a:bodyPr/>
                    <a:lstStyle/>
                    <a:p>
                      <a:r>
                        <a:rPr lang="en-GB" sz="1000" dirty="0">
                          <a:latin typeface="+mn-lt"/>
                        </a:rPr>
                        <a:t>October 2023</a:t>
                      </a:r>
                    </a:p>
                  </a:txBody>
                  <a:tcPr>
                    <a:solidFill>
                      <a:srgbClr val="2A5160"/>
                    </a:solidFill>
                  </a:tcPr>
                </a:tc>
                <a:tc>
                  <a:txBody>
                    <a:bodyPr/>
                    <a:lstStyle/>
                    <a:p>
                      <a:r>
                        <a:rPr lang="en-GB" sz="1000" dirty="0">
                          <a:latin typeface="+mn-lt"/>
                        </a:rPr>
                        <a:t>January 2024</a:t>
                      </a:r>
                    </a:p>
                  </a:txBody>
                  <a:tcPr>
                    <a:solidFill>
                      <a:srgbClr val="2A5160"/>
                    </a:solidFill>
                  </a:tcPr>
                </a:tc>
                <a:extLst>
                  <a:ext uri="{0D108BD9-81ED-4DB2-BD59-A6C34878D82A}">
                    <a16:rowId xmlns:a16="http://schemas.microsoft.com/office/drawing/2014/main" val="319906038"/>
                  </a:ext>
                </a:extLst>
              </a:tr>
              <a:tr h="430587">
                <a:tc>
                  <a:txBody>
                    <a:bodyPr/>
                    <a:lstStyle/>
                    <a:p>
                      <a:r>
                        <a:rPr lang="en-GB" sz="1000" dirty="0">
                          <a:latin typeface="+mn-lt"/>
                        </a:rPr>
                        <a:t>6</a:t>
                      </a:r>
                    </a:p>
                  </a:txBody>
                  <a:tcPr>
                    <a:solidFill>
                      <a:schemeClr val="bg1">
                        <a:lumMod val="65000"/>
                      </a:schemeClr>
                    </a:solidFill>
                  </a:tcPr>
                </a:tc>
                <a:tc>
                  <a:txBody>
                    <a:bodyPr/>
                    <a:lstStyle/>
                    <a:p>
                      <a:r>
                        <a:rPr lang="en-GB" sz="1000" dirty="0">
                          <a:latin typeface="+mn-lt"/>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73</a:t>
                      </a:r>
                    </a:p>
                    <a:p>
                      <a:r>
                        <a:rPr lang="en-GB" sz="1000" dirty="0">
                          <a:solidFill>
                            <a:schemeClr val="tx1"/>
                          </a:solidFill>
                          <a:latin typeface="+mn-lt"/>
                        </a:rPr>
                        <a:t>118</a:t>
                      </a:r>
                    </a:p>
                    <a:p>
                      <a:r>
                        <a:rPr lang="en-GB" sz="1000" dirty="0">
                          <a:solidFill>
                            <a:schemeClr val="tx1"/>
                          </a:solidFill>
                          <a:latin typeface="+mn-lt"/>
                        </a:rPr>
                        <a:t>79</a:t>
                      </a:r>
                    </a:p>
                  </a:txBody>
                  <a:tcPr>
                    <a:solidFill>
                      <a:schemeClr val="bg1">
                        <a:lumMod val="65000"/>
                      </a:schemeClr>
                    </a:solidFill>
                  </a:tcPr>
                </a:tc>
                <a:tc>
                  <a:txBody>
                    <a:bodyPr/>
                    <a:lstStyle/>
                    <a:p>
                      <a:r>
                        <a:rPr lang="en-GB" sz="1000" dirty="0">
                          <a:solidFill>
                            <a:srgbClr val="00B050"/>
                          </a:solidFill>
                          <a:latin typeface="+mn-lt"/>
                        </a:rPr>
                        <a:t>83</a:t>
                      </a:r>
                    </a:p>
                    <a:p>
                      <a:r>
                        <a:rPr lang="en-GB" sz="1000" dirty="0">
                          <a:solidFill>
                            <a:srgbClr val="C00000"/>
                          </a:solidFill>
                          <a:latin typeface="+mn-lt"/>
                        </a:rPr>
                        <a:t>96</a:t>
                      </a:r>
                    </a:p>
                    <a:p>
                      <a:r>
                        <a:rPr lang="en-GB" sz="1000" dirty="0">
                          <a:solidFill>
                            <a:srgbClr val="00B050"/>
                          </a:solidFill>
                          <a:latin typeface="+mn-lt"/>
                        </a:rPr>
                        <a:t>88</a:t>
                      </a:r>
                    </a:p>
                  </a:txBody>
                  <a:tcPr>
                    <a:solidFill>
                      <a:schemeClr val="bg1">
                        <a:lumMod val="65000"/>
                      </a:schemeClr>
                    </a:solidFill>
                  </a:tcPr>
                </a:tc>
                <a:extLst>
                  <a:ext uri="{0D108BD9-81ED-4DB2-BD59-A6C34878D82A}">
                    <a16:rowId xmlns:a16="http://schemas.microsoft.com/office/drawing/2014/main" val="4071890196"/>
                  </a:ext>
                </a:extLst>
              </a:tr>
              <a:tr h="430587">
                <a:tc>
                  <a:txBody>
                    <a:bodyPr/>
                    <a:lstStyle/>
                    <a:p>
                      <a:r>
                        <a:rPr lang="en-GB" sz="1000" dirty="0">
                          <a:latin typeface="+mn-lt"/>
                        </a:rPr>
                        <a:t>7</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70</a:t>
                      </a:r>
                    </a:p>
                    <a:p>
                      <a:r>
                        <a:rPr lang="en-GB" sz="1000" dirty="0">
                          <a:solidFill>
                            <a:schemeClr val="tx1"/>
                          </a:solidFill>
                          <a:latin typeface="+mn-lt"/>
                        </a:rPr>
                        <a:t>114</a:t>
                      </a:r>
                    </a:p>
                    <a:p>
                      <a:r>
                        <a:rPr lang="en-GB" sz="1000" dirty="0">
                          <a:solidFill>
                            <a:schemeClr val="tx1"/>
                          </a:solidFill>
                          <a:latin typeface="+mn-lt"/>
                        </a:rPr>
                        <a:t>104</a:t>
                      </a:r>
                    </a:p>
                  </a:txBody>
                  <a:tcPr>
                    <a:solidFill>
                      <a:schemeClr val="bg1">
                        <a:lumMod val="65000"/>
                      </a:schemeClr>
                    </a:solidFill>
                  </a:tcPr>
                </a:tc>
                <a:tc>
                  <a:txBody>
                    <a:bodyPr/>
                    <a:lstStyle/>
                    <a:p>
                      <a:r>
                        <a:rPr lang="en-GB" sz="1000" dirty="0">
                          <a:solidFill>
                            <a:srgbClr val="00B050"/>
                          </a:solidFill>
                          <a:latin typeface="+mn-lt"/>
                        </a:rPr>
                        <a:t>104</a:t>
                      </a:r>
                    </a:p>
                    <a:p>
                      <a:r>
                        <a:rPr lang="en-GB" sz="1000" dirty="0">
                          <a:solidFill>
                            <a:srgbClr val="00B050"/>
                          </a:solidFill>
                          <a:latin typeface="+mn-lt"/>
                        </a:rPr>
                        <a:t>125</a:t>
                      </a:r>
                    </a:p>
                    <a:p>
                      <a:r>
                        <a:rPr lang="en-GB" sz="1000" dirty="0">
                          <a:solidFill>
                            <a:srgbClr val="00B050"/>
                          </a:solidFill>
                          <a:latin typeface="+mn-lt"/>
                        </a:rPr>
                        <a:t>114</a:t>
                      </a:r>
                    </a:p>
                  </a:txBody>
                  <a:tcPr>
                    <a:solidFill>
                      <a:schemeClr val="bg1">
                        <a:lumMod val="65000"/>
                      </a:schemeClr>
                    </a:solidFill>
                  </a:tcPr>
                </a:tc>
                <a:extLst>
                  <a:ext uri="{0D108BD9-81ED-4DB2-BD59-A6C34878D82A}">
                    <a16:rowId xmlns:a16="http://schemas.microsoft.com/office/drawing/2014/main" val="887314527"/>
                  </a:ext>
                </a:extLst>
              </a:tr>
              <a:tr h="430587">
                <a:tc>
                  <a:txBody>
                    <a:bodyPr/>
                    <a:lstStyle/>
                    <a:p>
                      <a:r>
                        <a:rPr lang="en-GB" sz="1000" dirty="0">
                          <a:latin typeface="+mn-lt"/>
                        </a:rPr>
                        <a:t>8</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110</a:t>
                      </a:r>
                    </a:p>
                    <a:p>
                      <a:r>
                        <a:rPr lang="en-GB" sz="1000" dirty="0">
                          <a:solidFill>
                            <a:schemeClr val="tx1"/>
                          </a:solidFill>
                          <a:latin typeface="+mn-lt"/>
                        </a:rPr>
                        <a:t>114</a:t>
                      </a:r>
                    </a:p>
                    <a:p>
                      <a:r>
                        <a:rPr lang="en-GB" sz="1000" dirty="0">
                          <a:solidFill>
                            <a:schemeClr val="tx1"/>
                          </a:solidFill>
                          <a:latin typeface="+mn-lt"/>
                        </a:rPr>
                        <a:t>86</a:t>
                      </a:r>
                    </a:p>
                  </a:txBody>
                  <a:tcPr>
                    <a:solidFill>
                      <a:schemeClr val="bg1">
                        <a:lumMod val="65000"/>
                      </a:schemeClr>
                    </a:solidFill>
                  </a:tcPr>
                </a:tc>
                <a:tc>
                  <a:txBody>
                    <a:bodyPr/>
                    <a:lstStyle/>
                    <a:p>
                      <a:r>
                        <a:rPr lang="en-GB" sz="1000" dirty="0">
                          <a:solidFill>
                            <a:srgbClr val="C00000"/>
                          </a:solidFill>
                          <a:latin typeface="+mn-lt"/>
                        </a:rPr>
                        <a:t>77</a:t>
                      </a:r>
                    </a:p>
                    <a:p>
                      <a:r>
                        <a:rPr lang="en-GB" sz="1000" dirty="0">
                          <a:solidFill>
                            <a:srgbClr val="C00000"/>
                          </a:solidFill>
                          <a:latin typeface="+mn-lt"/>
                        </a:rPr>
                        <a:t>112</a:t>
                      </a:r>
                    </a:p>
                    <a:p>
                      <a:r>
                        <a:rPr lang="en-GB" sz="1000" dirty="0">
                          <a:solidFill>
                            <a:srgbClr val="00B050"/>
                          </a:solidFill>
                          <a:latin typeface="+mn-lt"/>
                        </a:rPr>
                        <a:t>96</a:t>
                      </a:r>
                    </a:p>
                  </a:txBody>
                  <a:tcPr>
                    <a:solidFill>
                      <a:schemeClr val="bg1">
                        <a:lumMod val="65000"/>
                      </a:schemeClr>
                    </a:solidFill>
                  </a:tcPr>
                </a:tc>
                <a:extLst>
                  <a:ext uri="{0D108BD9-81ED-4DB2-BD59-A6C34878D82A}">
                    <a16:rowId xmlns:a16="http://schemas.microsoft.com/office/drawing/2014/main" val="3393843346"/>
                  </a:ext>
                </a:extLst>
              </a:tr>
              <a:tr h="466213">
                <a:tc>
                  <a:txBody>
                    <a:bodyPr/>
                    <a:lstStyle/>
                    <a:p>
                      <a:r>
                        <a:rPr lang="en-GB" sz="1000" dirty="0">
                          <a:latin typeface="+mn-lt"/>
                        </a:rPr>
                        <a:t>9</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98</a:t>
                      </a:r>
                    </a:p>
                    <a:p>
                      <a:r>
                        <a:rPr lang="en-GB" sz="1000" dirty="0">
                          <a:solidFill>
                            <a:schemeClr val="tx1"/>
                          </a:solidFill>
                          <a:latin typeface="+mn-lt"/>
                        </a:rPr>
                        <a:t>110</a:t>
                      </a:r>
                    </a:p>
                    <a:p>
                      <a:r>
                        <a:rPr lang="en-GB" sz="1000" dirty="0">
                          <a:solidFill>
                            <a:schemeClr val="tx1"/>
                          </a:solidFill>
                          <a:latin typeface="+mn-lt"/>
                        </a:rPr>
                        <a:t>111</a:t>
                      </a:r>
                    </a:p>
                  </a:txBody>
                  <a:tcPr>
                    <a:solidFill>
                      <a:schemeClr val="bg1">
                        <a:lumMod val="65000"/>
                      </a:schemeClr>
                    </a:solidFill>
                  </a:tcPr>
                </a:tc>
                <a:tc>
                  <a:txBody>
                    <a:bodyPr/>
                    <a:lstStyle/>
                    <a:p>
                      <a:r>
                        <a:rPr lang="en-GB" sz="1000" dirty="0">
                          <a:solidFill>
                            <a:srgbClr val="00B050"/>
                          </a:solidFill>
                          <a:latin typeface="+mn-lt"/>
                        </a:rPr>
                        <a:t>100</a:t>
                      </a:r>
                    </a:p>
                    <a:p>
                      <a:r>
                        <a:rPr lang="en-GB" sz="1000" dirty="0">
                          <a:solidFill>
                            <a:srgbClr val="C00000"/>
                          </a:solidFill>
                          <a:latin typeface="+mn-lt"/>
                        </a:rPr>
                        <a:t>107</a:t>
                      </a:r>
                    </a:p>
                    <a:p>
                      <a:r>
                        <a:rPr lang="en-GB" sz="1000" dirty="0">
                          <a:solidFill>
                            <a:srgbClr val="C00000"/>
                          </a:solidFill>
                          <a:latin typeface="+mn-lt"/>
                        </a:rPr>
                        <a:t>110</a:t>
                      </a:r>
                    </a:p>
                  </a:txBody>
                  <a:tcPr>
                    <a:solidFill>
                      <a:schemeClr val="bg1">
                        <a:lumMod val="65000"/>
                      </a:schemeClr>
                    </a:solidFill>
                  </a:tcPr>
                </a:tc>
                <a:extLst>
                  <a:ext uri="{0D108BD9-81ED-4DB2-BD59-A6C34878D82A}">
                    <a16:rowId xmlns:a16="http://schemas.microsoft.com/office/drawing/2014/main" val="3677104377"/>
                  </a:ext>
                </a:extLst>
              </a:tr>
              <a:tr h="430587">
                <a:tc>
                  <a:txBody>
                    <a:bodyPr/>
                    <a:lstStyle/>
                    <a:p>
                      <a:r>
                        <a:rPr lang="en-GB" sz="1000" dirty="0">
                          <a:latin typeface="+mn-lt"/>
                        </a:rPr>
                        <a:t>10</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90</a:t>
                      </a:r>
                    </a:p>
                    <a:p>
                      <a:r>
                        <a:rPr lang="en-GB" sz="1000" dirty="0">
                          <a:solidFill>
                            <a:schemeClr val="tx1"/>
                          </a:solidFill>
                          <a:latin typeface="+mn-lt"/>
                        </a:rPr>
                        <a:t>119</a:t>
                      </a:r>
                    </a:p>
                    <a:p>
                      <a:r>
                        <a:rPr lang="en-GB" sz="1000" dirty="0">
                          <a:solidFill>
                            <a:schemeClr val="tx1"/>
                          </a:solidFill>
                          <a:latin typeface="+mn-lt"/>
                        </a:rPr>
                        <a:t>103</a:t>
                      </a:r>
                    </a:p>
                  </a:txBody>
                  <a:tcPr>
                    <a:solidFill>
                      <a:schemeClr val="bg1">
                        <a:lumMod val="65000"/>
                      </a:schemeClr>
                    </a:solidFill>
                  </a:tcPr>
                </a:tc>
                <a:tc>
                  <a:txBody>
                    <a:bodyPr/>
                    <a:lstStyle/>
                    <a:p>
                      <a:r>
                        <a:rPr lang="en-GB" sz="1000" dirty="0">
                          <a:solidFill>
                            <a:srgbClr val="00B050"/>
                          </a:solidFill>
                          <a:latin typeface="+mn-lt"/>
                        </a:rPr>
                        <a:t>101</a:t>
                      </a:r>
                    </a:p>
                    <a:p>
                      <a:r>
                        <a:rPr lang="en-GB" sz="1000" dirty="0">
                          <a:solidFill>
                            <a:srgbClr val="C00000"/>
                          </a:solidFill>
                          <a:latin typeface="+mn-lt"/>
                        </a:rPr>
                        <a:t>107</a:t>
                      </a:r>
                    </a:p>
                    <a:p>
                      <a:r>
                        <a:rPr lang="en-GB" sz="1000" dirty="0">
                          <a:solidFill>
                            <a:srgbClr val="00B050"/>
                          </a:solidFill>
                          <a:latin typeface="+mn-lt"/>
                        </a:rPr>
                        <a:t>107</a:t>
                      </a:r>
                    </a:p>
                  </a:txBody>
                  <a:tcPr>
                    <a:solidFill>
                      <a:schemeClr val="bg1">
                        <a:lumMod val="65000"/>
                      </a:schemeClr>
                    </a:solidFill>
                  </a:tcPr>
                </a:tc>
                <a:extLst>
                  <a:ext uri="{0D108BD9-81ED-4DB2-BD59-A6C34878D82A}">
                    <a16:rowId xmlns:a16="http://schemas.microsoft.com/office/drawing/2014/main" val="2261003206"/>
                  </a:ext>
                </a:extLst>
              </a:tr>
              <a:tr h="568618">
                <a:tc>
                  <a:txBody>
                    <a:bodyPr/>
                    <a:lstStyle/>
                    <a:p>
                      <a:r>
                        <a:rPr lang="en-GB" sz="1000" dirty="0">
                          <a:latin typeface="+mn-lt"/>
                        </a:rPr>
                        <a:t>11</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87</a:t>
                      </a:r>
                    </a:p>
                    <a:p>
                      <a:r>
                        <a:rPr lang="en-GB" sz="1000" dirty="0">
                          <a:solidFill>
                            <a:schemeClr val="tx1"/>
                          </a:solidFill>
                          <a:latin typeface="+mn-lt"/>
                        </a:rPr>
                        <a:t>115</a:t>
                      </a:r>
                    </a:p>
                    <a:p>
                      <a:r>
                        <a:rPr lang="en-GB" sz="1000" dirty="0">
                          <a:solidFill>
                            <a:schemeClr val="tx1"/>
                          </a:solidFill>
                          <a:latin typeface="+mn-lt"/>
                        </a:rPr>
                        <a:t>103</a:t>
                      </a:r>
                    </a:p>
                  </a:txBody>
                  <a:tcPr>
                    <a:solidFill>
                      <a:schemeClr val="bg1">
                        <a:lumMod val="65000"/>
                      </a:schemeClr>
                    </a:solidFill>
                  </a:tcPr>
                </a:tc>
                <a:tc>
                  <a:txBody>
                    <a:bodyPr/>
                    <a:lstStyle/>
                    <a:p>
                      <a:r>
                        <a:rPr lang="en-GB" sz="1000" dirty="0">
                          <a:solidFill>
                            <a:srgbClr val="00B050"/>
                          </a:solidFill>
                          <a:latin typeface="+mn-lt"/>
                        </a:rPr>
                        <a:t>93</a:t>
                      </a:r>
                    </a:p>
                    <a:p>
                      <a:r>
                        <a:rPr lang="en-GB" sz="1000" dirty="0">
                          <a:solidFill>
                            <a:srgbClr val="00B050"/>
                          </a:solidFill>
                          <a:latin typeface="+mn-lt"/>
                        </a:rPr>
                        <a:t>121</a:t>
                      </a:r>
                    </a:p>
                    <a:p>
                      <a:r>
                        <a:rPr lang="en-GB" sz="1000" dirty="0">
                          <a:solidFill>
                            <a:srgbClr val="00B050"/>
                          </a:solidFill>
                          <a:latin typeface="+mn-lt"/>
                        </a:rPr>
                        <a:t>104</a:t>
                      </a:r>
                    </a:p>
                  </a:txBody>
                  <a:tcPr>
                    <a:solidFill>
                      <a:schemeClr val="bg1">
                        <a:lumMod val="65000"/>
                      </a:schemeClr>
                    </a:solidFill>
                  </a:tcPr>
                </a:tc>
                <a:extLst>
                  <a:ext uri="{0D108BD9-81ED-4DB2-BD59-A6C34878D82A}">
                    <a16:rowId xmlns:a16="http://schemas.microsoft.com/office/drawing/2014/main" val="2737757583"/>
                  </a:ext>
                </a:extLst>
              </a:tr>
            </a:tbl>
          </a:graphicData>
        </a:graphic>
      </p:graphicFrame>
      <p:sp>
        <p:nvSpPr>
          <p:cNvPr id="6" name="TextBox 5">
            <a:extLst>
              <a:ext uri="{FF2B5EF4-FFF2-40B4-BE49-F238E27FC236}">
                <a16:creationId xmlns:a16="http://schemas.microsoft.com/office/drawing/2014/main" id="{C1D5B19F-860C-F98A-6779-D13961A6FCEA}"/>
              </a:ext>
            </a:extLst>
          </p:cNvPr>
          <p:cNvSpPr txBox="1"/>
          <p:nvPr/>
        </p:nvSpPr>
        <p:spPr>
          <a:xfrm>
            <a:off x="151957" y="1691148"/>
            <a:ext cx="11754908" cy="738664"/>
          </a:xfrm>
          <a:prstGeom prst="rect">
            <a:avLst/>
          </a:prstGeom>
          <a:noFill/>
        </p:spPr>
        <p:txBody>
          <a:bodyPr wrap="square" rtlCol="0">
            <a:spAutoFit/>
          </a:bodyPr>
          <a:lstStyle/>
          <a:p>
            <a:pPr marL="285750" indent="-285750">
              <a:buFont typeface="Arial" panose="020B0604020202020204" pitchFamily="34" charset="0"/>
              <a:buChar char="•"/>
            </a:pPr>
            <a:r>
              <a:rPr lang="en-GB" sz="1400" dirty="0"/>
              <a:t>When focussing on the complete range of standardised score, the Intervention group (A) emerges as more consistently improved. Only two students improved Comprehension in the Control group (B), whereas all students in the Intervention group improved.</a:t>
            </a:r>
          </a:p>
          <a:p>
            <a:pPr marL="285750" indent="-285750">
              <a:buFont typeface="Arial" panose="020B0604020202020204" pitchFamily="34" charset="0"/>
              <a:buChar char="•"/>
            </a:pPr>
            <a:r>
              <a:rPr lang="en-GB" sz="1400" dirty="0"/>
              <a:t>Standardised scores are summarised below. As shown previously on slide 71, 100 is the standard score of an ‘average’ student</a:t>
            </a:r>
          </a:p>
        </p:txBody>
      </p:sp>
      <p:sp>
        <p:nvSpPr>
          <p:cNvPr id="7" name="TextBox 6">
            <a:extLst>
              <a:ext uri="{FF2B5EF4-FFF2-40B4-BE49-F238E27FC236}">
                <a16:creationId xmlns:a16="http://schemas.microsoft.com/office/drawing/2014/main" id="{8BEA47CA-72CA-4D4A-3B27-770CB3C63DCC}"/>
              </a:ext>
            </a:extLst>
          </p:cNvPr>
          <p:cNvSpPr txBox="1"/>
          <p:nvPr/>
        </p:nvSpPr>
        <p:spPr>
          <a:xfrm>
            <a:off x="151957" y="6365008"/>
            <a:ext cx="5531088" cy="246221"/>
          </a:xfrm>
          <a:prstGeom prst="rect">
            <a:avLst/>
          </a:prstGeom>
          <a:noFill/>
        </p:spPr>
        <p:txBody>
          <a:bodyPr wrap="square" rtlCol="0">
            <a:spAutoFit/>
          </a:bodyPr>
          <a:lstStyle/>
          <a:p>
            <a:r>
              <a:rPr lang="en-GB" sz="1000" dirty="0"/>
              <a:t>*Student 2 was the lead disrupter of sessions but still improved on all measures</a:t>
            </a:r>
          </a:p>
        </p:txBody>
      </p:sp>
      <p:sp>
        <p:nvSpPr>
          <p:cNvPr id="8" name="TextBox 7">
            <a:extLst>
              <a:ext uri="{FF2B5EF4-FFF2-40B4-BE49-F238E27FC236}">
                <a16:creationId xmlns:a16="http://schemas.microsoft.com/office/drawing/2014/main" id="{782A3B05-7355-2749-0051-007E4D2C8C9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520363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75</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151957" y="92883"/>
            <a:ext cx="8579719" cy="1384995"/>
          </a:xfrm>
          <a:prstGeom prst="rect">
            <a:avLst/>
          </a:prstGeom>
          <a:noFill/>
        </p:spPr>
        <p:txBody>
          <a:bodyPr wrap="square" rtlCol="0" anchor="ctr">
            <a:spAutoFit/>
          </a:bodyPr>
          <a:lstStyle/>
          <a:p>
            <a:r>
              <a:rPr lang="en-US" sz="4200" dirty="0">
                <a:solidFill>
                  <a:prstClr val="white"/>
                </a:solidFill>
                <a:latin typeface="Arial Rounded MT Bold"/>
                <a:cs typeface="Arial Rounded MT Bold"/>
              </a:rPr>
              <a:t>YARC scores: All measures </a:t>
            </a:r>
          </a:p>
          <a:p>
            <a:pPr lvl="0"/>
            <a:r>
              <a:rPr lang="en-US" sz="4200" dirty="0">
                <a:solidFill>
                  <a:prstClr val="white"/>
                </a:solidFill>
                <a:latin typeface="Arial Rounded MT Bold"/>
                <a:cs typeface="Arial Rounded MT Bold"/>
              </a:rPr>
              <a:t>School Y</a:t>
            </a:r>
          </a:p>
        </p:txBody>
      </p:sp>
      <p:graphicFrame>
        <p:nvGraphicFramePr>
          <p:cNvPr id="9" name="Table 8">
            <a:extLst>
              <a:ext uri="{FF2B5EF4-FFF2-40B4-BE49-F238E27FC236}">
                <a16:creationId xmlns:a16="http://schemas.microsoft.com/office/drawing/2014/main" id="{DACF19FB-0E18-7FB7-9D49-D85EBF0BAF77}"/>
              </a:ext>
            </a:extLst>
          </p:cNvPr>
          <p:cNvGraphicFramePr>
            <a:graphicFrameLocks noGrp="1"/>
          </p:cNvGraphicFramePr>
          <p:nvPr>
            <p:extLst>
              <p:ext uri="{D42A27DB-BD31-4B8C-83A1-F6EECF244321}">
                <p14:modId xmlns:p14="http://schemas.microsoft.com/office/powerpoint/2010/main" val="1500832451"/>
              </p:ext>
            </p:extLst>
          </p:nvPr>
        </p:nvGraphicFramePr>
        <p:xfrm>
          <a:off x="151957" y="2597026"/>
          <a:ext cx="5472093" cy="3664011"/>
        </p:xfrm>
        <a:graphic>
          <a:graphicData uri="http://schemas.openxmlformats.org/drawingml/2006/table">
            <a:tbl>
              <a:tblPr firstRow="1" bandRow="1">
                <a:tableStyleId>{5C22544A-7EE6-4342-B048-85BDC9FD1C3A}</a:tableStyleId>
              </a:tblPr>
              <a:tblGrid>
                <a:gridCol w="664120">
                  <a:extLst>
                    <a:ext uri="{9D8B030D-6E8A-4147-A177-3AD203B41FA5}">
                      <a16:colId xmlns:a16="http://schemas.microsoft.com/office/drawing/2014/main" val="2539364620"/>
                    </a:ext>
                  </a:extLst>
                </a:gridCol>
                <a:gridCol w="934065">
                  <a:extLst>
                    <a:ext uri="{9D8B030D-6E8A-4147-A177-3AD203B41FA5}">
                      <a16:colId xmlns:a16="http://schemas.microsoft.com/office/drawing/2014/main" val="3816884399"/>
                    </a:ext>
                  </a:extLst>
                </a:gridCol>
                <a:gridCol w="1289141">
                  <a:extLst>
                    <a:ext uri="{9D8B030D-6E8A-4147-A177-3AD203B41FA5}">
                      <a16:colId xmlns:a16="http://schemas.microsoft.com/office/drawing/2014/main" val="2890219608"/>
                    </a:ext>
                  </a:extLst>
                </a:gridCol>
                <a:gridCol w="1108216">
                  <a:extLst>
                    <a:ext uri="{9D8B030D-6E8A-4147-A177-3AD203B41FA5}">
                      <a16:colId xmlns:a16="http://schemas.microsoft.com/office/drawing/2014/main" val="250781019"/>
                    </a:ext>
                  </a:extLst>
                </a:gridCol>
                <a:gridCol w="1476551">
                  <a:extLst>
                    <a:ext uri="{9D8B030D-6E8A-4147-A177-3AD203B41FA5}">
                      <a16:colId xmlns:a16="http://schemas.microsoft.com/office/drawing/2014/main" val="4143556278"/>
                    </a:ext>
                  </a:extLst>
                </a:gridCol>
              </a:tblGrid>
              <a:tr h="372171">
                <a:tc>
                  <a:txBody>
                    <a:bodyPr/>
                    <a:lstStyle/>
                    <a:p>
                      <a:r>
                        <a:rPr lang="en-GB" sz="1000" dirty="0">
                          <a:latin typeface="+mn-lt"/>
                        </a:rPr>
                        <a:t>Student </a:t>
                      </a:r>
                    </a:p>
                  </a:txBody>
                  <a:tcPr>
                    <a:solidFill>
                      <a:srgbClr val="2A5160"/>
                    </a:solidFill>
                  </a:tcPr>
                </a:tc>
                <a:tc>
                  <a:txBody>
                    <a:bodyPr/>
                    <a:lstStyle/>
                    <a:p>
                      <a:r>
                        <a:rPr lang="en-GB" sz="1000" dirty="0">
                          <a:latin typeface="+mn-lt"/>
                        </a:rPr>
                        <a:t>Group</a:t>
                      </a:r>
                    </a:p>
                  </a:txBody>
                  <a:tcPr>
                    <a:solidFill>
                      <a:srgbClr val="2A5160"/>
                    </a:solidFill>
                  </a:tcPr>
                </a:tc>
                <a:tc>
                  <a:txBody>
                    <a:bodyPr/>
                    <a:lstStyle/>
                    <a:p>
                      <a:r>
                        <a:rPr lang="en-GB" sz="1000" dirty="0">
                          <a:latin typeface="+mn-lt"/>
                        </a:rPr>
                        <a:t>YARC score</a:t>
                      </a:r>
                    </a:p>
                  </a:txBody>
                  <a:tcPr>
                    <a:solidFill>
                      <a:srgbClr val="2A5160"/>
                    </a:solidFill>
                  </a:tcPr>
                </a:tc>
                <a:tc>
                  <a:txBody>
                    <a:bodyPr/>
                    <a:lstStyle/>
                    <a:p>
                      <a:r>
                        <a:rPr lang="en-GB" sz="1000" dirty="0">
                          <a:latin typeface="+mn-lt"/>
                        </a:rPr>
                        <a:t>October 2023</a:t>
                      </a:r>
                    </a:p>
                  </a:txBody>
                  <a:tcPr>
                    <a:solidFill>
                      <a:srgbClr val="2A5160"/>
                    </a:solidFill>
                  </a:tcPr>
                </a:tc>
                <a:tc>
                  <a:txBody>
                    <a:bodyPr/>
                    <a:lstStyle/>
                    <a:p>
                      <a:r>
                        <a:rPr lang="en-GB" sz="1000" dirty="0">
                          <a:latin typeface="+mn-lt"/>
                        </a:rPr>
                        <a:t>January 2024</a:t>
                      </a:r>
                    </a:p>
                  </a:txBody>
                  <a:tcPr>
                    <a:solidFill>
                      <a:srgbClr val="2A5160"/>
                    </a:solidFill>
                  </a:tcPr>
                </a:tc>
                <a:extLst>
                  <a:ext uri="{0D108BD9-81ED-4DB2-BD59-A6C34878D82A}">
                    <a16:rowId xmlns:a16="http://schemas.microsoft.com/office/drawing/2014/main" val="319906038"/>
                  </a:ext>
                </a:extLst>
              </a:tr>
              <a:tr h="307798">
                <a:tc>
                  <a:txBody>
                    <a:bodyPr/>
                    <a:lstStyle/>
                    <a:p>
                      <a:r>
                        <a:rPr lang="en-GB" sz="1000" dirty="0">
                          <a:latin typeface="+mn-lt"/>
                        </a:rPr>
                        <a:t>1</a:t>
                      </a:r>
                    </a:p>
                  </a:txBody>
                  <a:tcPr>
                    <a:solidFill>
                      <a:schemeClr val="bg1">
                        <a:lumMod val="85000"/>
                      </a:schemeClr>
                    </a:solidFill>
                  </a:tcPr>
                </a:tc>
                <a:tc>
                  <a:txBody>
                    <a:bodyPr/>
                    <a:lstStyle/>
                    <a:p>
                      <a:r>
                        <a:rPr lang="en-GB" sz="1000" dirty="0">
                          <a:latin typeface="+mn-lt"/>
                        </a:rPr>
                        <a:t>Intervention</a:t>
                      </a:r>
                    </a:p>
                  </a:txBody>
                  <a:tcPr>
                    <a:solidFill>
                      <a:schemeClr val="bg1">
                        <a:lumMod val="85000"/>
                      </a:schemeClr>
                    </a:solidFill>
                  </a:tcPr>
                </a:tc>
                <a:tc>
                  <a:txBody>
                    <a:bodyPr/>
                    <a:lstStyle/>
                    <a:p>
                      <a:r>
                        <a:rPr lang="en-GB" sz="1000" dirty="0">
                          <a:solidFill>
                            <a:schemeClr val="tx1"/>
                          </a:solidFill>
                          <a:latin typeface="+mn-lt"/>
                        </a:rPr>
                        <a:t>Reading Rate </a:t>
                      </a:r>
                    </a:p>
                    <a:p>
                      <a:r>
                        <a:rPr lang="en-GB" sz="1000" dirty="0">
                          <a:solidFill>
                            <a:schemeClr val="tx1"/>
                          </a:solidFill>
                          <a:latin typeface="+mn-lt"/>
                        </a:rPr>
                        <a:t>Comprehension</a:t>
                      </a:r>
                    </a:p>
                    <a:p>
                      <a:r>
                        <a:rPr lang="en-GB" sz="1000" dirty="0">
                          <a:solidFill>
                            <a:schemeClr val="tx1"/>
                          </a:solidFill>
                          <a:latin typeface="+mn-lt"/>
                        </a:rPr>
                        <a:t>SWRT</a:t>
                      </a:r>
                    </a:p>
                  </a:txBody>
                  <a:tcPr>
                    <a:solidFill>
                      <a:schemeClr val="bg1">
                        <a:lumMod val="85000"/>
                      </a:schemeClr>
                    </a:solidFill>
                  </a:tcPr>
                </a:tc>
                <a:tc>
                  <a:txBody>
                    <a:bodyPr/>
                    <a:lstStyle/>
                    <a:p>
                      <a:r>
                        <a:rPr lang="en-GB" sz="1000" dirty="0">
                          <a:solidFill>
                            <a:schemeClr val="tx1"/>
                          </a:solidFill>
                          <a:latin typeface="+mn-lt"/>
                        </a:rPr>
                        <a:t>94</a:t>
                      </a:r>
                    </a:p>
                    <a:p>
                      <a:r>
                        <a:rPr lang="en-GB" sz="1000" dirty="0">
                          <a:solidFill>
                            <a:schemeClr val="tx1"/>
                          </a:solidFill>
                          <a:latin typeface="+mn-lt"/>
                        </a:rPr>
                        <a:t>100</a:t>
                      </a:r>
                    </a:p>
                    <a:p>
                      <a:r>
                        <a:rPr lang="en-GB" sz="1000" dirty="0">
                          <a:solidFill>
                            <a:schemeClr val="tx1"/>
                          </a:solidFill>
                          <a:latin typeface="+mn-lt"/>
                        </a:rPr>
                        <a:t>99</a:t>
                      </a:r>
                    </a:p>
                  </a:txBody>
                  <a:tcPr>
                    <a:solidFill>
                      <a:schemeClr val="bg1">
                        <a:lumMod val="85000"/>
                      </a:schemeClr>
                    </a:solidFill>
                  </a:tcPr>
                </a:tc>
                <a:tc>
                  <a:txBody>
                    <a:bodyPr/>
                    <a:lstStyle/>
                    <a:p>
                      <a:r>
                        <a:rPr lang="en-GB" sz="1000" dirty="0">
                          <a:solidFill>
                            <a:srgbClr val="C00000"/>
                          </a:solidFill>
                          <a:latin typeface="+mn-lt"/>
                        </a:rPr>
                        <a:t>91</a:t>
                      </a:r>
                    </a:p>
                    <a:p>
                      <a:r>
                        <a:rPr lang="en-GB" sz="1000" dirty="0">
                          <a:solidFill>
                            <a:srgbClr val="00B050"/>
                          </a:solidFill>
                          <a:latin typeface="+mn-lt"/>
                        </a:rPr>
                        <a:t>109</a:t>
                      </a:r>
                    </a:p>
                    <a:p>
                      <a:r>
                        <a:rPr lang="en-GB" sz="1000" dirty="0">
                          <a:solidFill>
                            <a:srgbClr val="00B050"/>
                          </a:solidFill>
                          <a:latin typeface="+mn-lt"/>
                        </a:rPr>
                        <a:t>105</a:t>
                      </a:r>
                    </a:p>
                  </a:txBody>
                  <a:tcPr>
                    <a:solidFill>
                      <a:schemeClr val="bg1">
                        <a:lumMod val="85000"/>
                      </a:schemeClr>
                    </a:solidFill>
                  </a:tcPr>
                </a:tc>
                <a:extLst>
                  <a:ext uri="{0D108BD9-81ED-4DB2-BD59-A6C34878D82A}">
                    <a16:rowId xmlns:a16="http://schemas.microsoft.com/office/drawing/2014/main" val="1026309714"/>
                  </a:ext>
                </a:extLst>
              </a:tr>
              <a:tr h="307798">
                <a:tc>
                  <a:txBody>
                    <a:bodyPr/>
                    <a:lstStyle/>
                    <a:p>
                      <a:r>
                        <a:rPr lang="en-GB" sz="1000" dirty="0">
                          <a:latin typeface="+mn-lt"/>
                        </a:rPr>
                        <a:t>2</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&lt;70</a:t>
                      </a:r>
                    </a:p>
                    <a:p>
                      <a:r>
                        <a:rPr lang="en-GB" sz="1000" dirty="0">
                          <a:solidFill>
                            <a:schemeClr val="tx1"/>
                          </a:solidFill>
                          <a:latin typeface="+mn-lt"/>
                        </a:rPr>
                        <a:t>93</a:t>
                      </a:r>
                    </a:p>
                    <a:p>
                      <a:r>
                        <a:rPr lang="en-GB" sz="1000" dirty="0">
                          <a:solidFill>
                            <a:schemeClr val="tx1"/>
                          </a:solidFill>
                          <a:latin typeface="+mn-lt"/>
                        </a:rPr>
                        <a:t>97</a:t>
                      </a:r>
                    </a:p>
                  </a:txBody>
                  <a:tcPr>
                    <a:solidFill>
                      <a:schemeClr val="bg1">
                        <a:lumMod val="85000"/>
                      </a:schemeClr>
                    </a:solidFill>
                  </a:tcPr>
                </a:tc>
                <a:tc>
                  <a:txBody>
                    <a:bodyPr/>
                    <a:lstStyle/>
                    <a:p>
                      <a:r>
                        <a:rPr lang="en-GB" sz="1000" dirty="0">
                          <a:solidFill>
                            <a:srgbClr val="00B050"/>
                          </a:solidFill>
                          <a:latin typeface="+mn-lt"/>
                        </a:rPr>
                        <a:t>100</a:t>
                      </a:r>
                    </a:p>
                    <a:p>
                      <a:r>
                        <a:rPr lang="en-GB" sz="1000" dirty="0">
                          <a:solidFill>
                            <a:srgbClr val="00B050"/>
                          </a:solidFill>
                          <a:latin typeface="+mn-lt"/>
                        </a:rPr>
                        <a:t>109</a:t>
                      </a:r>
                    </a:p>
                    <a:p>
                      <a:r>
                        <a:rPr lang="en-GB" sz="1000" dirty="0">
                          <a:solidFill>
                            <a:srgbClr val="00B050"/>
                          </a:solidFill>
                          <a:latin typeface="+mn-lt"/>
                        </a:rPr>
                        <a:t>97</a:t>
                      </a:r>
                    </a:p>
                  </a:txBody>
                  <a:tcPr>
                    <a:solidFill>
                      <a:schemeClr val="bg1">
                        <a:lumMod val="85000"/>
                      </a:schemeClr>
                    </a:solidFill>
                  </a:tcPr>
                </a:tc>
                <a:extLst>
                  <a:ext uri="{0D108BD9-81ED-4DB2-BD59-A6C34878D82A}">
                    <a16:rowId xmlns:a16="http://schemas.microsoft.com/office/drawing/2014/main" val="1869779758"/>
                  </a:ext>
                </a:extLst>
              </a:tr>
              <a:tr h="307798">
                <a:tc>
                  <a:txBody>
                    <a:bodyPr/>
                    <a:lstStyle/>
                    <a:p>
                      <a:r>
                        <a:rPr lang="en-GB" sz="1000" dirty="0">
                          <a:latin typeface="+mn-lt"/>
                        </a:rPr>
                        <a:t>3*</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97</a:t>
                      </a:r>
                    </a:p>
                    <a:p>
                      <a:r>
                        <a:rPr lang="en-GB" sz="1000" dirty="0">
                          <a:solidFill>
                            <a:schemeClr val="tx1"/>
                          </a:solidFill>
                          <a:latin typeface="+mn-lt"/>
                        </a:rPr>
                        <a:t>96</a:t>
                      </a:r>
                    </a:p>
                    <a:p>
                      <a:r>
                        <a:rPr lang="en-GB" sz="1000" dirty="0">
                          <a:solidFill>
                            <a:schemeClr val="tx1"/>
                          </a:solidFill>
                          <a:latin typeface="+mn-lt"/>
                        </a:rPr>
                        <a:t>92</a:t>
                      </a:r>
                    </a:p>
                  </a:txBody>
                  <a:tcPr>
                    <a:solidFill>
                      <a:schemeClr val="bg1">
                        <a:lumMod val="85000"/>
                      </a:schemeClr>
                    </a:solidFill>
                  </a:tcPr>
                </a:tc>
                <a:tc>
                  <a:txBody>
                    <a:bodyPr/>
                    <a:lstStyle/>
                    <a:p>
                      <a:r>
                        <a:rPr lang="en-GB" sz="1000" dirty="0">
                          <a:solidFill>
                            <a:srgbClr val="00B050"/>
                          </a:solidFill>
                          <a:latin typeface="+mn-lt"/>
                        </a:rPr>
                        <a:t>115</a:t>
                      </a:r>
                    </a:p>
                    <a:p>
                      <a:r>
                        <a:rPr lang="en-GB" sz="1000" dirty="0">
                          <a:solidFill>
                            <a:srgbClr val="00B050"/>
                          </a:solidFill>
                          <a:latin typeface="+mn-lt"/>
                        </a:rPr>
                        <a:t>105</a:t>
                      </a:r>
                    </a:p>
                    <a:p>
                      <a:r>
                        <a:rPr lang="en-GB" sz="1000" dirty="0">
                          <a:solidFill>
                            <a:srgbClr val="C00000"/>
                          </a:solidFill>
                          <a:latin typeface="+mn-lt"/>
                        </a:rPr>
                        <a:t>90</a:t>
                      </a:r>
                    </a:p>
                  </a:txBody>
                  <a:tcPr>
                    <a:solidFill>
                      <a:schemeClr val="bg1">
                        <a:lumMod val="85000"/>
                      </a:schemeClr>
                    </a:solidFill>
                  </a:tcPr>
                </a:tc>
                <a:extLst>
                  <a:ext uri="{0D108BD9-81ED-4DB2-BD59-A6C34878D82A}">
                    <a16:rowId xmlns:a16="http://schemas.microsoft.com/office/drawing/2014/main" val="960401730"/>
                  </a:ext>
                </a:extLst>
              </a:tr>
              <a:tr h="307798">
                <a:tc>
                  <a:txBody>
                    <a:bodyPr/>
                    <a:lstStyle/>
                    <a:p>
                      <a:r>
                        <a:rPr lang="en-GB" sz="1000" dirty="0">
                          <a:latin typeface="+mn-lt"/>
                        </a:rPr>
                        <a:t>4</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88</a:t>
                      </a:r>
                    </a:p>
                    <a:p>
                      <a:r>
                        <a:rPr lang="en-GB" sz="1000" dirty="0">
                          <a:solidFill>
                            <a:schemeClr val="tx1"/>
                          </a:solidFill>
                          <a:latin typeface="+mn-lt"/>
                        </a:rPr>
                        <a:t>99</a:t>
                      </a:r>
                    </a:p>
                    <a:p>
                      <a:r>
                        <a:rPr lang="en-GB" sz="1000" dirty="0">
                          <a:solidFill>
                            <a:schemeClr val="tx1"/>
                          </a:solidFill>
                          <a:latin typeface="+mn-lt"/>
                        </a:rPr>
                        <a:t>90</a:t>
                      </a:r>
                    </a:p>
                  </a:txBody>
                  <a:tcPr>
                    <a:solidFill>
                      <a:schemeClr val="bg1">
                        <a:lumMod val="85000"/>
                      </a:schemeClr>
                    </a:solidFill>
                  </a:tcPr>
                </a:tc>
                <a:tc>
                  <a:txBody>
                    <a:bodyPr/>
                    <a:lstStyle/>
                    <a:p>
                      <a:r>
                        <a:rPr lang="en-GB" sz="1000" dirty="0">
                          <a:solidFill>
                            <a:srgbClr val="00B050"/>
                          </a:solidFill>
                          <a:latin typeface="+mn-lt"/>
                        </a:rPr>
                        <a:t>104</a:t>
                      </a:r>
                    </a:p>
                    <a:p>
                      <a:r>
                        <a:rPr lang="en-GB" sz="1000" dirty="0">
                          <a:solidFill>
                            <a:srgbClr val="00B050"/>
                          </a:solidFill>
                          <a:latin typeface="+mn-lt"/>
                        </a:rPr>
                        <a:t>103</a:t>
                      </a:r>
                    </a:p>
                    <a:p>
                      <a:r>
                        <a:rPr lang="en-GB" sz="1000" dirty="0">
                          <a:solidFill>
                            <a:srgbClr val="00B050"/>
                          </a:solidFill>
                          <a:latin typeface="+mn-lt"/>
                        </a:rPr>
                        <a:t>96</a:t>
                      </a:r>
                    </a:p>
                  </a:txBody>
                  <a:tcPr>
                    <a:solidFill>
                      <a:schemeClr val="bg1">
                        <a:lumMod val="85000"/>
                      </a:schemeClr>
                    </a:solidFill>
                  </a:tcPr>
                </a:tc>
                <a:extLst>
                  <a:ext uri="{0D108BD9-81ED-4DB2-BD59-A6C34878D82A}">
                    <a16:rowId xmlns:a16="http://schemas.microsoft.com/office/drawing/2014/main" val="397823337"/>
                  </a:ext>
                </a:extLst>
              </a:tr>
              <a:tr h="384354">
                <a:tc>
                  <a:txBody>
                    <a:bodyPr/>
                    <a:lstStyle/>
                    <a:p>
                      <a:r>
                        <a:rPr lang="en-GB" sz="1000" dirty="0">
                          <a:latin typeface="+mn-lt"/>
                        </a:rPr>
                        <a:t>5</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95</a:t>
                      </a:r>
                    </a:p>
                    <a:p>
                      <a:r>
                        <a:rPr lang="en-GB" sz="1000" dirty="0">
                          <a:solidFill>
                            <a:schemeClr val="tx1"/>
                          </a:solidFill>
                          <a:latin typeface="+mn-lt"/>
                        </a:rPr>
                        <a:t>91</a:t>
                      </a:r>
                    </a:p>
                    <a:p>
                      <a:r>
                        <a:rPr lang="en-GB" sz="1000" dirty="0">
                          <a:solidFill>
                            <a:schemeClr val="tx1"/>
                          </a:solidFill>
                          <a:latin typeface="+mn-lt"/>
                        </a:rPr>
                        <a:t>97</a:t>
                      </a:r>
                    </a:p>
                  </a:txBody>
                  <a:tcPr>
                    <a:solidFill>
                      <a:schemeClr val="bg1">
                        <a:lumMod val="85000"/>
                      </a:schemeClr>
                    </a:solidFill>
                  </a:tcPr>
                </a:tc>
                <a:tc>
                  <a:txBody>
                    <a:bodyPr/>
                    <a:lstStyle/>
                    <a:p>
                      <a:r>
                        <a:rPr lang="en-GB" sz="1000" dirty="0">
                          <a:solidFill>
                            <a:srgbClr val="C00000"/>
                          </a:solidFill>
                          <a:latin typeface="+mn-lt"/>
                        </a:rPr>
                        <a:t>94</a:t>
                      </a:r>
                    </a:p>
                    <a:p>
                      <a:r>
                        <a:rPr lang="en-GB" sz="1000" dirty="0">
                          <a:solidFill>
                            <a:srgbClr val="C00000"/>
                          </a:solidFill>
                          <a:latin typeface="+mn-lt"/>
                        </a:rPr>
                        <a:t>80</a:t>
                      </a:r>
                    </a:p>
                    <a:p>
                      <a:r>
                        <a:rPr lang="en-GB" sz="1000" dirty="0">
                          <a:solidFill>
                            <a:srgbClr val="C00000"/>
                          </a:solidFill>
                          <a:latin typeface="+mn-lt"/>
                        </a:rPr>
                        <a:t>95</a:t>
                      </a:r>
                    </a:p>
                  </a:txBody>
                  <a:tcPr>
                    <a:solidFill>
                      <a:schemeClr val="bg1">
                        <a:lumMod val="85000"/>
                      </a:schemeClr>
                    </a:solidFill>
                  </a:tcPr>
                </a:tc>
                <a:extLst>
                  <a:ext uri="{0D108BD9-81ED-4DB2-BD59-A6C34878D82A}">
                    <a16:rowId xmlns:a16="http://schemas.microsoft.com/office/drawing/2014/main" val="2620497311"/>
                  </a:ext>
                </a:extLst>
              </a:tr>
              <a:tr h="216971">
                <a:tc>
                  <a:txBody>
                    <a:bodyPr/>
                    <a:lstStyle/>
                    <a:p>
                      <a:r>
                        <a:rPr lang="en-GB" sz="1000" dirty="0">
                          <a:latin typeface="+mn-lt"/>
                        </a:rPr>
                        <a:t>6</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Intervention</a:t>
                      </a: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85000"/>
                      </a:schemeClr>
                    </a:solidFill>
                  </a:tcPr>
                </a:tc>
                <a:tc>
                  <a:txBody>
                    <a:bodyPr/>
                    <a:lstStyle/>
                    <a:p>
                      <a:r>
                        <a:rPr lang="en-GB" sz="1000" dirty="0">
                          <a:solidFill>
                            <a:schemeClr val="tx1"/>
                          </a:solidFill>
                          <a:latin typeface="+mn-lt"/>
                        </a:rPr>
                        <a:t>77</a:t>
                      </a:r>
                    </a:p>
                    <a:p>
                      <a:r>
                        <a:rPr lang="en-GB" sz="1000" dirty="0">
                          <a:solidFill>
                            <a:schemeClr val="tx1"/>
                          </a:solidFill>
                          <a:latin typeface="+mn-lt"/>
                        </a:rPr>
                        <a:t>102</a:t>
                      </a:r>
                    </a:p>
                    <a:p>
                      <a:r>
                        <a:rPr lang="en-GB" sz="1000" dirty="0">
                          <a:solidFill>
                            <a:schemeClr val="tx1"/>
                          </a:solidFill>
                          <a:latin typeface="+mn-lt"/>
                        </a:rPr>
                        <a:t>94</a:t>
                      </a:r>
                    </a:p>
                  </a:txBody>
                  <a:tcPr>
                    <a:solidFill>
                      <a:schemeClr val="bg1">
                        <a:lumMod val="85000"/>
                      </a:schemeClr>
                    </a:solidFill>
                  </a:tcPr>
                </a:tc>
                <a:tc>
                  <a:txBody>
                    <a:bodyPr/>
                    <a:lstStyle/>
                    <a:p>
                      <a:r>
                        <a:rPr lang="en-GB" sz="1000" dirty="0">
                          <a:solidFill>
                            <a:srgbClr val="C00000"/>
                          </a:solidFill>
                          <a:latin typeface="+mn-lt"/>
                        </a:rPr>
                        <a:t>&lt;70</a:t>
                      </a:r>
                    </a:p>
                    <a:p>
                      <a:r>
                        <a:rPr lang="en-GB" sz="1000" dirty="0">
                          <a:solidFill>
                            <a:srgbClr val="C00000"/>
                          </a:solidFill>
                          <a:latin typeface="+mn-lt"/>
                        </a:rPr>
                        <a:t>100</a:t>
                      </a:r>
                    </a:p>
                    <a:p>
                      <a:r>
                        <a:rPr lang="en-GB" sz="1000" dirty="0">
                          <a:solidFill>
                            <a:srgbClr val="00B050"/>
                          </a:solidFill>
                          <a:latin typeface="+mn-lt"/>
                        </a:rPr>
                        <a:t>101</a:t>
                      </a:r>
                    </a:p>
                  </a:txBody>
                  <a:tcPr>
                    <a:solidFill>
                      <a:schemeClr val="bg1">
                        <a:lumMod val="85000"/>
                      </a:schemeClr>
                    </a:solidFill>
                  </a:tcPr>
                </a:tc>
                <a:extLst>
                  <a:ext uri="{0D108BD9-81ED-4DB2-BD59-A6C34878D82A}">
                    <a16:rowId xmlns:a16="http://schemas.microsoft.com/office/drawing/2014/main" val="1268998764"/>
                  </a:ext>
                </a:extLst>
              </a:tr>
            </a:tbl>
          </a:graphicData>
        </a:graphic>
      </p:graphicFrame>
      <p:graphicFrame>
        <p:nvGraphicFramePr>
          <p:cNvPr id="4" name="Table 3">
            <a:extLst>
              <a:ext uri="{FF2B5EF4-FFF2-40B4-BE49-F238E27FC236}">
                <a16:creationId xmlns:a16="http://schemas.microsoft.com/office/drawing/2014/main" id="{B06E3222-C1BD-1B98-3CEF-826888959946}"/>
              </a:ext>
            </a:extLst>
          </p:cNvPr>
          <p:cNvGraphicFramePr>
            <a:graphicFrameLocks noGrp="1"/>
          </p:cNvGraphicFramePr>
          <p:nvPr>
            <p:extLst>
              <p:ext uri="{D42A27DB-BD31-4B8C-83A1-F6EECF244321}">
                <p14:modId xmlns:p14="http://schemas.microsoft.com/office/powerpoint/2010/main" val="1109256038"/>
              </p:ext>
            </p:extLst>
          </p:nvPr>
        </p:nvGraphicFramePr>
        <p:xfrm>
          <a:off x="5821995" y="2597026"/>
          <a:ext cx="6084870" cy="3662325"/>
        </p:xfrm>
        <a:graphic>
          <a:graphicData uri="http://schemas.openxmlformats.org/drawingml/2006/table">
            <a:tbl>
              <a:tblPr firstRow="1" bandRow="1">
                <a:tableStyleId>{5C22544A-7EE6-4342-B048-85BDC9FD1C3A}</a:tableStyleId>
              </a:tblPr>
              <a:tblGrid>
                <a:gridCol w="657464">
                  <a:extLst>
                    <a:ext uri="{9D8B030D-6E8A-4147-A177-3AD203B41FA5}">
                      <a16:colId xmlns:a16="http://schemas.microsoft.com/office/drawing/2014/main" val="2539364620"/>
                    </a:ext>
                  </a:extLst>
                </a:gridCol>
                <a:gridCol w="927807">
                  <a:extLst>
                    <a:ext uri="{9D8B030D-6E8A-4147-A177-3AD203B41FA5}">
                      <a16:colId xmlns:a16="http://schemas.microsoft.com/office/drawing/2014/main" val="3816884399"/>
                    </a:ext>
                  </a:extLst>
                </a:gridCol>
                <a:gridCol w="1625384">
                  <a:extLst>
                    <a:ext uri="{9D8B030D-6E8A-4147-A177-3AD203B41FA5}">
                      <a16:colId xmlns:a16="http://schemas.microsoft.com/office/drawing/2014/main" val="2890219608"/>
                    </a:ext>
                  </a:extLst>
                </a:gridCol>
                <a:gridCol w="1232317">
                  <a:extLst>
                    <a:ext uri="{9D8B030D-6E8A-4147-A177-3AD203B41FA5}">
                      <a16:colId xmlns:a16="http://schemas.microsoft.com/office/drawing/2014/main" val="250781019"/>
                    </a:ext>
                  </a:extLst>
                </a:gridCol>
                <a:gridCol w="1641898">
                  <a:extLst>
                    <a:ext uri="{9D8B030D-6E8A-4147-A177-3AD203B41FA5}">
                      <a16:colId xmlns:a16="http://schemas.microsoft.com/office/drawing/2014/main" val="4143556278"/>
                    </a:ext>
                  </a:extLst>
                </a:gridCol>
              </a:tblGrid>
              <a:tr h="350507">
                <a:tc>
                  <a:txBody>
                    <a:bodyPr/>
                    <a:lstStyle/>
                    <a:p>
                      <a:r>
                        <a:rPr lang="en-GB" sz="1000" dirty="0">
                          <a:latin typeface="+mn-lt"/>
                        </a:rPr>
                        <a:t>Student </a:t>
                      </a:r>
                    </a:p>
                  </a:txBody>
                  <a:tcPr>
                    <a:solidFill>
                      <a:srgbClr val="2A5160"/>
                    </a:solidFill>
                  </a:tcPr>
                </a:tc>
                <a:tc>
                  <a:txBody>
                    <a:bodyPr/>
                    <a:lstStyle/>
                    <a:p>
                      <a:r>
                        <a:rPr lang="en-GB" sz="1000" dirty="0">
                          <a:latin typeface="+mn-lt"/>
                        </a:rPr>
                        <a:t>Group</a:t>
                      </a:r>
                    </a:p>
                  </a:txBody>
                  <a:tcPr>
                    <a:solidFill>
                      <a:srgbClr val="2A5160"/>
                    </a:solidFill>
                  </a:tcPr>
                </a:tc>
                <a:tc>
                  <a:txBody>
                    <a:bodyPr/>
                    <a:lstStyle/>
                    <a:p>
                      <a:r>
                        <a:rPr lang="en-GB" sz="1000" dirty="0">
                          <a:latin typeface="+mn-lt"/>
                        </a:rPr>
                        <a:t>YARC score</a:t>
                      </a:r>
                    </a:p>
                  </a:txBody>
                  <a:tcPr>
                    <a:solidFill>
                      <a:srgbClr val="2A5160"/>
                    </a:solidFill>
                  </a:tcPr>
                </a:tc>
                <a:tc>
                  <a:txBody>
                    <a:bodyPr/>
                    <a:lstStyle/>
                    <a:p>
                      <a:r>
                        <a:rPr lang="en-GB" sz="1000" dirty="0">
                          <a:latin typeface="+mn-lt"/>
                        </a:rPr>
                        <a:t>October 2023</a:t>
                      </a:r>
                    </a:p>
                  </a:txBody>
                  <a:tcPr>
                    <a:solidFill>
                      <a:srgbClr val="2A5160"/>
                    </a:solidFill>
                  </a:tcPr>
                </a:tc>
                <a:tc>
                  <a:txBody>
                    <a:bodyPr/>
                    <a:lstStyle/>
                    <a:p>
                      <a:r>
                        <a:rPr lang="en-GB" sz="1000" dirty="0">
                          <a:latin typeface="+mn-lt"/>
                        </a:rPr>
                        <a:t>January 2024</a:t>
                      </a:r>
                    </a:p>
                  </a:txBody>
                  <a:tcPr>
                    <a:solidFill>
                      <a:srgbClr val="2A5160"/>
                    </a:solidFill>
                  </a:tcPr>
                </a:tc>
                <a:extLst>
                  <a:ext uri="{0D108BD9-81ED-4DB2-BD59-A6C34878D82A}">
                    <a16:rowId xmlns:a16="http://schemas.microsoft.com/office/drawing/2014/main" val="319906038"/>
                  </a:ext>
                </a:extLst>
              </a:tr>
              <a:tr h="430587">
                <a:tc>
                  <a:txBody>
                    <a:bodyPr/>
                    <a:lstStyle/>
                    <a:p>
                      <a:r>
                        <a:rPr lang="en-GB" sz="1000" dirty="0">
                          <a:latin typeface="+mn-lt"/>
                        </a:rPr>
                        <a:t>7</a:t>
                      </a:r>
                    </a:p>
                  </a:txBody>
                  <a:tcPr>
                    <a:solidFill>
                      <a:schemeClr val="bg1">
                        <a:lumMod val="65000"/>
                      </a:schemeClr>
                    </a:solidFill>
                  </a:tcPr>
                </a:tc>
                <a:tc>
                  <a:txBody>
                    <a:bodyPr/>
                    <a:lstStyle/>
                    <a:p>
                      <a:r>
                        <a:rPr lang="en-GB" sz="1000" dirty="0">
                          <a:latin typeface="+mn-lt"/>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&lt;70</a:t>
                      </a:r>
                    </a:p>
                    <a:p>
                      <a:r>
                        <a:rPr lang="en-GB" sz="1000" dirty="0">
                          <a:solidFill>
                            <a:schemeClr val="tx1"/>
                          </a:solidFill>
                          <a:latin typeface="+mn-lt"/>
                        </a:rPr>
                        <a:t>110</a:t>
                      </a:r>
                    </a:p>
                    <a:p>
                      <a:r>
                        <a:rPr lang="en-GB" sz="1000" dirty="0">
                          <a:solidFill>
                            <a:schemeClr val="tx1"/>
                          </a:solidFill>
                          <a:latin typeface="+mn-lt"/>
                        </a:rPr>
                        <a:t>89</a:t>
                      </a:r>
                    </a:p>
                  </a:txBody>
                  <a:tcPr>
                    <a:solidFill>
                      <a:schemeClr val="bg1">
                        <a:lumMod val="65000"/>
                      </a:schemeClr>
                    </a:solidFill>
                  </a:tcPr>
                </a:tc>
                <a:tc>
                  <a:txBody>
                    <a:bodyPr/>
                    <a:lstStyle/>
                    <a:p>
                      <a:r>
                        <a:rPr lang="en-GB" sz="1000" dirty="0">
                          <a:solidFill>
                            <a:srgbClr val="00B050"/>
                          </a:solidFill>
                          <a:latin typeface="+mn-lt"/>
                        </a:rPr>
                        <a:t>118</a:t>
                      </a:r>
                    </a:p>
                    <a:p>
                      <a:r>
                        <a:rPr lang="en-GB" sz="1000" dirty="0">
                          <a:solidFill>
                            <a:srgbClr val="C00000"/>
                          </a:solidFill>
                          <a:latin typeface="+mn-lt"/>
                        </a:rPr>
                        <a:t>82</a:t>
                      </a:r>
                    </a:p>
                    <a:p>
                      <a:r>
                        <a:rPr lang="en-GB" sz="1000" dirty="0">
                          <a:solidFill>
                            <a:srgbClr val="00B050"/>
                          </a:solidFill>
                          <a:latin typeface="+mn-lt"/>
                        </a:rPr>
                        <a:t>92</a:t>
                      </a:r>
                    </a:p>
                  </a:txBody>
                  <a:tcPr>
                    <a:solidFill>
                      <a:schemeClr val="bg1">
                        <a:lumMod val="65000"/>
                      </a:schemeClr>
                    </a:solidFill>
                  </a:tcPr>
                </a:tc>
                <a:extLst>
                  <a:ext uri="{0D108BD9-81ED-4DB2-BD59-A6C34878D82A}">
                    <a16:rowId xmlns:a16="http://schemas.microsoft.com/office/drawing/2014/main" val="4071890196"/>
                  </a:ext>
                </a:extLst>
              </a:tr>
              <a:tr h="430587">
                <a:tc>
                  <a:txBody>
                    <a:bodyPr/>
                    <a:lstStyle/>
                    <a:p>
                      <a:r>
                        <a:rPr lang="en-GB" sz="1000" dirty="0">
                          <a:latin typeface="+mn-lt"/>
                        </a:rPr>
                        <a:t>8*</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87</a:t>
                      </a:r>
                    </a:p>
                    <a:p>
                      <a:r>
                        <a:rPr lang="en-GB" sz="1000" dirty="0">
                          <a:solidFill>
                            <a:schemeClr val="tx1"/>
                          </a:solidFill>
                          <a:latin typeface="+mn-lt"/>
                        </a:rPr>
                        <a:t>115</a:t>
                      </a:r>
                    </a:p>
                    <a:p>
                      <a:r>
                        <a:rPr lang="en-GB" sz="1000" dirty="0">
                          <a:solidFill>
                            <a:schemeClr val="tx1"/>
                          </a:solidFill>
                          <a:latin typeface="+mn-lt"/>
                        </a:rPr>
                        <a:t>87</a:t>
                      </a:r>
                    </a:p>
                  </a:txBody>
                  <a:tcPr>
                    <a:solidFill>
                      <a:schemeClr val="bg1">
                        <a:lumMod val="65000"/>
                      </a:schemeClr>
                    </a:solidFill>
                  </a:tcPr>
                </a:tc>
                <a:tc>
                  <a:txBody>
                    <a:bodyPr/>
                    <a:lstStyle/>
                    <a:p>
                      <a:r>
                        <a:rPr lang="en-GB" sz="1000" dirty="0">
                          <a:solidFill>
                            <a:srgbClr val="00B050"/>
                          </a:solidFill>
                          <a:latin typeface="+mn-lt"/>
                        </a:rPr>
                        <a:t>109</a:t>
                      </a:r>
                    </a:p>
                    <a:p>
                      <a:r>
                        <a:rPr lang="en-GB" sz="1000" dirty="0">
                          <a:solidFill>
                            <a:schemeClr val="tx1"/>
                          </a:solidFill>
                          <a:latin typeface="+mn-lt"/>
                        </a:rPr>
                        <a:t>115</a:t>
                      </a:r>
                    </a:p>
                    <a:p>
                      <a:r>
                        <a:rPr lang="en-GB" sz="1000" dirty="0">
                          <a:solidFill>
                            <a:srgbClr val="C00000"/>
                          </a:solidFill>
                          <a:latin typeface="+mn-lt"/>
                        </a:rPr>
                        <a:t>86</a:t>
                      </a:r>
                    </a:p>
                  </a:txBody>
                  <a:tcPr>
                    <a:solidFill>
                      <a:schemeClr val="bg1">
                        <a:lumMod val="65000"/>
                      </a:schemeClr>
                    </a:solidFill>
                  </a:tcPr>
                </a:tc>
                <a:extLst>
                  <a:ext uri="{0D108BD9-81ED-4DB2-BD59-A6C34878D82A}">
                    <a16:rowId xmlns:a16="http://schemas.microsoft.com/office/drawing/2014/main" val="887314527"/>
                  </a:ext>
                </a:extLst>
              </a:tr>
              <a:tr h="430587">
                <a:tc>
                  <a:txBody>
                    <a:bodyPr/>
                    <a:lstStyle/>
                    <a:p>
                      <a:r>
                        <a:rPr lang="en-GB" sz="1000" dirty="0">
                          <a:latin typeface="+mn-lt"/>
                        </a:rPr>
                        <a:t>9</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97</a:t>
                      </a:r>
                    </a:p>
                    <a:p>
                      <a:r>
                        <a:rPr lang="en-GB" sz="1000" dirty="0">
                          <a:solidFill>
                            <a:schemeClr val="tx1"/>
                          </a:solidFill>
                          <a:latin typeface="+mn-lt"/>
                        </a:rPr>
                        <a:t>108</a:t>
                      </a:r>
                    </a:p>
                    <a:p>
                      <a:r>
                        <a:rPr lang="en-GB" sz="1000" dirty="0">
                          <a:solidFill>
                            <a:schemeClr val="tx1"/>
                          </a:solidFill>
                          <a:latin typeface="+mn-lt"/>
                        </a:rPr>
                        <a:t>80</a:t>
                      </a:r>
                    </a:p>
                  </a:txBody>
                  <a:tcPr>
                    <a:solidFill>
                      <a:schemeClr val="bg1">
                        <a:lumMod val="65000"/>
                      </a:schemeClr>
                    </a:solidFill>
                  </a:tcPr>
                </a:tc>
                <a:tc>
                  <a:txBody>
                    <a:bodyPr/>
                    <a:lstStyle/>
                    <a:p>
                      <a:r>
                        <a:rPr lang="en-GB" sz="1000" dirty="0">
                          <a:solidFill>
                            <a:srgbClr val="C00000"/>
                          </a:solidFill>
                          <a:latin typeface="+mn-lt"/>
                        </a:rPr>
                        <a:t>87</a:t>
                      </a:r>
                    </a:p>
                    <a:p>
                      <a:r>
                        <a:rPr lang="en-GB" sz="1000" dirty="0">
                          <a:solidFill>
                            <a:srgbClr val="C00000"/>
                          </a:solidFill>
                          <a:latin typeface="+mn-lt"/>
                        </a:rPr>
                        <a:t>107</a:t>
                      </a:r>
                    </a:p>
                    <a:p>
                      <a:r>
                        <a:rPr lang="en-GB" sz="1000" dirty="0">
                          <a:solidFill>
                            <a:srgbClr val="C00000"/>
                          </a:solidFill>
                          <a:latin typeface="+mn-lt"/>
                        </a:rPr>
                        <a:t>&lt;70</a:t>
                      </a:r>
                    </a:p>
                  </a:txBody>
                  <a:tcPr>
                    <a:solidFill>
                      <a:schemeClr val="bg1">
                        <a:lumMod val="65000"/>
                      </a:schemeClr>
                    </a:solidFill>
                  </a:tcPr>
                </a:tc>
                <a:extLst>
                  <a:ext uri="{0D108BD9-81ED-4DB2-BD59-A6C34878D82A}">
                    <a16:rowId xmlns:a16="http://schemas.microsoft.com/office/drawing/2014/main" val="3393843346"/>
                  </a:ext>
                </a:extLst>
              </a:tr>
              <a:tr h="466213">
                <a:tc>
                  <a:txBody>
                    <a:bodyPr/>
                    <a:lstStyle/>
                    <a:p>
                      <a:r>
                        <a:rPr lang="en-GB" sz="1000" dirty="0">
                          <a:latin typeface="+mn-lt"/>
                        </a:rPr>
                        <a:t>10*</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92</a:t>
                      </a:r>
                    </a:p>
                    <a:p>
                      <a:r>
                        <a:rPr lang="en-GB" sz="1000" dirty="0">
                          <a:solidFill>
                            <a:schemeClr val="tx1"/>
                          </a:solidFill>
                          <a:latin typeface="+mn-lt"/>
                        </a:rPr>
                        <a:t>98</a:t>
                      </a:r>
                    </a:p>
                    <a:p>
                      <a:r>
                        <a:rPr lang="en-GB" sz="1000" dirty="0">
                          <a:solidFill>
                            <a:schemeClr val="tx1"/>
                          </a:solidFill>
                          <a:latin typeface="+mn-lt"/>
                        </a:rPr>
                        <a:t>83</a:t>
                      </a:r>
                    </a:p>
                  </a:txBody>
                  <a:tcPr>
                    <a:solidFill>
                      <a:schemeClr val="bg1">
                        <a:lumMod val="65000"/>
                      </a:schemeClr>
                    </a:solidFill>
                  </a:tcPr>
                </a:tc>
                <a:tc>
                  <a:txBody>
                    <a:bodyPr/>
                    <a:lstStyle/>
                    <a:p>
                      <a:r>
                        <a:rPr lang="en-GB" sz="1000" dirty="0">
                          <a:solidFill>
                            <a:srgbClr val="00B050"/>
                          </a:solidFill>
                          <a:latin typeface="+mn-lt"/>
                        </a:rPr>
                        <a:t>98</a:t>
                      </a:r>
                    </a:p>
                    <a:p>
                      <a:r>
                        <a:rPr lang="en-GB" sz="1000" dirty="0">
                          <a:solidFill>
                            <a:srgbClr val="00B050"/>
                          </a:solidFill>
                          <a:latin typeface="+mn-lt"/>
                        </a:rPr>
                        <a:t>112</a:t>
                      </a:r>
                    </a:p>
                    <a:p>
                      <a:r>
                        <a:rPr lang="en-GB" sz="1000" dirty="0">
                          <a:solidFill>
                            <a:srgbClr val="00B050"/>
                          </a:solidFill>
                          <a:latin typeface="+mn-lt"/>
                        </a:rPr>
                        <a:t>86</a:t>
                      </a:r>
                    </a:p>
                  </a:txBody>
                  <a:tcPr>
                    <a:solidFill>
                      <a:schemeClr val="bg1">
                        <a:lumMod val="65000"/>
                      </a:schemeClr>
                    </a:solidFill>
                  </a:tcPr>
                </a:tc>
                <a:extLst>
                  <a:ext uri="{0D108BD9-81ED-4DB2-BD59-A6C34878D82A}">
                    <a16:rowId xmlns:a16="http://schemas.microsoft.com/office/drawing/2014/main" val="3677104377"/>
                  </a:ext>
                </a:extLst>
              </a:tr>
              <a:tr h="430587">
                <a:tc>
                  <a:txBody>
                    <a:bodyPr/>
                    <a:lstStyle/>
                    <a:p>
                      <a:r>
                        <a:rPr lang="en-GB" sz="1000" dirty="0">
                          <a:latin typeface="+mn-lt"/>
                        </a:rPr>
                        <a:t>11</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117</a:t>
                      </a:r>
                    </a:p>
                    <a:p>
                      <a:r>
                        <a:rPr lang="en-GB" sz="1000" dirty="0">
                          <a:solidFill>
                            <a:schemeClr val="tx1"/>
                          </a:solidFill>
                          <a:latin typeface="+mn-lt"/>
                        </a:rPr>
                        <a:t>84</a:t>
                      </a:r>
                    </a:p>
                    <a:p>
                      <a:r>
                        <a:rPr lang="en-GB" sz="1000" dirty="0">
                          <a:solidFill>
                            <a:schemeClr val="tx1"/>
                          </a:solidFill>
                          <a:latin typeface="+mn-lt"/>
                        </a:rPr>
                        <a:t>95</a:t>
                      </a:r>
                    </a:p>
                  </a:txBody>
                  <a:tcPr>
                    <a:solidFill>
                      <a:schemeClr val="bg1">
                        <a:lumMod val="65000"/>
                      </a:schemeClr>
                    </a:solidFill>
                  </a:tcPr>
                </a:tc>
                <a:tc>
                  <a:txBody>
                    <a:bodyPr/>
                    <a:lstStyle/>
                    <a:p>
                      <a:r>
                        <a:rPr lang="en-GB" sz="1000" dirty="0">
                          <a:solidFill>
                            <a:srgbClr val="C00000"/>
                          </a:solidFill>
                          <a:latin typeface="+mn-lt"/>
                        </a:rPr>
                        <a:t>115</a:t>
                      </a:r>
                    </a:p>
                    <a:p>
                      <a:r>
                        <a:rPr lang="en-GB" sz="1000" dirty="0">
                          <a:solidFill>
                            <a:srgbClr val="C00000"/>
                          </a:solidFill>
                          <a:latin typeface="+mn-lt"/>
                        </a:rPr>
                        <a:t>82</a:t>
                      </a:r>
                    </a:p>
                    <a:p>
                      <a:r>
                        <a:rPr lang="en-GB" sz="1000" dirty="0">
                          <a:solidFill>
                            <a:srgbClr val="C00000"/>
                          </a:solidFill>
                          <a:latin typeface="+mn-lt"/>
                        </a:rPr>
                        <a:t>91</a:t>
                      </a:r>
                    </a:p>
                  </a:txBody>
                  <a:tcPr>
                    <a:solidFill>
                      <a:schemeClr val="bg1">
                        <a:lumMod val="65000"/>
                      </a:schemeClr>
                    </a:solidFill>
                  </a:tcPr>
                </a:tc>
                <a:extLst>
                  <a:ext uri="{0D108BD9-81ED-4DB2-BD59-A6C34878D82A}">
                    <a16:rowId xmlns:a16="http://schemas.microsoft.com/office/drawing/2014/main" val="2261003206"/>
                  </a:ext>
                </a:extLst>
              </a:tr>
              <a:tr h="568618">
                <a:tc>
                  <a:txBody>
                    <a:bodyPr/>
                    <a:lstStyle/>
                    <a:p>
                      <a:r>
                        <a:rPr lang="en-GB" sz="1000" dirty="0">
                          <a:latin typeface="+mn-lt"/>
                        </a:rPr>
                        <a:t>12</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mn-lt"/>
                          <a:ea typeface="+mn-ea"/>
                          <a:cs typeface="+mn-cs"/>
                        </a:rPr>
                        <a:t>Control</a:t>
                      </a:r>
                    </a:p>
                  </a:txBody>
                  <a:tcPr>
                    <a:solidFill>
                      <a:schemeClr val="bg1">
                        <a:lumMod val="6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Reading Rate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Comprehension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Calibri"/>
                          <a:ea typeface="+mn-ea"/>
                          <a:cs typeface="+mn-cs"/>
                        </a:rPr>
                        <a:t>SWRT</a:t>
                      </a:r>
                    </a:p>
                  </a:txBody>
                  <a:tcPr>
                    <a:solidFill>
                      <a:schemeClr val="bg1">
                        <a:lumMod val="65000"/>
                      </a:schemeClr>
                    </a:solidFill>
                  </a:tcPr>
                </a:tc>
                <a:tc>
                  <a:txBody>
                    <a:bodyPr/>
                    <a:lstStyle/>
                    <a:p>
                      <a:r>
                        <a:rPr lang="en-GB" sz="1000" dirty="0">
                          <a:solidFill>
                            <a:schemeClr val="tx1"/>
                          </a:solidFill>
                          <a:latin typeface="+mn-lt"/>
                        </a:rPr>
                        <a:t>77</a:t>
                      </a:r>
                    </a:p>
                    <a:p>
                      <a:r>
                        <a:rPr lang="en-GB" sz="1000" dirty="0">
                          <a:solidFill>
                            <a:schemeClr val="tx1"/>
                          </a:solidFill>
                          <a:latin typeface="+mn-lt"/>
                        </a:rPr>
                        <a:t>110</a:t>
                      </a:r>
                    </a:p>
                    <a:p>
                      <a:r>
                        <a:rPr lang="en-GB" sz="1000" dirty="0">
                          <a:solidFill>
                            <a:schemeClr val="tx1"/>
                          </a:solidFill>
                          <a:latin typeface="+mn-lt"/>
                        </a:rPr>
                        <a:t>89</a:t>
                      </a:r>
                    </a:p>
                  </a:txBody>
                  <a:tcPr>
                    <a:solidFill>
                      <a:schemeClr val="bg1">
                        <a:lumMod val="65000"/>
                      </a:schemeClr>
                    </a:solidFill>
                  </a:tcPr>
                </a:tc>
                <a:tc>
                  <a:txBody>
                    <a:bodyPr/>
                    <a:lstStyle/>
                    <a:p>
                      <a:r>
                        <a:rPr lang="en-GB" sz="1000" dirty="0">
                          <a:solidFill>
                            <a:srgbClr val="00B050"/>
                          </a:solidFill>
                          <a:latin typeface="+mn-lt"/>
                        </a:rPr>
                        <a:t>81</a:t>
                      </a:r>
                    </a:p>
                    <a:p>
                      <a:r>
                        <a:rPr lang="en-GB" sz="1000" dirty="0">
                          <a:solidFill>
                            <a:srgbClr val="C00000"/>
                          </a:solidFill>
                          <a:latin typeface="+mn-lt"/>
                        </a:rPr>
                        <a:t>105</a:t>
                      </a:r>
                    </a:p>
                    <a:p>
                      <a:r>
                        <a:rPr lang="en-GB" sz="1000" dirty="0">
                          <a:solidFill>
                            <a:srgbClr val="C00000"/>
                          </a:solidFill>
                          <a:latin typeface="+mn-lt"/>
                        </a:rPr>
                        <a:t>88</a:t>
                      </a:r>
                    </a:p>
                  </a:txBody>
                  <a:tcPr>
                    <a:solidFill>
                      <a:schemeClr val="bg1">
                        <a:lumMod val="65000"/>
                      </a:schemeClr>
                    </a:solidFill>
                  </a:tcPr>
                </a:tc>
                <a:extLst>
                  <a:ext uri="{0D108BD9-81ED-4DB2-BD59-A6C34878D82A}">
                    <a16:rowId xmlns:a16="http://schemas.microsoft.com/office/drawing/2014/main" val="2737757583"/>
                  </a:ext>
                </a:extLst>
              </a:tr>
            </a:tbl>
          </a:graphicData>
        </a:graphic>
      </p:graphicFrame>
      <p:sp>
        <p:nvSpPr>
          <p:cNvPr id="6" name="TextBox 5">
            <a:extLst>
              <a:ext uri="{FF2B5EF4-FFF2-40B4-BE49-F238E27FC236}">
                <a16:creationId xmlns:a16="http://schemas.microsoft.com/office/drawing/2014/main" id="{C1D5B19F-860C-F98A-6779-D13961A6FCEA}"/>
              </a:ext>
            </a:extLst>
          </p:cNvPr>
          <p:cNvSpPr txBox="1"/>
          <p:nvPr/>
        </p:nvSpPr>
        <p:spPr>
          <a:xfrm>
            <a:off x="151957" y="1537740"/>
            <a:ext cx="11754908" cy="1015663"/>
          </a:xfrm>
          <a:prstGeom prst="rect">
            <a:avLst/>
          </a:prstGeom>
          <a:noFill/>
        </p:spPr>
        <p:txBody>
          <a:bodyPr wrap="square" rtlCol="0">
            <a:spAutoFit/>
          </a:bodyPr>
          <a:lstStyle/>
          <a:p>
            <a:pPr marL="285750" indent="-285750">
              <a:buFont typeface="Arial" panose="020B0604020202020204" pitchFamily="34" charset="0"/>
              <a:buChar char="•"/>
            </a:pPr>
            <a:r>
              <a:rPr lang="en-GB" sz="1200" dirty="0"/>
              <a:t>When focussing on the complete range of standardised scores, wider spread improvements can be noted in the Intervention group. 4 students in the Intervention group (A) improved Comprehension vs 1 student in the Control (B) group. </a:t>
            </a:r>
          </a:p>
          <a:p>
            <a:pPr marL="285750" indent="-285750">
              <a:buFont typeface="Arial" panose="020B0604020202020204" pitchFamily="34" charset="0"/>
              <a:buChar char="•"/>
            </a:pPr>
            <a:r>
              <a:rPr lang="en-GB" sz="1200" dirty="0">
                <a:latin typeface="+mn-lt"/>
              </a:rPr>
              <a:t>Furthermore, the Intervention group had poorer behaviour (based on the school’s points system) than the Control group i.e. their behaviour is worse, but they showed more progress with reading.</a:t>
            </a:r>
            <a:endParaRPr lang="en-GB" sz="1200" dirty="0"/>
          </a:p>
          <a:p>
            <a:pPr marL="285750" indent="-285750">
              <a:buFont typeface="Arial" panose="020B0604020202020204" pitchFamily="34" charset="0"/>
              <a:buChar char="•"/>
            </a:pPr>
            <a:r>
              <a:rPr lang="en-GB" sz="1200" dirty="0"/>
              <a:t>Standardised scores are summarised below. As shown previously on slide 71, 100 is the standard score of an ‘average’ student</a:t>
            </a:r>
          </a:p>
        </p:txBody>
      </p:sp>
      <p:sp>
        <p:nvSpPr>
          <p:cNvPr id="7" name="TextBox 6">
            <a:extLst>
              <a:ext uri="{FF2B5EF4-FFF2-40B4-BE49-F238E27FC236}">
                <a16:creationId xmlns:a16="http://schemas.microsoft.com/office/drawing/2014/main" id="{318C8A22-A75E-ACE0-14C3-424FD4730F6D}"/>
              </a:ext>
            </a:extLst>
          </p:cNvPr>
          <p:cNvSpPr txBox="1"/>
          <p:nvPr/>
        </p:nvSpPr>
        <p:spPr>
          <a:xfrm>
            <a:off x="151957" y="6312872"/>
            <a:ext cx="5531088" cy="246221"/>
          </a:xfrm>
          <a:prstGeom prst="rect">
            <a:avLst/>
          </a:prstGeom>
          <a:noFill/>
        </p:spPr>
        <p:txBody>
          <a:bodyPr wrap="square" rtlCol="0">
            <a:spAutoFit/>
          </a:bodyPr>
          <a:lstStyle/>
          <a:p>
            <a:r>
              <a:rPr lang="en-GB" sz="1000" dirty="0"/>
              <a:t>*Read the supplementary passage.</a:t>
            </a:r>
          </a:p>
        </p:txBody>
      </p:sp>
      <p:sp>
        <p:nvSpPr>
          <p:cNvPr id="8" name="TextBox 7">
            <a:extLst>
              <a:ext uri="{FF2B5EF4-FFF2-40B4-BE49-F238E27FC236}">
                <a16:creationId xmlns:a16="http://schemas.microsoft.com/office/drawing/2014/main" id="{870BF35C-800F-A299-96D7-01DA0FEE215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0088744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3162981"/>
            <a:ext cx="4032739" cy="584775"/>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3200" dirty="0"/>
              <a:t>4b TASO (ASQ)</a:t>
            </a:r>
          </a:p>
        </p:txBody>
      </p:sp>
    </p:spTree>
    <p:extLst>
      <p:ext uri="{BB962C8B-B14F-4D97-AF65-F5344CB8AC3E}">
        <p14:creationId xmlns:p14="http://schemas.microsoft.com/office/powerpoint/2010/main" val="15353344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77</a:t>
            </a:fld>
            <a:endParaRPr lang="en-US" dirty="0"/>
          </a:p>
        </p:txBody>
      </p:sp>
      <p:pic>
        <p:nvPicPr>
          <p:cNvPr id="4" name="Picture Placeholder 17">
            <a:extLst>
              <a:ext uri="{FF2B5EF4-FFF2-40B4-BE49-F238E27FC236}">
                <a16:creationId xmlns:a16="http://schemas.microsoft.com/office/drawing/2014/main" id="{EA3D28B3-3F36-3536-5066-7871ECCB48B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534691" y="1553592"/>
            <a:ext cx="3654133" cy="5066425"/>
          </a:xfrm>
          <a:prstGeom prst="rect">
            <a:avLst/>
          </a:prstGeom>
          <a:noFill/>
        </p:spPr>
      </p:pic>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The TASO questionnaire (ASQ)</a:t>
            </a:r>
          </a:p>
        </p:txBody>
      </p:sp>
      <p:sp>
        <p:nvSpPr>
          <p:cNvPr id="6" name="TextBox 5">
            <a:extLst>
              <a:ext uri="{FF2B5EF4-FFF2-40B4-BE49-F238E27FC236}">
                <a16:creationId xmlns:a16="http://schemas.microsoft.com/office/drawing/2014/main" id="{1E4F5C95-322F-C5C9-AD91-3F37DFEBAB49}"/>
              </a:ext>
            </a:extLst>
          </p:cNvPr>
          <p:cNvSpPr txBox="1"/>
          <p:nvPr/>
        </p:nvSpPr>
        <p:spPr>
          <a:xfrm>
            <a:off x="166218" y="1607331"/>
            <a:ext cx="7947188" cy="3694281"/>
          </a:xfrm>
          <a:prstGeom prst="rect">
            <a:avLst/>
          </a:prstGeom>
          <a:noFill/>
        </p:spPr>
        <p:txBody>
          <a:bodyPr wrap="square" rtlCol="0">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aim of the TASO Access and Success Questionnaire (ASQ) was to monitor any changes in student sentiment towards study and towards Higher Education.  </a:t>
            </a:r>
          </a:p>
          <a:p>
            <a:pPr>
              <a:lnSpc>
                <a:spcPct val="107000"/>
              </a:lnSpc>
              <a:spcAft>
                <a:spcPts val="800"/>
              </a:spcAft>
            </a:pPr>
            <a:endParaRPr lang="en-GB" sz="1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T</a:t>
            </a:r>
            <a:r>
              <a:rPr lang="en-GB" sz="1400" dirty="0">
                <a:effectLst/>
                <a:latin typeface="Calibri" panose="020F0502020204030204" pitchFamily="34" charset="0"/>
                <a:ea typeface="Calibri" panose="020F0502020204030204" pitchFamily="34" charset="0"/>
                <a:cs typeface="Calibri" panose="020F0502020204030204" pitchFamily="34" charset="0"/>
              </a:rPr>
              <a:t>ASO Access and Success Questionnaire (ASQ) was completed either immediately before or after the 30-minute Zoom interview with our researcher, at both the pre- and post-intervention stage.</a:t>
            </a:r>
            <a:r>
              <a:rPr lang="en-GB" sz="1400" dirty="0">
                <a:latin typeface="Calibri" panose="020F0502020204030204" pitchFamily="34" charset="0"/>
                <a:ea typeface="Calibri" panose="020F0502020204030204" pitchFamily="34" charset="0"/>
                <a:cs typeface="Calibri" panose="020F0502020204030204" pitchFamily="34" charset="0"/>
              </a:rPr>
              <a:t> It consisted of 5 questions with between 1 and 4 statements within each question. Students were asked to complete it autonomously. </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questions were taken from the Access and Success Questionnaire (ASQ) designed by TASO. More information about this questionnaire can be found here: </a:t>
            </a:r>
            <a:r>
              <a:rPr lang="en-GB" sz="1400" dirty="0">
                <a:latin typeface="Calibri" panose="020F0502020204030204" pitchFamily="34" charset="0"/>
                <a:ea typeface="Calibri" panose="020F0502020204030204" pitchFamily="34" charset="0"/>
                <a:cs typeface="Calibri" panose="020F0502020204030204" pitchFamily="34" charset="0"/>
                <a:hlinkClick r:id="rId3"/>
              </a:rPr>
              <a:t>https://taso.org.uk/access-and-success-questionnaire-asq/</a:t>
            </a:r>
            <a:endParaRPr lang="en-GB" sz="1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The full questionnaire is outlined on the subsequent slides.</a:t>
            </a:r>
          </a:p>
          <a:p>
            <a:pPr>
              <a:lnSpc>
                <a:spcPct val="107000"/>
              </a:lnSpc>
              <a:spcAft>
                <a:spcPts val="800"/>
              </a:spcAft>
            </a:pPr>
            <a:endParaRPr lang="en-GB" sz="14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6F68B29-63F0-1742-487D-34017EE5C3DA}"/>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1933960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34C90E0-0744-4EFF-3F96-299A977C941A}"/>
              </a:ext>
            </a:extLst>
          </p:cNvPr>
          <p:cNvSpPr/>
          <p:nvPr/>
        </p:nvSpPr>
        <p:spPr>
          <a:xfrm>
            <a:off x="167148" y="5568803"/>
            <a:ext cx="11527938" cy="90926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842C56AD-EA5D-019D-F436-F82E95404626}"/>
              </a:ext>
            </a:extLst>
          </p:cNvPr>
          <p:cNvSpPr/>
          <p:nvPr/>
        </p:nvSpPr>
        <p:spPr>
          <a:xfrm>
            <a:off x="167149" y="3830000"/>
            <a:ext cx="11527938" cy="164591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8F9300E8-92FF-EECA-09D0-F57BBBD28D10}"/>
              </a:ext>
            </a:extLst>
          </p:cNvPr>
          <p:cNvSpPr/>
          <p:nvPr/>
        </p:nvSpPr>
        <p:spPr>
          <a:xfrm>
            <a:off x="167149" y="2133600"/>
            <a:ext cx="11527938" cy="164591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78</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TASO (ASQ): Qs 1-3</a:t>
            </a:r>
          </a:p>
        </p:txBody>
      </p:sp>
      <p:graphicFrame>
        <p:nvGraphicFramePr>
          <p:cNvPr id="7" name="Table 6">
            <a:extLst>
              <a:ext uri="{FF2B5EF4-FFF2-40B4-BE49-F238E27FC236}">
                <a16:creationId xmlns:a16="http://schemas.microsoft.com/office/drawing/2014/main" id="{4A933860-1C21-D958-487D-269E60DD2DA1}"/>
              </a:ext>
            </a:extLst>
          </p:cNvPr>
          <p:cNvGraphicFramePr>
            <a:graphicFrameLocks noGrp="1"/>
          </p:cNvGraphicFramePr>
          <p:nvPr>
            <p:extLst>
              <p:ext uri="{D42A27DB-BD31-4B8C-83A1-F6EECF244321}">
                <p14:modId xmlns:p14="http://schemas.microsoft.com/office/powerpoint/2010/main" val="277075575"/>
              </p:ext>
            </p:extLst>
          </p:nvPr>
        </p:nvGraphicFramePr>
        <p:xfrm>
          <a:off x="6094412" y="2291334"/>
          <a:ext cx="5735058" cy="930244"/>
        </p:xfrm>
        <a:graphic>
          <a:graphicData uri="http://schemas.openxmlformats.org/drawingml/2006/table">
            <a:tbl>
              <a:tblPr firstRow="1" firstCol="1" bandRow="1">
                <a:tableStyleId>{5C22544A-7EE6-4342-B048-85BDC9FD1C3A}</a:tableStyleId>
              </a:tblPr>
              <a:tblGrid>
                <a:gridCol w="5735058">
                  <a:extLst>
                    <a:ext uri="{9D8B030D-6E8A-4147-A177-3AD203B41FA5}">
                      <a16:colId xmlns:a16="http://schemas.microsoft.com/office/drawing/2014/main" val="2818673758"/>
                    </a:ext>
                  </a:extLst>
                </a:gridCol>
              </a:tblGrid>
              <a:tr h="237746">
                <a:tc>
                  <a:txBody>
                    <a:bodyPr/>
                    <a:lstStyle/>
                    <a:p>
                      <a:r>
                        <a:rPr lang="en-GB" sz="1200" b="0" kern="100" dirty="0">
                          <a:solidFill>
                            <a:schemeClr val="tx2"/>
                          </a:solidFill>
                          <a:effectLst/>
                        </a:rPr>
                        <a:t>a. I am confident that I can get the exam results required to progress to higher education</a:t>
                      </a:r>
                      <a:endParaRPr lang="en-GB" sz="1200" b="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132637034"/>
                  </a:ext>
                </a:extLst>
              </a:tr>
              <a:tr h="346249">
                <a:tc>
                  <a:txBody>
                    <a:bodyPr/>
                    <a:lstStyle/>
                    <a:p>
                      <a:r>
                        <a:rPr lang="en-GB" sz="1200" b="0" kern="100" dirty="0">
                          <a:solidFill>
                            <a:schemeClr val="tx2"/>
                          </a:solidFill>
                          <a:effectLst/>
                        </a:rPr>
                        <a:t>b. I have the academic ability to do well in higher education</a:t>
                      </a:r>
                      <a:endParaRPr lang="en-GB" sz="1200" b="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190911794"/>
                  </a:ext>
                </a:extLst>
              </a:tr>
              <a:tr h="346249">
                <a:tc>
                  <a:txBody>
                    <a:bodyPr/>
                    <a:lstStyle/>
                    <a:p>
                      <a:r>
                        <a:rPr lang="en-GB" sz="1200" b="0" kern="100" dirty="0">
                          <a:solidFill>
                            <a:schemeClr val="tx2"/>
                          </a:solidFill>
                          <a:effectLst/>
                        </a:rPr>
                        <a:t>c. I could manage with the level of study required in higher education</a:t>
                      </a:r>
                      <a:endParaRPr lang="en-GB" sz="1200" b="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973023577"/>
                  </a:ext>
                </a:extLst>
              </a:tr>
            </a:tbl>
          </a:graphicData>
        </a:graphic>
      </p:graphicFrame>
      <p:sp>
        <p:nvSpPr>
          <p:cNvPr id="8" name="Rectangle 1">
            <a:extLst>
              <a:ext uri="{FF2B5EF4-FFF2-40B4-BE49-F238E27FC236}">
                <a16:creationId xmlns:a16="http://schemas.microsoft.com/office/drawing/2014/main" id="{57A979F8-99FF-1760-71EE-18AEF2568D31}"/>
              </a:ext>
            </a:extLst>
          </p:cNvPr>
          <p:cNvSpPr>
            <a:spLocks noChangeArrowheads="1"/>
          </p:cNvSpPr>
          <p:nvPr/>
        </p:nvSpPr>
        <p:spPr bwMode="auto">
          <a:xfrm>
            <a:off x="253352" y="2160741"/>
            <a:ext cx="536086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Q1.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following statements relate to how you feel about studying in higher education from an academic perspective. Higher education includes university, higher education in a further education college or other provider, or degree apprenticeships. The statements are about your results, both before and during higher education if you were to go, and what would be expected of you in terms of studying in higher education. </a:t>
            </a:r>
            <a:r>
              <a:rPr lang="en-GB" altLang="en-US" sz="1200" dirty="0">
                <a:ea typeface="Times New Roman" panose="02020603050405020304" pitchFamily="18" charset="0"/>
              </a:rPr>
              <a:t> </a:t>
            </a: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Please think about </a:t>
            </a:r>
            <a:r>
              <a:rPr kumimoji="0" lang="en-GB" altLang="en-US" sz="110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each</a:t>
            </a: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statement and indicate the extent to which you agree or disagree.</a:t>
            </a:r>
            <a:endParaRPr kumimoji="0" lang="en-GB" altLang="en-US" sz="120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Table 8">
            <a:extLst>
              <a:ext uri="{FF2B5EF4-FFF2-40B4-BE49-F238E27FC236}">
                <a16:creationId xmlns:a16="http://schemas.microsoft.com/office/drawing/2014/main" id="{0D3125B2-14F5-807E-42B1-0A093BFC20D6}"/>
              </a:ext>
            </a:extLst>
          </p:cNvPr>
          <p:cNvGraphicFramePr>
            <a:graphicFrameLocks noGrp="1"/>
          </p:cNvGraphicFramePr>
          <p:nvPr>
            <p:extLst>
              <p:ext uri="{D42A27DB-BD31-4B8C-83A1-F6EECF244321}">
                <p14:modId xmlns:p14="http://schemas.microsoft.com/office/powerpoint/2010/main" val="4067011360"/>
              </p:ext>
            </p:extLst>
          </p:nvPr>
        </p:nvGraphicFramePr>
        <p:xfrm>
          <a:off x="6127709" y="3988324"/>
          <a:ext cx="5621839" cy="1381869"/>
        </p:xfrm>
        <a:graphic>
          <a:graphicData uri="http://schemas.openxmlformats.org/drawingml/2006/table">
            <a:tbl>
              <a:tblPr firstRow="1" firstCol="1" bandRow="1">
                <a:tableStyleId>{5C22544A-7EE6-4342-B048-85BDC9FD1C3A}</a:tableStyleId>
              </a:tblPr>
              <a:tblGrid>
                <a:gridCol w="5621839">
                  <a:extLst>
                    <a:ext uri="{9D8B030D-6E8A-4147-A177-3AD203B41FA5}">
                      <a16:colId xmlns:a16="http://schemas.microsoft.com/office/drawing/2014/main" val="14454873"/>
                    </a:ext>
                  </a:extLst>
                </a:gridCol>
              </a:tblGrid>
              <a:tr h="275150">
                <a:tc>
                  <a:txBody>
                    <a:bodyPr/>
                    <a:lstStyle/>
                    <a:p>
                      <a:r>
                        <a:rPr lang="en-GB" sz="1200" b="0" kern="100" dirty="0">
                          <a:solidFill>
                            <a:schemeClr val="tx2"/>
                          </a:solidFill>
                          <a:effectLst/>
                        </a:rPr>
                        <a:t>a. I can tell which information is most important when I study</a:t>
                      </a: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650811721"/>
                  </a:ext>
                </a:extLst>
              </a:tr>
              <a:tr h="558079">
                <a:tc>
                  <a:txBody>
                    <a:bodyPr/>
                    <a:lstStyle/>
                    <a:p>
                      <a:pPr>
                        <a:lnSpc>
                          <a:spcPct val="150000"/>
                        </a:lnSpc>
                      </a:pPr>
                      <a:r>
                        <a:rPr lang="en-GB" sz="1200" b="0" kern="100" dirty="0">
                          <a:solidFill>
                            <a:schemeClr val="tx2"/>
                          </a:solidFill>
                          <a:effectLst/>
                        </a:rPr>
                        <a:t>b. I can tell how reliable information is when I read something</a:t>
                      </a:r>
                    </a:p>
                  </a:txBody>
                  <a:tcPr marL="68580" marR="68580" marT="0" marB="0">
                    <a:noFill/>
                  </a:tcPr>
                </a:tc>
                <a:extLst>
                  <a:ext uri="{0D108BD9-81ED-4DB2-BD59-A6C34878D82A}">
                    <a16:rowId xmlns:a16="http://schemas.microsoft.com/office/drawing/2014/main" val="2364211815"/>
                  </a:ext>
                </a:extLst>
              </a:tr>
              <a:tr h="287495">
                <a:tc>
                  <a:txBody>
                    <a:bodyPr/>
                    <a:lstStyle/>
                    <a:p>
                      <a:r>
                        <a:rPr lang="en-GB" sz="1200" b="0" kern="100" dirty="0">
                          <a:solidFill>
                            <a:schemeClr val="tx2"/>
                          </a:solidFill>
                          <a:effectLst/>
                        </a:rPr>
                        <a:t>c. I can clearly explain my ideas, even when writing about complicated things</a:t>
                      </a:r>
                    </a:p>
                    <a:p>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06565572"/>
                  </a:ext>
                </a:extLst>
              </a:tr>
              <a:tr h="101592">
                <a:tc>
                  <a:txBody>
                    <a:bodyPr/>
                    <a:lstStyle/>
                    <a:p>
                      <a:r>
                        <a:rPr lang="en-GB" sz="1200" b="0" kern="100" dirty="0">
                          <a:solidFill>
                            <a:schemeClr val="tx2"/>
                          </a:solidFill>
                          <a:effectLst/>
                        </a:rPr>
                        <a:t>d. I can confidently explain my ideas when talking to others</a:t>
                      </a: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098714384"/>
                  </a:ext>
                </a:extLst>
              </a:tr>
            </a:tbl>
          </a:graphicData>
        </a:graphic>
      </p:graphicFrame>
      <p:graphicFrame>
        <p:nvGraphicFramePr>
          <p:cNvPr id="10" name="Table 9">
            <a:extLst>
              <a:ext uri="{FF2B5EF4-FFF2-40B4-BE49-F238E27FC236}">
                <a16:creationId xmlns:a16="http://schemas.microsoft.com/office/drawing/2014/main" id="{F22C6610-D339-77D8-FDC6-9BE6D875AD63}"/>
              </a:ext>
            </a:extLst>
          </p:cNvPr>
          <p:cNvGraphicFramePr>
            <a:graphicFrameLocks noGrp="1"/>
          </p:cNvGraphicFramePr>
          <p:nvPr>
            <p:extLst>
              <p:ext uri="{D42A27DB-BD31-4B8C-83A1-F6EECF244321}">
                <p14:modId xmlns:p14="http://schemas.microsoft.com/office/powerpoint/2010/main" val="433816437"/>
              </p:ext>
            </p:extLst>
          </p:nvPr>
        </p:nvGraphicFramePr>
        <p:xfrm>
          <a:off x="6127709" y="5921614"/>
          <a:ext cx="5567377" cy="365760"/>
        </p:xfrm>
        <a:graphic>
          <a:graphicData uri="http://schemas.openxmlformats.org/drawingml/2006/table">
            <a:tbl>
              <a:tblPr firstRow="1" firstCol="1" bandRow="1">
                <a:tableStyleId>{5C22544A-7EE6-4342-B048-85BDC9FD1C3A}</a:tableStyleId>
              </a:tblPr>
              <a:tblGrid>
                <a:gridCol w="5567377">
                  <a:extLst>
                    <a:ext uri="{9D8B030D-6E8A-4147-A177-3AD203B41FA5}">
                      <a16:colId xmlns:a16="http://schemas.microsoft.com/office/drawing/2014/main" val="2597927848"/>
                    </a:ext>
                  </a:extLst>
                </a:gridCol>
              </a:tblGrid>
              <a:tr h="351277">
                <a:tc>
                  <a:txBody>
                    <a:bodyPr/>
                    <a:lstStyle/>
                    <a:p>
                      <a:pPr marL="228600" indent="-228600">
                        <a:buAutoNum type="alphaLcPeriod"/>
                      </a:pPr>
                      <a:r>
                        <a:rPr lang="en-GB" sz="1200" b="0" kern="100" dirty="0">
                          <a:solidFill>
                            <a:schemeClr val="tx2"/>
                          </a:solidFill>
                          <a:effectLst/>
                        </a:rPr>
                        <a:t>I am thinking about applying to university in the future </a:t>
                      </a:r>
                    </a:p>
                    <a:p>
                      <a:pPr marL="228600" indent="-228600">
                        <a:buAutoNum type="alphaLcPeriod"/>
                      </a:pP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453305007"/>
                  </a:ext>
                </a:extLst>
              </a:tr>
            </a:tbl>
          </a:graphicData>
        </a:graphic>
      </p:graphicFrame>
      <p:sp>
        <p:nvSpPr>
          <p:cNvPr id="13" name="Rectangle 2">
            <a:extLst>
              <a:ext uri="{FF2B5EF4-FFF2-40B4-BE49-F238E27FC236}">
                <a16:creationId xmlns:a16="http://schemas.microsoft.com/office/drawing/2014/main" id="{AC974E1C-2063-54C2-2D31-35096482C7BF}"/>
              </a:ext>
            </a:extLst>
          </p:cNvPr>
          <p:cNvSpPr>
            <a:spLocks noChangeArrowheads="1"/>
          </p:cNvSpPr>
          <p:nvPr/>
        </p:nvSpPr>
        <p:spPr bwMode="auto">
          <a:xfrm>
            <a:off x="271318" y="3998454"/>
            <a:ext cx="5567377" cy="3062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Q2.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following statements are about how you study. Please think about how you learn and what you do when you study. Then indicate to what extent you agree or disagree with </a:t>
            </a:r>
            <a:r>
              <a:rPr kumimoji="0" lang="en-GB" altLang="en-US" sz="110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each</a:t>
            </a: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statement.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800" dirty="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8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Q3. </a:t>
            </a: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This question is about whether you’re thinking about going to higher education. There is no right or wrong answer, the important thing is to respond honestly about what you think. Higher education includes university, higher education in a further education college or other provider, or degree apprenticeships.</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100" b="1"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E8519FB1-C3EC-CDFC-656A-464314466692}"/>
              </a:ext>
            </a:extLst>
          </p:cNvPr>
          <p:cNvSpPr txBox="1"/>
          <p:nvPr/>
        </p:nvSpPr>
        <p:spPr>
          <a:xfrm>
            <a:off x="271318" y="1664581"/>
            <a:ext cx="11478230" cy="307777"/>
          </a:xfrm>
          <a:prstGeom prst="rect">
            <a:avLst/>
          </a:prstGeom>
          <a:noFill/>
        </p:spPr>
        <p:txBody>
          <a:bodyPr wrap="square" rtlCol="0">
            <a:spAutoFit/>
          </a:bodyPr>
          <a:lstStyle/>
          <a:p>
            <a:r>
              <a:rPr lang="en-GB" sz="1400" dirty="0">
                <a:solidFill>
                  <a:srgbClr val="1D71B8"/>
                </a:solidFill>
              </a:rPr>
              <a:t>Students answered on a 5-point scale, from strongly disagree, disagree, neither agree or disagree, agree, strongly agree.</a:t>
            </a:r>
          </a:p>
        </p:txBody>
      </p:sp>
      <p:sp>
        <p:nvSpPr>
          <p:cNvPr id="12" name="TextBox 11">
            <a:extLst>
              <a:ext uri="{FF2B5EF4-FFF2-40B4-BE49-F238E27FC236}">
                <a16:creationId xmlns:a16="http://schemas.microsoft.com/office/drawing/2014/main" id="{13A0C741-CF45-8CEC-C224-8B00F036318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9739717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D6B6DB-8448-4F0E-8C56-ADE9CB5CCCE3}"/>
              </a:ext>
            </a:extLst>
          </p:cNvPr>
          <p:cNvSpPr/>
          <p:nvPr/>
        </p:nvSpPr>
        <p:spPr>
          <a:xfrm>
            <a:off x="157083" y="4261520"/>
            <a:ext cx="11643951" cy="182264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B3CB9406-E265-4DCB-A51B-ACE5845CF321}"/>
              </a:ext>
            </a:extLst>
          </p:cNvPr>
          <p:cNvSpPr/>
          <p:nvPr/>
        </p:nvSpPr>
        <p:spPr>
          <a:xfrm>
            <a:off x="157083" y="2480975"/>
            <a:ext cx="11643951" cy="149235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79</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TASO (ASQ): Qs 4-5</a:t>
            </a:r>
          </a:p>
        </p:txBody>
      </p:sp>
      <p:graphicFrame>
        <p:nvGraphicFramePr>
          <p:cNvPr id="11" name="Table 10">
            <a:extLst>
              <a:ext uri="{FF2B5EF4-FFF2-40B4-BE49-F238E27FC236}">
                <a16:creationId xmlns:a16="http://schemas.microsoft.com/office/drawing/2014/main" id="{85500C11-18CE-86E8-4531-20D1FA68129D}"/>
              </a:ext>
            </a:extLst>
          </p:cNvPr>
          <p:cNvGraphicFramePr>
            <a:graphicFrameLocks noGrp="1"/>
          </p:cNvGraphicFramePr>
          <p:nvPr>
            <p:extLst>
              <p:ext uri="{D42A27DB-BD31-4B8C-83A1-F6EECF244321}">
                <p14:modId xmlns:p14="http://schemas.microsoft.com/office/powerpoint/2010/main" val="928720231"/>
              </p:ext>
            </p:extLst>
          </p:nvPr>
        </p:nvGraphicFramePr>
        <p:xfrm>
          <a:off x="6755429" y="2708061"/>
          <a:ext cx="5045605" cy="1350546"/>
        </p:xfrm>
        <a:graphic>
          <a:graphicData uri="http://schemas.openxmlformats.org/drawingml/2006/table">
            <a:tbl>
              <a:tblPr firstRow="1" firstCol="1" bandRow="1">
                <a:tableStyleId>{5C22544A-7EE6-4342-B048-85BDC9FD1C3A}</a:tableStyleId>
              </a:tblPr>
              <a:tblGrid>
                <a:gridCol w="5045605">
                  <a:extLst>
                    <a:ext uri="{9D8B030D-6E8A-4147-A177-3AD203B41FA5}">
                      <a16:colId xmlns:a16="http://schemas.microsoft.com/office/drawing/2014/main" val="910654874"/>
                    </a:ext>
                  </a:extLst>
                </a:gridCol>
              </a:tblGrid>
              <a:tr h="385870">
                <a:tc>
                  <a:txBody>
                    <a:bodyPr/>
                    <a:lstStyle/>
                    <a:p>
                      <a:r>
                        <a:rPr lang="en-GB" sz="1200" b="0" kern="100" dirty="0">
                          <a:solidFill>
                            <a:schemeClr val="tx2"/>
                          </a:solidFill>
                          <a:effectLst/>
                        </a:rPr>
                        <a:t>a. I know what studying in higher education would be like</a:t>
                      </a: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252186901"/>
                  </a:ext>
                </a:extLst>
              </a:tr>
              <a:tr h="578806">
                <a:tc>
                  <a:txBody>
                    <a:bodyPr/>
                    <a:lstStyle/>
                    <a:p>
                      <a:r>
                        <a:rPr lang="en-GB" sz="1200" b="0" kern="100" dirty="0">
                          <a:solidFill>
                            <a:schemeClr val="tx2"/>
                          </a:solidFill>
                          <a:effectLst/>
                        </a:rPr>
                        <a:t>b. I know how studying in higher education is different from studying in school or at college</a:t>
                      </a: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049291786"/>
                  </a:ext>
                </a:extLst>
              </a:tr>
              <a:tr h="385870">
                <a:tc>
                  <a:txBody>
                    <a:bodyPr/>
                    <a:lstStyle/>
                    <a:p>
                      <a:r>
                        <a:rPr lang="en-GB" sz="1200" b="0" kern="100" dirty="0">
                          <a:solidFill>
                            <a:schemeClr val="tx2"/>
                          </a:solidFill>
                          <a:effectLst/>
                        </a:rPr>
                        <a:t>c. I believe that if I apply to higher education, I will get a place</a:t>
                      </a: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379096437"/>
                  </a:ext>
                </a:extLst>
              </a:tr>
            </a:tbl>
          </a:graphicData>
        </a:graphic>
      </p:graphicFrame>
      <p:graphicFrame>
        <p:nvGraphicFramePr>
          <p:cNvPr id="12" name="Table 11">
            <a:extLst>
              <a:ext uri="{FF2B5EF4-FFF2-40B4-BE49-F238E27FC236}">
                <a16:creationId xmlns:a16="http://schemas.microsoft.com/office/drawing/2014/main" id="{14AA7EFC-784F-6AF6-1AC0-1E9C26867043}"/>
              </a:ext>
            </a:extLst>
          </p:cNvPr>
          <p:cNvGraphicFramePr>
            <a:graphicFrameLocks noGrp="1"/>
          </p:cNvGraphicFramePr>
          <p:nvPr>
            <p:extLst>
              <p:ext uri="{D42A27DB-BD31-4B8C-83A1-F6EECF244321}">
                <p14:modId xmlns:p14="http://schemas.microsoft.com/office/powerpoint/2010/main" val="2722776516"/>
              </p:ext>
            </p:extLst>
          </p:nvPr>
        </p:nvGraphicFramePr>
        <p:xfrm>
          <a:off x="6755429" y="4637964"/>
          <a:ext cx="4895797" cy="1446196"/>
        </p:xfrm>
        <a:graphic>
          <a:graphicData uri="http://schemas.openxmlformats.org/drawingml/2006/table">
            <a:tbl>
              <a:tblPr firstRow="1" firstCol="1" bandRow="1">
                <a:tableStyleId>{5C22544A-7EE6-4342-B048-85BDC9FD1C3A}</a:tableStyleId>
              </a:tblPr>
              <a:tblGrid>
                <a:gridCol w="4895797">
                  <a:extLst>
                    <a:ext uri="{9D8B030D-6E8A-4147-A177-3AD203B41FA5}">
                      <a16:colId xmlns:a16="http://schemas.microsoft.com/office/drawing/2014/main" val="1724845437"/>
                    </a:ext>
                  </a:extLst>
                </a:gridCol>
              </a:tblGrid>
              <a:tr h="540218">
                <a:tc>
                  <a:txBody>
                    <a:bodyPr/>
                    <a:lstStyle/>
                    <a:p>
                      <a:pPr marL="228600" indent="-228600">
                        <a:buAutoNum type="alphaLcPeriod"/>
                      </a:pPr>
                      <a:r>
                        <a:rPr lang="en-GB" sz="1200" b="0" kern="100" dirty="0">
                          <a:solidFill>
                            <a:schemeClr val="tx2"/>
                          </a:solidFill>
                          <a:effectLst/>
                        </a:rPr>
                        <a:t>Higher education is for people like me</a:t>
                      </a:r>
                    </a:p>
                    <a:p>
                      <a:pPr marL="228600" indent="-228600">
                        <a:buAutoNum type="alphaLcPeriod"/>
                      </a:pPr>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069395546"/>
                  </a:ext>
                </a:extLst>
              </a:tr>
              <a:tr h="540218">
                <a:tc>
                  <a:txBody>
                    <a:bodyPr/>
                    <a:lstStyle/>
                    <a:p>
                      <a:r>
                        <a:rPr lang="en-GB" sz="1200" b="0" kern="100" dirty="0">
                          <a:solidFill>
                            <a:schemeClr val="tx2"/>
                          </a:solidFill>
                          <a:effectLst/>
                        </a:rPr>
                        <a:t>b. I would fit in well academically with others in higher education</a:t>
                      </a:r>
                    </a:p>
                    <a:p>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92667062"/>
                  </a:ext>
                </a:extLst>
              </a:tr>
              <a:tr h="270109">
                <a:tc>
                  <a:txBody>
                    <a:bodyPr/>
                    <a:lstStyle/>
                    <a:p>
                      <a:r>
                        <a:rPr lang="en-GB" sz="1200" b="0" kern="100" dirty="0">
                          <a:solidFill>
                            <a:schemeClr val="tx2"/>
                          </a:solidFill>
                          <a:effectLst/>
                        </a:rPr>
                        <a:t>c. I would fit in well socially with others in higher education</a:t>
                      </a:r>
                    </a:p>
                    <a:p>
                      <a:endParaRPr lang="en-GB" sz="1200" b="0" kern="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593179972"/>
                  </a:ext>
                </a:extLst>
              </a:tr>
            </a:tbl>
          </a:graphicData>
        </a:graphic>
      </p:graphicFrame>
      <p:sp>
        <p:nvSpPr>
          <p:cNvPr id="13" name="Rectangle 2">
            <a:extLst>
              <a:ext uri="{FF2B5EF4-FFF2-40B4-BE49-F238E27FC236}">
                <a16:creationId xmlns:a16="http://schemas.microsoft.com/office/drawing/2014/main" id="{AC974E1C-2063-54C2-2D31-35096482C7BF}"/>
              </a:ext>
            </a:extLst>
          </p:cNvPr>
          <p:cNvSpPr>
            <a:spLocks noChangeArrowheads="1"/>
          </p:cNvSpPr>
          <p:nvPr/>
        </p:nvSpPr>
        <p:spPr bwMode="auto">
          <a:xfrm>
            <a:off x="387791" y="2409977"/>
            <a:ext cx="5954015" cy="3447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100" b="1"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Q4.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following statements are about what you know and how you feel about going to higher education. </a:t>
            </a:r>
            <a:endParaRPr kumimoji="0" lang="en-GB" altLang="en-US" sz="120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Please think about each statement and indicate to what extent you agree or disagree. Higher education includes university, higher education in a further education college or other provider, or degree apprenticeships.</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1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1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Q5.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following statements relate to how you might feel about becoming a student in higher education. Please consider each statement and indicate the extent to which you agree or disagree. Higher education includes university, higher education in a further education college or other provider, or degree apprenticeships.</a:t>
            </a:r>
            <a:endParaRPr kumimoji="0" lang="en-GB" altLang="en-US" sz="120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7AE0F04A-4556-FFBC-49F6-4ED08B68ABD9}"/>
              </a:ext>
            </a:extLst>
          </p:cNvPr>
          <p:cNvSpPr txBox="1"/>
          <p:nvPr/>
        </p:nvSpPr>
        <p:spPr>
          <a:xfrm>
            <a:off x="355297" y="1731457"/>
            <a:ext cx="11478230" cy="307777"/>
          </a:xfrm>
          <a:prstGeom prst="rect">
            <a:avLst/>
          </a:prstGeom>
          <a:noFill/>
        </p:spPr>
        <p:txBody>
          <a:bodyPr wrap="square" rtlCol="0">
            <a:spAutoFit/>
          </a:bodyPr>
          <a:lstStyle/>
          <a:p>
            <a:r>
              <a:rPr lang="en-GB" sz="1400" dirty="0">
                <a:solidFill>
                  <a:srgbClr val="1D71B8"/>
                </a:solidFill>
              </a:rPr>
              <a:t>Students answered on a 5-point scale, from strongly disagree, disagree, neither agree or disagree, agree, strongly agree.</a:t>
            </a:r>
          </a:p>
        </p:txBody>
      </p:sp>
      <p:sp>
        <p:nvSpPr>
          <p:cNvPr id="8" name="TextBox 7">
            <a:extLst>
              <a:ext uri="{FF2B5EF4-FFF2-40B4-BE49-F238E27FC236}">
                <a16:creationId xmlns:a16="http://schemas.microsoft.com/office/drawing/2014/main" id="{B85E1E82-9CCA-4F44-E0FB-FDEDC0969FB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967888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A2B8B2D-754F-15EC-CD64-9EDDF11E9DEA}"/>
              </a:ext>
            </a:extLst>
          </p:cNvPr>
          <p:cNvSpPr/>
          <p:nvPr/>
        </p:nvSpPr>
        <p:spPr>
          <a:xfrm>
            <a:off x="7911548" y="1779104"/>
            <a:ext cx="4029926" cy="4601042"/>
          </a:xfrm>
          <a:prstGeom prst="rect">
            <a:avLst/>
          </a:prstGeom>
          <a:solidFill>
            <a:schemeClr val="bg1"/>
          </a:solid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Slide Number Placeholder 2">
            <a:extLst>
              <a:ext uri="{FF2B5EF4-FFF2-40B4-BE49-F238E27FC236}">
                <a16:creationId xmlns:a16="http://schemas.microsoft.com/office/drawing/2014/main" id="{B1974FC7-20B5-779E-8DA6-B8562AE4914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80</a:t>
            </a:fld>
            <a:endParaRPr lang="en-US" dirty="0"/>
          </a:p>
        </p:txBody>
      </p:sp>
      <p:sp>
        <p:nvSpPr>
          <p:cNvPr id="5" name="TextBox 4">
            <a:extLst>
              <a:ext uri="{FF2B5EF4-FFF2-40B4-BE49-F238E27FC236}">
                <a16:creationId xmlns:a16="http://schemas.microsoft.com/office/drawing/2014/main" id="{00F463D3-7FA3-B72B-4651-E9D563E28CBA}"/>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Impact on TASO (ASQ)</a:t>
            </a:r>
          </a:p>
        </p:txBody>
      </p:sp>
      <p:graphicFrame>
        <p:nvGraphicFramePr>
          <p:cNvPr id="8" name="Table 7">
            <a:extLst>
              <a:ext uri="{FF2B5EF4-FFF2-40B4-BE49-F238E27FC236}">
                <a16:creationId xmlns:a16="http://schemas.microsoft.com/office/drawing/2014/main" id="{5F9A0B28-4F7F-B537-4710-79FA866998D7}"/>
              </a:ext>
            </a:extLst>
          </p:cNvPr>
          <p:cNvGraphicFramePr>
            <a:graphicFrameLocks noGrp="1"/>
          </p:cNvGraphicFramePr>
          <p:nvPr>
            <p:extLst>
              <p:ext uri="{D42A27DB-BD31-4B8C-83A1-F6EECF244321}">
                <p14:modId xmlns:p14="http://schemas.microsoft.com/office/powerpoint/2010/main" val="2113277076"/>
              </p:ext>
            </p:extLst>
          </p:nvPr>
        </p:nvGraphicFramePr>
        <p:xfrm>
          <a:off x="7990508" y="2128659"/>
          <a:ext cx="3838962" cy="2108200"/>
        </p:xfrm>
        <a:graphic>
          <a:graphicData uri="http://schemas.openxmlformats.org/drawingml/2006/table">
            <a:tbl>
              <a:tblPr firstRow="1" bandRow="1">
                <a:tableStyleId>{5C22544A-7EE6-4342-B048-85BDC9FD1C3A}</a:tableStyleId>
              </a:tblPr>
              <a:tblGrid>
                <a:gridCol w="3838962">
                  <a:extLst>
                    <a:ext uri="{9D8B030D-6E8A-4147-A177-3AD203B41FA5}">
                      <a16:colId xmlns:a16="http://schemas.microsoft.com/office/drawing/2014/main" val="2719095140"/>
                    </a:ext>
                  </a:extLst>
                </a:gridCol>
              </a:tblGrid>
              <a:tr h="370840">
                <a:tc>
                  <a:txBody>
                    <a:bodyPr/>
                    <a:lstStyle/>
                    <a:p>
                      <a:r>
                        <a:rPr lang="en-GB" sz="1200" dirty="0"/>
                        <a:t>School X Intervention group</a:t>
                      </a:r>
                    </a:p>
                  </a:txBody>
                  <a:tcPr/>
                </a:tc>
                <a:extLst>
                  <a:ext uri="{0D108BD9-81ED-4DB2-BD59-A6C34878D82A}">
                    <a16:rowId xmlns:a16="http://schemas.microsoft.com/office/drawing/2014/main" val="4293861444"/>
                  </a:ext>
                </a:extLst>
              </a:tr>
              <a:tr h="0">
                <a:tc>
                  <a:txBody>
                    <a:bodyPr/>
                    <a:lstStyle/>
                    <a:p>
                      <a:pPr marL="171450" indent="-171450">
                        <a:buFont typeface="Arial" panose="020B0604020202020204" pitchFamily="34" charset="0"/>
                        <a:buChar char="•"/>
                      </a:pPr>
                      <a:r>
                        <a:rPr lang="en-GB" sz="1200" dirty="0"/>
                        <a:t>Generally, fluctuations in both directions with no clear patterns (4 of 5 students) </a:t>
                      </a:r>
                    </a:p>
                    <a:p>
                      <a:pPr marL="171450" indent="-171450">
                        <a:buFont typeface="Arial" panose="020B0604020202020204" pitchFamily="34" charset="0"/>
                        <a:buChar char="•"/>
                      </a:pPr>
                      <a:r>
                        <a:rPr lang="en-GB" sz="1200" dirty="0"/>
                        <a:t>x1 indicated increases across Q1,2,4,5 but a decreased interest at Q3 (thinking about applying)</a:t>
                      </a:r>
                    </a:p>
                    <a:p>
                      <a:pPr marL="171450" indent="-171450">
                        <a:buFont typeface="Arial" panose="020B0604020202020204" pitchFamily="34" charset="0"/>
                        <a:buChar char="•"/>
                      </a:pPr>
                      <a:r>
                        <a:rPr lang="en-GB" sz="1200" dirty="0"/>
                        <a:t>x 3 students had a marginal increase at Q 2(study focus)</a:t>
                      </a:r>
                    </a:p>
                    <a:p>
                      <a:pPr marL="171450" indent="-171450">
                        <a:buFont typeface="Arial" panose="020B0604020202020204" pitchFamily="34" charset="0"/>
                        <a:buChar char="•"/>
                      </a:pPr>
                      <a:r>
                        <a:rPr lang="en-GB" sz="1200" dirty="0"/>
                        <a:t>x 1 had no change at Q2 (study focus)</a:t>
                      </a:r>
                    </a:p>
                    <a:p>
                      <a:pPr marL="171450" indent="-171450">
                        <a:buFont typeface="Arial" panose="020B0604020202020204" pitchFamily="34" charset="0"/>
                        <a:buChar char="•"/>
                      </a:pPr>
                      <a:r>
                        <a:rPr lang="en-GB" sz="1200" dirty="0"/>
                        <a:t>x 1 had a decrease at Q2 (study focus)</a:t>
                      </a:r>
                    </a:p>
                    <a:p>
                      <a:r>
                        <a:rPr lang="en-GB" sz="1200" i="1" dirty="0"/>
                        <a:t>In the control group, x1 had an increase at Q2 (study focus), 2 had no change, and 2 decreased.</a:t>
                      </a:r>
                    </a:p>
                  </a:txBody>
                  <a:tcPr/>
                </a:tc>
                <a:extLst>
                  <a:ext uri="{0D108BD9-81ED-4DB2-BD59-A6C34878D82A}">
                    <a16:rowId xmlns:a16="http://schemas.microsoft.com/office/drawing/2014/main" val="2193857712"/>
                  </a:ext>
                </a:extLst>
              </a:tr>
            </a:tbl>
          </a:graphicData>
        </a:graphic>
      </p:graphicFrame>
      <p:graphicFrame>
        <p:nvGraphicFramePr>
          <p:cNvPr id="9" name="Table 8">
            <a:extLst>
              <a:ext uri="{FF2B5EF4-FFF2-40B4-BE49-F238E27FC236}">
                <a16:creationId xmlns:a16="http://schemas.microsoft.com/office/drawing/2014/main" id="{CE588389-5EB1-9E83-A4ED-6DC263C367D7}"/>
              </a:ext>
            </a:extLst>
          </p:cNvPr>
          <p:cNvGraphicFramePr>
            <a:graphicFrameLocks noGrp="1"/>
          </p:cNvGraphicFramePr>
          <p:nvPr>
            <p:extLst>
              <p:ext uri="{D42A27DB-BD31-4B8C-83A1-F6EECF244321}">
                <p14:modId xmlns:p14="http://schemas.microsoft.com/office/powerpoint/2010/main" val="4051650522"/>
              </p:ext>
            </p:extLst>
          </p:nvPr>
        </p:nvGraphicFramePr>
        <p:xfrm>
          <a:off x="7990508" y="4371045"/>
          <a:ext cx="3838508" cy="1925320"/>
        </p:xfrm>
        <a:graphic>
          <a:graphicData uri="http://schemas.openxmlformats.org/drawingml/2006/table">
            <a:tbl>
              <a:tblPr firstRow="1" bandRow="1">
                <a:tableStyleId>{5C22544A-7EE6-4342-B048-85BDC9FD1C3A}</a:tableStyleId>
              </a:tblPr>
              <a:tblGrid>
                <a:gridCol w="3838508">
                  <a:extLst>
                    <a:ext uri="{9D8B030D-6E8A-4147-A177-3AD203B41FA5}">
                      <a16:colId xmlns:a16="http://schemas.microsoft.com/office/drawing/2014/main" val="2719095140"/>
                    </a:ext>
                  </a:extLst>
                </a:gridCol>
              </a:tblGrid>
              <a:tr h="370840">
                <a:tc>
                  <a:txBody>
                    <a:bodyPr/>
                    <a:lstStyle/>
                    <a:p>
                      <a:r>
                        <a:rPr lang="en-GB" sz="1200" dirty="0"/>
                        <a:t>School Y Intervention group</a:t>
                      </a:r>
                    </a:p>
                  </a:txBody>
                  <a:tcPr/>
                </a:tc>
                <a:extLst>
                  <a:ext uri="{0D108BD9-81ED-4DB2-BD59-A6C34878D82A}">
                    <a16:rowId xmlns:a16="http://schemas.microsoft.com/office/drawing/2014/main" val="4293861444"/>
                  </a:ext>
                </a:extLst>
              </a:tr>
              <a:tr h="370840">
                <a:tc>
                  <a:txBody>
                    <a:bodyPr/>
                    <a:lstStyle/>
                    <a:p>
                      <a:pPr marL="0" indent="0">
                        <a:buFont typeface="Arial" panose="020B0604020202020204" pitchFamily="34" charset="0"/>
                        <a:buNone/>
                      </a:pPr>
                      <a:r>
                        <a:rPr lang="en-GB" sz="1200" dirty="0"/>
                        <a:t>Generally, fluctuations in both directions with no clear patterns.</a:t>
                      </a:r>
                    </a:p>
                    <a:p>
                      <a:pPr marL="0" indent="0">
                        <a:buFont typeface="Arial" panose="020B0604020202020204" pitchFamily="34" charset="0"/>
                        <a:buNone/>
                      </a:pPr>
                      <a:r>
                        <a:rPr lang="en-GB" sz="1200" dirty="0"/>
                        <a:t>x 2 students indicated marginal increase at Q2 (study focus) – one of these indicated increase at Q3 and Q4 </a:t>
                      </a:r>
                    </a:p>
                    <a:p>
                      <a:pPr marL="0" indent="0">
                        <a:buFont typeface="Arial" panose="020B0604020202020204" pitchFamily="34" charset="0"/>
                        <a:buNone/>
                      </a:pPr>
                      <a:r>
                        <a:rPr lang="en-GB" sz="1200" dirty="0"/>
                        <a:t>x3 indicated decrease at Q2 (study focus)</a:t>
                      </a:r>
                    </a:p>
                    <a:p>
                      <a:pPr marL="0" indent="0">
                        <a:buFont typeface="Arial" panose="020B0604020202020204" pitchFamily="34" charset="0"/>
                        <a:buNone/>
                      </a:pPr>
                      <a:r>
                        <a:rPr lang="en-GB" sz="1200" dirty="0"/>
                        <a:t>x1 student did not complete follow up</a:t>
                      </a:r>
                    </a:p>
                    <a:p>
                      <a:pPr marL="0" indent="0">
                        <a:buFont typeface="Arial" panose="020B0604020202020204" pitchFamily="34" charset="0"/>
                        <a:buNone/>
                      </a:pPr>
                      <a:r>
                        <a:rPr lang="en-GB" sz="1200" i="1" dirty="0"/>
                        <a:t>In the control group, x2 students indicated an increase at Q2 and 4 indicated a decrease.</a:t>
                      </a:r>
                    </a:p>
                  </a:txBody>
                  <a:tcPr/>
                </a:tc>
                <a:extLst>
                  <a:ext uri="{0D108BD9-81ED-4DB2-BD59-A6C34878D82A}">
                    <a16:rowId xmlns:a16="http://schemas.microsoft.com/office/drawing/2014/main" val="2193857712"/>
                  </a:ext>
                </a:extLst>
              </a:tr>
            </a:tbl>
          </a:graphicData>
        </a:graphic>
      </p:graphicFrame>
      <p:sp>
        <p:nvSpPr>
          <p:cNvPr id="10" name="TextBox 9">
            <a:extLst>
              <a:ext uri="{FF2B5EF4-FFF2-40B4-BE49-F238E27FC236}">
                <a16:creationId xmlns:a16="http://schemas.microsoft.com/office/drawing/2014/main" id="{4C6792A7-8CEF-1332-F739-74D6D2258000}"/>
              </a:ext>
            </a:extLst>
          </p:cNvPr>
          <p:cNvSpPr txBox="1"/>
          <p:nvPr/>
        </p:nvSpPr>
        <p:spPr>
          <a:xfrm>
            <a:off x="231385" y="4094197"/>
            <a:ext cx="7371873" cy="1261884"/>
          </a:xfrm>
          <a:prstGeom prst="rect">
            <a:avLst/>
          </a:prstGeom>
          <a:noFill/>
        </p:spPr>
        <p:txBody>
          <a:bodyPr wrap="square" rtlCol="0">
            <a:spAutoFit/>
          </a:bodyPr>
          <a:lstStyle/>
          <a:p>
            <a:r>
              <a:rPr lang="en-GB" sz="1400" dirty="0">
                <a:solidFill>
                  <a:srgbClr val="1D71B8"/>
                </a:solidFill>
                <a:latin typeface="Arial Rounded MT Bold" panose="020F0704030504030204" pitchFamily="34" charset="0"/>
                <a:ea typeface="Times New Roman" panose="02020603050405020304" pitchFamily="18" charset="0"/>
              </a:rPr>
              <a:t>The likelihood of the intervention to impact on TASO questionnaire scores regarding Higher Education (HE)</a:t>
            </a:r>
          </a:p>
          <a:p>
            <a:r>
              <a:rPr lang="en-GB" sz="1200" dirty="0">
                <a:effectLst/>
                <a:latin typeface="Calibri" panose="020F0502020204030204" pitchFamily="34" charset="0"/>
                <a:ea typeface="Calibri" panose="020F0502020204030204" pitchFamily="34" charset="0"/>
                <a:cs typeface="Calibri" panose="020F0502020204030204" pitchFamily="34" charset="0"/>
              </a:rPr>
              <a:t>The intervention appears unlikely to impact on awareness of HE as it does not directly or indirectly communicate regarding HE. </a:t>
            </a:r>
            <a:r>
              <a:rPr lang="en-GB" sz="1200" dirty="0">
                <a:latin typeface="Calibri" panose="020F0502020204030204" pitchFamily="34" charset="0"/>
                <a:ea typeface="Calibri" panose="020F0502020204030204" pitchFamily="34" charset="0"/>
                <a:cs typeface="Calibri" panose="020F0502020204030204" pitchFamily="34" charset="0"/>
              </a:rPr>
              <a:t>Teachers and Hello Future personnel commented that they did not expect Year 7 students to have an awareness of HE and were not surprised that TASO (ASQ) scores regarding HE did not show progression from October 2023 to January 2024 for these Year 7 students.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31476E3-517A-AFF1-90AE-BBAC08E483C7}"/>
              </a:ext>
            </a:extLst>
          </p:cNvPr>
          <p:cNvSpPr txBox="1"/>
          <p:nvPr/>
        </p:nvSpPr>
        <p:spPr>
          <a:xfrm>
            <a:off x="231385" y="1568382"/>
            <a:ext cx="7640683" cy="2554545"/>
          </a:xfrm>
          <a:prstGeom prst="rect">
            <a:avLst/>
          </a:prstGeom>
          <a:noFill/>
        </p:spPr>
        <p:txBody>
          <a:bodyPr wrap="square" rtlCol="0">
            <a:spAutoFit/>
          </a:bodyPr>
          <a:lstStyle/>
          <a:p>
            <a:r>
              <a:rPr lang="en-GB" sz="1600" dirty="0">
                <a:solidFill>
                  <a:srgbClr val="1D71B8"/>
                </a:solidFill>
                <a:latin typeface="Arial Rounded MT Bold" panose="020F0704030504030204" pitchFamily="34" charset="0"/>
                <a:ea typeface="Times New Roman" panose="02020603050405020304" pitchFamily="18" charset="0"/>
              </a:rPr>
              <a:t>Summary of impact</a:t>
            </a:r>
          </a:p>
          <a:p>
            <a:r>
              <a:rPr lang="en-GB" sz="1200" dirty="0">
                <a:ea typeface="Times New Roman" panose="02020603050405020304" pitchFamily="18" charset="0"/>
              </a:rPr>
              <a:t>There was no clear evidence of a positive impact on TASO questionnaire scores amongst the Intervention groups. There were fluctuations throughout the questionnaires in both directions which were difficult to interpret in a meaningful manner.  The Control group also had fluctuations in both directions throughout their TASO responses, with no apparent pattern. Qualitative interviews with students on similar topic areas indicated a general lack of understanding regarding future goals, aspirations and HE, which may be the reason for the fluctuation in their responses</a:t>
            </a: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 However, it is also acknowledged that the time between pre- and post-intervention ASQs was approximately 12 weeks. This may be too close together to see meaningful improvement.</a:t>
            </a:r>
            <a:endParaRPr lang="en-GB" sz="1200" dirty="0">
              <a:ea typeface="Times New Roman" panose="02020603050405020304" pitchFamily="18" charset="0"/>
            </a:endParaRPr>
          </a:p>
          <a:p>
            <a:endParaRPr lang="en-GB" sz="1200" dirty="0">
              <a:ea typeface="Times New Roman" panose="02020603050405020304" pitchFamily="18" charset="0"/>
            </a:endParaRPr>
          </a:p>
          <a:p>
            <a:r>
              <a:rPr lang="en-GB" sz="1200" dirty="0">
                <a:ea typeface="Times New Roman" panose="02020603050405020304" pitchFamily="18" charset="0"/>
              </a:rPr>
              <a:t>In terms of Q2, which was specifically focussed on study, the picture was mixed within the Intervention group - some students indicated more confidence, others no change, and others decreased confidence. That said, scores were marginally more positive (i.e. more increases) than for the equivalent question within the control groups (see detailed analysis summary.) </a:t>
            </a:r>
          </a:p>
        </p:txBody>
      </p:sp>
      <p:sp>
        <p:nvSpPr>
          <p:cNvPr id="12" name="TextBox 11">
            <a:extLst>
              <a:ext uri="{FF2B5EF4-FFF2-40B4-BE49-F238E27FC236}">
                <a16:creationId xmlns:a16="http://schemas.microsoft.com/office/drawing/2014/main" id="{4ABA2871-290C-7A4A-5A19-64EEC6E06C85}"/>
              </a:ext>
            </a:extLst>
          </p:cNvPr>
          <p:cNvSpPr txBox="1"/>
          <p:nvPr/>
        </p:nvSpPr>
        <p:spPr>
          <a:xfrm>
            <a:off x="7911548" y="1809061"/>
            <a:ext cx="4029926" cy="276999"/>
          </a:xfrm>
          <a:prstGeom prst="rect">
            <a:avLst/>
          </a:prstGeom>
          <a:noFill/>
        </p:spPr>
        <p:txBody>
          <a:bodyPr wrap="square" rtlCol="0">
            <a:spAutoFit/>
          </a:bodyPr>
          <a:lstStyle/>
          <a:p>
            <a:pPr algn="ctr"/>
            <a:r>
              <a:rPr lang="en-GB" sz="1200" b="1" dirty="0">
                <a:solidFill>
                  <a:srgbClr val="2A5160"/>
                </a:solidFill>
              </a:rPr>
              <a:t>Summary of detailed analysis</a:t>
            </a:r>
          </a:p>
        </p:txBody>
      </p:sp>
      <p:sp>
        <p:nvSpPr>
          <p:cNvPr id="14" name="TextBox 13">
            <a:extLst>
              <a:ext uri="{FF2B5EF4-FFF2-40B4-BE49-F238E27FC236}">
                <a16:creationId xmlns:a16="http://schemas.microsoft.com/office/drawing/2014/main" id="{C28432EC-1A4E-62C3-F6A1-9F1608670882}"/>
              </a:ext>
            </a:extLst>
          </p:cNvPr>
          <p:cNvSpPr txBox="1"/>
          <p:nvPr/>
        </p:nvSpPr>
        <p:spPr>
          <a:xfrm>
            <a:off x="241431" y="5359505"/>
            <a:ext cx="7371873" cy="1046440"/>
          </a:xfrm>
          <a:prstGeom prst="rect">
            <a:avLst/>
          </a:prstGeom>
          <a:noFill/>
        </p:spPr>
        <p:txBody>
          <a:bodyPr wrap="square" rtlCol="0">
            <a:spAutoFit/>
          </a:bodyPr>
          <a:lstStyle/>
          <a:p>
            <a:r>
              <a:rPr lang="en-GB" sz="1400" dirty="0">
                <a:solidFill>
                  <a:srgbClr val="1D71B8"/>
                </a:solidFill>
                <a:latin typeface="Arial Rounded MT Bold" panose="020F0704030504030204" pitchFamily="34" charset="0"/>
                <a:ea typeface="Times New Roman" panose="02020603050405020304" pitchFamily="18" charset="0"/>
              </a:rPr>
              <a:t>Student understanding and engagement with HE</a:t>
            </a:r>
          </a:p>
          <a:p>
            <a:r>
              <a:rPr lang="en-GB" sz="1200" dirty="0">
                <a:effectLst/>
                <a:latin typeface="Calibri" panose="020F0502020204030204" pitchFamily="34" charset="0"/>
                <a:ea typeface="Calibri" panose="020F0502020204030204" pitchFamily="34" charset="0"/>
                <a:cs typeface="Calibri" panose="020F0502020204030204" pitchFamily="34" charset="0"/>
              </a:rPr>
              <a:t>It was evident during the student pre- and post-intervention interviews that there was very little engagement with Higher Education. Most students had given their future study path</a:t>
            </a:r>
            <a:r>
              <a:rPr lang="en-GB" sz="1200" dirty="0">
                <a:latin typeface="Calibri" panose="020F0502020204030204" pitchFamily="34" charset="0"/>
                <a:ea typeface="Calibri" panose="020F0502020204030204" pitchFamily="34" charset="0"/>
                <a:cs typeface="Calibri" panose="020F0502020204030204" pitchFamily="34" charset="0"/>
              </a:rPr>
              <a:t> </a:t>
            </a:r>
            <a:r>
              <a:rPr lang="en-GB" sz="1200" dirty="0">
                <a:effectLst/>
                <a:latin typeface="Calibri" panose="020F0502020204030204" pitchFamily="34" charset="0"/>
                <a:ea typeface="Calibri" panose="020F0502020204030204" pitchFamily="34" charset="0"/>
                <a:cs typeface="Calibri" panose="020F0502020204030204" pitchFamily="34" charset="0"/>
              </a:rPr>
              <a:t>ver</a:t>
            </a:r>
            <a:r>
              <a:rPr lang="en-GB" sz="1200" dirty="0">
                <a:latin typeface="Calibri" panose="020F0502020204030204" pitchFamily="34" charset="0"/>
                <a:ea typeface="Calibri" panose="020F0502020204030204" pitchFamily="34" charset="0"/>
                <a:cs typeface="Calibri" panose="020F0502020204030204" pitchFamily="34" charset="0"/>
              </a:rPr>
              <a:t>y little consideration at the point of the interviews. There was some intention to continue for 6</a:t>
            </a:r>
            <a:r>
              <a:rPr lang="en-GB" sz="1200" baseline="30000" dirty="0">
                <a:latin typeface="Calibri" panose="020F0502020204030204" pitchFamily="34" charset="0"/>
                <a:ea typeface="Calibri" panose="020F0502020204030204" pitchFamily="34" charset="0"/>
                <a:cs typeface="Calibri" panose="020F0502020204030204" pitchFamily="34" charset="0"/>
              </a:rPr>
              <a:t>th</a:t>
            </a:r>
            <a:r>
              <a:rPr lang="en-GB" sz="1200" dirty="0">
                <a:latin typeface="Calibri" panose="020F0502020204030204" pitchFamily="34" charset="0"/>
                <a:ea typeface="Calibri" panose="020F0502020204030204" pitchFamily="34" charset="0"/>
                <a:cs typeface="Calibri" panose="020F0502020204030204" pitchFamily="34" charset="0"/>
              </a:rPr>
              <a:t> form or college, but very little consideration of university at this stage for the students in our sample.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F0BFDA93-8B4C-6FFA-7CC1-DB01540E5F2C}"/>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0714017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916760"/>
            <a:ext cx="4032739" cy="1077218"/>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3200" dirty="0"/>
              <a:t>4c Student and teacher sentiment</a:t>
            </a:r>
          </a:p>
        </p:txBody>
      </p:sp>
    </p:spTree>
    <p:extLst>
      <p:ext uri="{BB962C8B-B14F-4D97-AF65-F5344CB8AC3E}">
        <p14:creationId xmlns:p14="http://schemas.microsoft.com/office/powerpoint/2010/main" val="21181682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82</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6"/>
            <a:ext cx="8826642"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Student sentiment towards participation</a:t>
            </a:r>
          </a:p>
        </p:txBody>
      </p:sp>
      <p:sp>
        <p:nvSpPr>
          <p:cNvPr id="10" name="Rounded Rectangular Callout 12">
            <a:extLst>
              <a:ext uri="{FF2B5EF4-FFF2-40B4-BE49-F238E27FC236}">
                <a16:creationId xmlns:a16="http://schemas.microsoft.com/office/drawing/2014/main" id="{19E46677-E81B-C33A-7060-A758929891DF}"/>
              </a:ext>
            </a:extLst>
          </p:cNvPr>
          <p:cNvSpPr/>
          <p:nvPr/>
        </p:nvSpPr>
        <p:spPr>
          <a:xfrm>
            <a:off x="8278761" y="2550913"/>
            <a:ext cx="3638746" cy="801887"/>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i="1" dirty="0">
                <a:solidFill>
                  <a:schemeClr val="bg1"/>
                </a:solidFill>
              </a:rPr>
              <a:t>The reading has helped me a lot and I think it would help me to get a job.</a:t>
            </a:r>
          </a:p>
          <a:p>
            <a:pPr algn="ctr"/>
            <a:endParaRPr lang="en-US" sz="1100" i="1" dirty="0">
              <a:solidFill>
                <a:schemeClr val="bg1"/>
              </a:solidFill>
            </a:endParaRPr>
          </a:p>
          <a:p>
            <a:pPr algn="r"/>
            <a:r>
              <a:rPr lang="en-US" sz="1100" dirty="0">
                <a:solidFill>
                  <a:schemeClr val="bg1"/>
                </a:solidFill>
              </a:rPr>
              <a:t>Female, School X</a:t>
            </a:r>
          </a:p>
        </p:txBody>
      </p:sp>
      <p:sp>
        <p:nvSpPr>
          <p:cNvPr id="7" name="Rounded Rectangular Callout 15">
            <a:extLst>
              <a:ext uri="{FF2B5EF4-FFF2-40B4-BE49-F238E27FC236}">
                <a16:creationId xmlns:a16="http://schemas.microsoft.com/office/drawing/2014/main" id="{76513736-8185-EB95-6E50-07D4A7FDEEEA}"/>
              </a:ext>
            </a:extLst>
          </p:cNvPr>
          <p:cNvSpPr/>
          <p:nvPr/>
        </p:nvSpPr>
        <p:spPr>
          <a:xfrm>
            <a:off x="8278761" y="5590721"/>
            <a:ext cx="3638746" cy="727719"/>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100" i="1" dirty="0"/>
              <a:t>My reading improved and learning, like now I want to like put my hand up.</a:t>
            </a:r>
          </a:p>
          <a:p>
            <a:pPr algn="ctr"/>
            <a:endParaRPr lang="en-US" sz="1100" i="1" dirty="0"/>
          </a:p>
          <a:p>
            <a:pPr algn="r"/>
            <a:r>
              <a:rPr lang="en-US" sz="1100" dirty="0"/>
              <a:t>Male, School X</a:t>
            </a:r>
          </a:p>
        </p:txBody>
      </p:sp>
      <p:sp>
        <p:nvSpPr>
          <p:cNvPr id="9" name="TextBox 8">
            <a:extLst>
              <a:ext uri="{FF2B5EF4-FFF2-40B4-BE49-F238E27FC236}">
                <a16:creationId xmlns:a16="http://schemas.microsoft.com/office/drawing/2014/main" id="{CC116D8F-FB89-09B5-CCF1-595A7369A1A9}"/>
              </a:ext>
            </a:extLst>
          </p:cNvPr>
          <p:cNvSpPr txBox="1"/>
          <p:nvPr/>
        </p:nvSpPr>
        <p:spPr>
          <a:xfrm>
            <a:off x="271318" y="2766753"/>
            <a:ext cx="7791134" cy="3335850"/>
          </a:xfrm>
          <a:prstGeom prst="rect">
            <a:avLst/>
          </a:prstGeom>
          <a:noFill/>
        </p:spPr>
        <p:txBody>
          <a:bodyPr wrap="square" rtlCol="0">
            <a:spAutoFit/>
          </a:bodyPr>
          <a:lstStyle/>
          <a:p>
            <a:pPr marL="285750" indent="-285750">
              <a:lnSpc>
                <a:spcPct val="107000"/>
              </a:lnSpc>
              <a:spcAft>
                <a:spcPts val="800"/>
              </a:spcAft>
              <a:buFont typeface="Arial" panose="020B0604020202020204" pitchFamily="34" charset="0"/>
              <a:buChar char="•"/>
            </a:pPr>
            <a:r>
              <a:rPr lang="en-GB" sz="1400" dirty="0">
                <a:effectLst/>
                <a:ea typeface="Times New Roman" panose="02020603050405020304" pitchFamily="18" charset="0"/>
                <a:cs typeface="Calibri" panose="020F0502020204030204" pitchFamily="34" charset="0"/>
              </a:rPr>
              <a:t>There were several indicators that students were engaged with and committed to the sessions:</a:t>
            </a:r>
          </a:p>
          <a:p>
            <a:pPr marL="742950" lvl="1" indent="-285750">
              <a:lnSpc>
                <a:spcPct val="107000"/>
              </a:lnSpc>
              <a:spcAft>
                <a:spcPts val="800"/>
              </a:spcAft>
              <a:buFont typeface="Arial" panose="020B0604020202020204" pitchFamily="34" charset="0"/>
              <a:buChar char="•"/>
            </a:pPr>
            <a:r>
              <a:rPr lang="en-GB" sz="1400" dirty="0">
                <a:effectLst/>
                <a:ea typeface="Times New Roman" panose="02020603050405020304" pitchFamily="18" charset="0"/>
                <a:cs typeface="Calibri" panose="020F0502020204030204" pitchFamily="34" charset="0"/>
              </a:rPr>
              <a:t>All said they would endorse the sessions to Year 7 students who struggle with reading.</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In one school, students turned up to participate in the intervention despite a bad weather day, where the session lead was unable to attend.</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In one group a student independently looked up a word in a dictionary and reported back to the group.</a:t>
            </a:r>
          </a:p>
          <a:p>
            <a:pPr marL="285750" indent="-285750">
              <a:lnSpc>
                <a:spcPct val="107000"/>
              </a:lnSpc>
              <a:spcAft>
                <a:spcPts val="800"/>
              </a:spcAft>
              <a:buFont typeface="Arial" panose="020B0604020202020204" pitchFamily="34" charset="0"/>
              <a:buChar char="•"/>
            </a:pPr>
            <a:r>
              <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Students reported positive sentiment towards the sessions and rated them highly for enjoyment. The </a:t>
            </a:r>
            <a:r>
              <a:rPr lang="en-GB" sz="1400" dirty="0">
                <a:effectLst/>
                <a:ea typeface="Times New Roman" panose="02020603050405020304" pitchFamily="18" charset="0"/>
                <a:cs typeface="Calibri" panose="020F0502020204030204" pitchFamily="34" charset="0"/>
              </a:rPr>
              <a:t>following were specific positives:</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Lots of opportunity to participate (read out loud, answer questions, play games).</a:t>
            </a:r>
          </a:p>
          <a:p>
            <a:pPr marL="742950" lvl="1" indent="-285750">
              <a:lnSpc>
                <a:spcPct val="107000"/>
              </a:lnSpc>
              <a:spcAft>
                <a:spcPts val="800"/>
              </a:spcAft>
              <a:buFont typeface="Arial" panose="020B0604020202020204" pitchFamily="34" charset="0"/>
              <a:buChar char="•"/>
            </a:pPr>
            <a:r>
              <a:rPr lang="en-GB" sz="1400" dirty="0">
                <a:effectLst/>
                <a:ea typeface="Times New Roman" panose="02020603050405020304" pitchFamily="18" charset="0"/>
                <a:cs typeface="Calibri" panose="020F0502020204030204" pitchFamily="34" charset="0"/>
              </a:rPr>
              <a:t>Being in a small group where reading was easier than in a normal class size.</a:t>
            </a:r>
          </a:p>
          <a:p>
            <a:pPr>
              <a:lnSpc>
                <a:spcPct val="107000"/>
              </a:lnSpc>
              <a:spcAft>
                <a:spcPts val="800"/>
              </a:spcAft>
            </a:pP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4" name="TextBox 13">
            <a:extLst>
              <a:ext uri="{FF2B5EF4-FFF2-40B4-BE49-F238E27FC236}">
                <a16:creationId xmlns:a16="http://schemas.microsoft.com/office/drawing/2014/main" id="{36CCEAFF-3DBF-708F-06D5-144D37AA2DE5}"/>
              </a:ext>
            </a:extLst>
          </p:cNvPr>
          <p:cNvSpPr txBox="1"/>
          <p:nvPr/>
        </p:nvSpPr>
        <p:spPr>
          <a:xfrm>
            <a:off x="271318" y="1967761"/>
            <a:ext cx="7880224" cy="369332"/>
          </a:xfrm>
          <a:prstGeom prst="rect">
            <a:avLst/>
          </a:prstGeom>
          <a:noFill/>
        </p:spPr>
        <p:txBody>
          <a:bodyPr wrap="square">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Students were positive towards the intervention sessions overall</a:t>
            </a:r>
          </a:p>
        </p:txBody>
      </p:sp>
      <p:sp>
        <p:nvSpPr>
          <p:cNvPr id="15" name="Rounded Rectangular Callout 13">
            <a:extLst>
              <a:ext uri="{FF2B5EF4-FFF2-40B4-BE49-F238E27FC236}">
                <a16:creationId xmlns:a16="http://schemas.microsoft.com/office/drawing/2014/main" id="{33912072-2C8D-2525-7B54-E77A87A5D1A8}"/>
              </a:ext>
            </a:extLst>
          </p:cNvPr>
          <p:cNvSpPr/>
          <p:nvPr/>
        </p:nvSpPr>
        <p:spPr>
          <a:xfrm>
            <a:off x="8278761" y="3553475"/>
            <a:ext cx="3638746" cy="881203"/>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i="1" dirty="0"/>
              <a:t>It was really helpful, doing the reading because I was never confident with reading and I’m a bit more confident</a:t>
            </a:r>
          </a:p>
          <a:p>
            <a:pPr algn="ctr"/>
            <a:endParaRPr lang="en-US" sz="1100" i="1" dirty="0"/>
          </a:p>
          <a:p>
            <a:pPr algn="r"/>
            <a:r>
              <a:rPr lang="en-US" sz="1100" dirty="0"/>
              <a:t>Female, School Y</a:t>
            </a:r>
          </a:p>
        </p:txBody>
      </p:sp>
      <p:sp>
        <p:nvSpPr>
          <p:cNvPr id="16" name="Rounded Rectangular Callout 15">
            <a:extLst>
              <a:ext uri="{FF2B5EF4-FFF2-40B4-BE49-F238E27FC236}">
                <a16:creationId xmlns:a16="http://schemas.microsoft.com/office/drawing/2014/main" id="{D808E062-577E-BAFF-1F41-872263CA8DDE}"/>
              </a:ext>
            </a:extLst>
          </p:cNvPr>
          <p:cNvSpPr/>
          <p:nvPr/>
        </p:nvSpPr>
        <p:spPr>
          <a:xfrm>
            <a:off x="8287643" y="4588160"/>
            <a:ext cx="3629864" cy="849080"/>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i="1" dirty="0"/>
              <a:t>They were fun, we did games and reading and I learnt to read more carefully and not skip lines.</a:t>
            </a:r>
          </a:p>
          <a:p>
            <a:pPr algn="ctr"/>
            <a:endParaRPr lang="en-US" sz="1100" i="1" dirty="0"/>
          </a:p>
          <a:p>
            <a:pPr algn="r"/>
            <a:r>
              <a:rPr lang="en-US" sz="1100" dirty="0"/>
              <a:t>Female, School Y</a:t>
            </a:r>
          </a:p>
        </p:txBody>
      </p:sp>
      <p:sp>
        <p:nvSpPr>
          <p:cNvPr id="3" name="TextBox 2">
            <a:extLst>
              <a:ext uri="{FF2B5EF4-FFF2-40B4-BE49-F238E27FC236}">
                <a16:creationId xmlns:a16="http://schemas.microsoft.com/office/drawing/2014/main" id="{EBD016B7-4DAD-032B-7F4C-2A2553F0D1D8}"/>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1853079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83</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6"/>
            <a:ext cx="8774359"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Student reported impact of the intervention</a:t>
            </a:r>
          </a:p>
        </p:txBody>
      </p:sp>
      <p:sp>
        <p:nvSpPr>
          <p:cNvPr id="8" name="TextBox 7">
            <a:extLst>
              <a:ext uri="{FF2B5EF4-FFF2-40B4-BE49-F238E27FC236}">
                <a16:creationId xmlns:a16="http://schemas.microsoft.com/office/drawing/2014/main" id="{88361DA0-13AB-14EC-0B3B-2272A72DC92F}"/>
              </a:ext>
            </a:extLst>
          </p:cNvPr>
          <p:cNvSpPr txBox="1"/>
          <p:nvPr/>
        </p:nvSpPr>
        <p:spPr>
          <a:xfrm>
            <a:off x="271318" y="1929124"/>
            <a:ext cx="8331571" cy="4048544"/>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Students reported a positive impact of participating in the intervention</a:t>
            </a:r>
          </a:p>
          <a:p>
            <a:pPr>
              <a:lnSpc>
                <a:spcPct val="107000"/>
              </a:lnSpc>
              <a:spcAft>
                <a:spcPts val="800"/>
              </a:spcAft>
            </a:pPr>
            <a:endParaRPr lang="en-GB" sz="1400" dirty="0">
              <a:solidFill>
                <a:srgbClr val="1D71B8"/>
              </a:solidFill>
              <a:latin typeface="Arial Rounded MT Bold" panose="020F0704030504030204" pitchFamily="34" charset="0"/>
              <a:ea typeface="Times New Roman" panose="02020603050405020304" pitchFamily="18"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They reported the following </a:t>
            </a:r>
            <a:r>
              <a:rPr lang="en-GB" sz="1400" b="1" dirty="0">
                <a:ea typeface="Times New Roman" panose="02020603050405020304" pitchFamily="18" charset="0"/>
                <a:cs typeface="Calibri" panose="020F0502020204030204" pitchFamily="34" charset="0"/>
              </a:rPr>
              <a:t>specific positives in terms of their abilities:</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Being more confident with pronunciation</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Being aware of the importance of reading every line carefully</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Feeling more comfortable when reading out loud</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Having a wider range of vocabulary</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Understanding the importance of predicting when reading stories</a:t>
            </a:r>
          </a:p>
          <a:p>
            <a:pPr marL="742950" lvl="1" indent="-285750">
              <a:lnSpc>
                <a:spcPct val="107000"/>
              </a:lnSpc>
              <a:spcAft>
                <a:spcPts val="800"/>
              </a:spcAft>
              <a:buFont typeface="Arial" panose="020B0604020202020204" pitchFamily="34" charset="0"/>
              <a:buChar char="•"/>
            </a:pPr>
            <a:r>
              <a:rPr lang="en-GB" sz="1400" dirty="0">
                <a:ea typeface="Times New Roman" panose="02020603050405020304" pitchFamily="18" charset="0"/>
                <a:cs typeface="Calibri" panose="020F0502020204030204" pitchFamily="34" charset="0"/>
              </a:rPr>
              <a:t>Understanding how to check definitions of words that are not understood.</a:t>
            </a:r>
          </a:p>
          <a:p>
            <a:pPr marL="285750" indent="-285750">
              <a:lnSpc>
                <a:spcPct val="107000"/>
              </a:lnSpc>
              <a:spcAft>
                <a:spcPts val="800"/>
              </a:spcAft>
              <a:buFont typeface="Arial" panose="020B0604020202020204" pitchFamily="34" charset="0"/>
              <a:buChar char="•"/>
            </a:pPr>
            <a:r>
              <a:rPr lang="en-GB" sz="1400" dirty="0">
                <a:effectLst/>
                <a:ea typeface="Times New Roman" panose="02020603050405020304" pitchFamily="18" charset="0"/>
                <a:cs typeface="Calibri" panose="020F0502020204030204" pitchFamily="34" charset="0"/>
              </a:rPr>
              <a:t>All students in our intervention groups (A) reported </a:t>
            </a:r>
            <a:r>
              <a:rPr lang="en-GB" sz="1400" b="1" dirty="0">
                <a:effectLst/>
                <a:ea typeface="Times New Roman" panose="02020603050405020304" pitchFamily="18" charset="0"/>
                <a:cs typeface="Calibri" panose="020F0502020204030204" pitchFamily="34" charset="0"/>
              </a:rPr>
              <a:t>feeling more confident with reading </a:t>
            </a:r>
            <a:r>
              <a:rPr lang="en-GB" sz="1400" dirty="0">
                <a:effectLst/>
                <a:ea typeface="Times New Roman" panose="02020603050405020304" pitchFamily="18" charset="0"/>
                <a:cs typeface="Calibri" panose="020F0502020204030204" pitchFamily="34" charset="0"/>
              </a:rPr>
              <a:t>as a result of their participation. Some students reported that this meant they were now more comfortable to fully participate in other lessons (e.g. put their hand up in class).</a:t>
            </a:r>
          </a:p>
          <a:p>
            <a:pPr>
              <a:lnSpc>
                <a:spcPct val="107000"/>
              </a:lnSpc>
              <a:spcAft>
                <a:spcPts val="800"/>
              </a:spcAft>
            </a:pPr>
            <a:endParaRPr lang="en-GB"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0" name="Rounded Rectangular Callout 12">
            <a:extLst>
              <a:ext uri="{FF2B5EF4-FFF2-40B4-BE49-F238E27FC236}">
                <a16:creationId xmlns:a16="http://schemas.microsoft.com/office/drawing/2014/main" id="{19E46677-E81B-C33A-7060-A758929891DF}"/>
              </a:ext>
            </a:extLst>
          </p:cNvPr>
          <p:cNvSpPr/>
          <p:nvPr/>
        </p:nvSpPr>
        <p:spPr>
          <a:xfrm>
            <a:off x="8778373" y="1929124"/>
            <a:ext cx="3216324" cy="673232"/>
          </a:xfrm>
          <a:prstGeom prst="wedgeRoundRectCallout">
            <a:avLst>
              <a:gd name="adj1" fmla="val -15636"/>
              <a:gd name="adj2" fmla="val 63476"/>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i="1" dirty="0">
                <a:solidFill>
                  <a:schemeClr val="bg1"/>
                </a:solidFill>
              </a:rPr>
              <a:t>I know more words now, and probably spelling [is better] as well.</a:t>
            </a:r>
          </a:p>
          <a:p>
            <a:pPr algn="r"/>
            <a:r>
              <a:rPr lang="en-US" sz="1100" dirty="0">
                <a:solidFill>
                  <a:schemeClr val="bg1"/>
                </a:solidFill>
              </a:rPr>
              <a:t>Male, School Y</a:t>
            </a:r>
          </a:p>
        </p:txBody>
      </p:sp>
      <p:sp>
        <p:nvSpPr>
          <p:cNvPr id="3" name="Rounded Rectangular Callout 12">
            <a:extLst>
              <a:ext uri="{FF2B5EF4-FFF2-40B4-BE49-F238E27FC236}">
                <a16:creationId xmlns:a16="http://schemas.microsoft.com/office/drawing/2014/main" id="{BD3B48B5-977F-0192-F820-E6F4CF05DA9A}"/>
              </a:ext>
            </a:extLst>
          </p:cNvPr>
          <p:cNvSpPr/>
          <p:nvPr/>
        </p:nvSpPr>
        <p:spPr>
          <a:xfrm>
            <a:off x="8778373" y="5018749"/>
            <a:ext cx="3233988" cy="973178"/>
          </a:xfrm>
          <a:prstGeom prst="wedgeRoundRectCallout">
            <a:avLst>
              <a:gd name="adj1" fmla="val -11408"/>
              <a:gd name="adj2" fmla="val 72603"/>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100" i="1" dirty="0">
                <a:solidFill>
                  <a:schemeClr val="bg1"/>
                </a:solidFill>
              </a:rPr>
              <a:t>I’d probably have given myself a 5 before [for confidence with reading] and now I’m at like a 9 or a 10.</a:t>
            </a:r>
          </a:p>
          <a:p>
            <a:pPr algn="r"/>
            <a:r>
              <a:rPr lang="en-US" sz="1100" dirty="0">
                <a:solidFill>
                  <a:schemeClr val="bg1"/>
                </a:solidFill>
              </a:rPr>
              <a:t>Male, School X</a:t>
            </a:r>
          </a:p>
        </p:txBody>
      </p:sp>
      <p:sp>
        <p:nvSpPr>
          <p:cNvPr id="6" name="Rounded Rectangular Callout 13">
            <a:extLst>
              <a:ext uri="{FF2B5EF4-FFF2-40B4-BE49-F238E27FC236}">
                <a16:creationId xmlns:a16="http://schemas.microsoft.com/office/drawing/2014/main" id="{E65F907F-C266-0CD2-DD63-80B0EC9DDA6C}"/>
              </a:ext>
            </a:extLst>
          </p:cNvPr>
          <p:cNvSpPr/>
          <p:nvPr/>
        </p:nvSpPr>
        <p:spPr>
          <a:xfrm>
            <a:off x="8778373" y="2780927"/>
            <a:ext cx="3233988" cy="848313"/>
          </a:xfrm>
          <a:prstGeom prst="wedgeRoundRectCallout">
            <a:avLst>
              <a:gd name="adj1" fmla="val -14448"/>
              <a:gd name="adj2" fmla="val 6835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100" i="1" dirty="0"/>
              <a:t>I’d probably give myself a 3 for before and like an 8 for now. Reading is quite easy now.</a:t>
            </a:r>
          </a:p>
          <a:p>
            <a:pPr algn="ctr"/>
            <a:endParaRPr lang="en-US" sz="1100" i="1" dirty="0"/>
          </a:p>
          <a:p>
            <a:pPr algn="r"/>
            <a:r>
              <a:rPr lang="en-US" sz="1100" dirty="0"/>
              <a:t>Female, School X</a:t>
            </a:r>
          </a:p>
        </p:txBody>
      </p:sp>
      <p:sp>
        <p:nvSpPr>
          <p:cNvPr id="7" name="Rounded Rectangular Callout 13">
            <a:extLst>
              <a:ext uri="{FF2B5EF4-FFF2-40B4-BE49-F238E27FC236}">
                <a16:creationId xmlns:a16="http://schemas.microsoft.com/office/drawing/2014/main" id="{F973F240-63EA-03C8-F216-0F727CE3010B}"/>
              </a:ext>
            </a:extLst>
          </p:cNvPr>
          <p:cNvSpPr/>
          <p:nvPr/>
        </p:nvSpPr>
        <p:spPr>
          <a:xfrm>
            <a:off x="8778373" y="3820828"/>
            <a:ext cx="3233988" cy="1007092"/>
          </a:xfrm>
          <a:prstGeom prst="wedgeRoundRectCallout">
            <a:avLst>
              <a:gd name="adj1" fmla="val -3384"/>
              <a:gd name="adj2" fmla="val 58489"/>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100" i="1" dirty="0"/>
              <a:t>I’d say if you have problems with your reading go to Hello Future, it’s a really helpful place.</a:t>
            </a:r>
          </a:p>
          <a:p>
            <a:pPr algn="ctr"/>
            <a:endParaRPr lang="en-US" sz="1100" i="1" dirty="0"/>
          </a:p>
          <a:p>
            <a:pPr algn="r"/>
            <a:r>
              <a:rPr lang="en-US" sz="1100" dirty="0"/>
              <a:t>Female, School X</a:t>
            </a:r>
          </a:p>
        </p:txBody>
      </p:sp>
      <p:sp>
        <p:nvSpPr>
          <p:cNvPr id="9" name="TextBox 8">
            <a:extLst>
              <a:ext uri="{FF2B5EF4-FFF2-40B4-BE49-F238E27FC236}">
                <a16:creationId xmlns:a16="http://schemas.microsoft.com/office/drawing/2014/main" id="{50C98E42-98A2-77E6-FA90-4516FC237C55}"/>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5018128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84</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7"/>
            <a:ext cx="9095706"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Teacher/ School reported impact of the intervention</a:t>
            </a:r>
          </a:p>
        </p:txBody>
      </p:sp>
      <p:sp>
        <p:nvSpPr>
          <p:cNvPr id="7" name="TextBox 6">
            <a:extLst>
              <a:ext uri="{FF2B5EF4-FFF2-40B4-BE49-F238E27FC236}">
                <a16:creationId xmlns:a16="http://schemas.microsoft.com/office/drawing/2014/main" id="{6FDFBF5A-13A9-0F02-DFBA-7056B12F6F33}"/>
              </a:ext>
            </a:extLst>
          </p:cNvPr>
          <p:cNvSpPr txBox="1"/>
          <p:nvPr/>
        </p:nvSpPr>
        <p:spPr>
          <a:xfrm>
            <a:off x="577412" y="1778532"/>
            <a:ext cx="10386039" cy="2532103"/>
          </a:xfrm>
          <a:prstGeom prst="rect">
            <a:avLst/>
          </a:prstGeom>
          <a:noFill/>
        </p:spPr>
        <p:txBody>
          <a:bodyPr wrap="square" rtlCol="0">
            <a:spAutoFit/>
          </a:bodyPr>
          <a:lstStyle/>
          <a:p>
            <a:r>
              <a:rPr lang="en-GB" dirty="0">
                <a:solidFill>
                  <a:srgbClr val="1D71B8"/>
                </a:solidFill>
                <a:latin typeface="Arial Rounded MT Bold" panose="020F0704030504030204" pitchFamily="34" charset="0"/>
                <a:ea typeface="Times New Roman" panose="02020603050405020304" pitchFamily="18" charset="0"/>
              </a:rPr>
              <a:t>Detailed s</a:t>
            </a:r>
            <a:r>
              <a:rPr lang="en-GB" dirty="0">
                <a:solidFill>
                  <a:srgbClr val="1D71B8"/>
                </a:solidFill>
                <a:effectLst/>
                <a:latin typeface="Arial Rounded MT Bold" panose="020F0704030504030204" pitchFamily="34" charset="0"/>
                <a:ea typeface="Times New Roman" panose="02020603050405020304" pitchFamily="18" charset="0"/>
              </a:rPr>
              <a:t>chool feedback on the impac</a:t>
            </a:r>
            <a:r>
              <a:rPr lang="en-GB" dirty="0">
                <a:solidFill>
                  <a:srgbClr val="1D71B8"/>
                </a:solidFill>
                <a:latin typeface="Arial Rounded MT Bold" panose="020F0704030504030204" pitchFamily="34" charset="0"/>
                <a:ea typeface="Times New Roman" panose="02020603050405020304" pitchFamily="18" charset="0"/>
              </a:rPr>
              <a:t>t of the intervention generally and on an individual basis was relatively limited</a:t>
            </a:r>
            <a:endParaRPr lang="en-GB" dirty="0">
              <a:solidFill>
                <a:srgbClr val="1D71B8"/>
              </a:solidFill>
              <a:effectLst/>
              <a:latin typeface="Arial Rounded MT Bold" panose="020F0704030504030204" pitchFamily="34" charset="0"/>
              <a:ea typeface="Times New Roman" panose="02020603050405020304" pitchFamily="18" charset="0"/>
            </a:endParaRPr>
          </a:p>
          <a:p>
            <a:pPr>
              <a:lnSpc>
                <a:spcPct val="107000"/>
              </a:lnSpc>
              <a:spcAft>
                <a:spcPts val="800"/>
              </a:spcAft>
            </a:pPr>
            <a:endPar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They did however point out some positives: </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Good attendance by students was felt to be a reflection of students’ enjoyment of the sessions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Within School X, an English teacher reported an increase in vocabulary confidence amongst Intervention students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Within School Y, teachers of 2 students in the intervention group reported that confidence had improved in lessons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 increased YARC scores (pre- vs. post-intervention)</a:t>
            </a:r>
            <a:endParaRPr lang="en-GB" sz="1400" dirty="0">
              <a:solidFill>
                <a:schemeClr val="tx1">
                  <a:lumMod val="85000"/>
                  <a:lumOff val="15000"/>
                </a:schemeClr>
              </a:solidFill>
              <a:cs typeface="Calibri Light" panose="020F0302020204030204" pitchFamily="34" charset="0"/>
            </a:endParaRPr>
          </a:p>
        </p:txBody>
      </p:sp>
      <p:sp>
        <p:nvSpPr>
          <p:cNvPr id="10" name="Rounded Rectangular Callout 12">
            <a:extLst>
              <a:ext uri="{FF2B5EF4-FFF2-40B4-BE49-F238E27FC236}">
                <a16:creationId xmlns:a16="http://schemas.microsoft.com/office/drawing/2014/main" id="{19E46677-E81B-C33A-7060-A758929891DF}"/>
              </a:ext>
            </a:extLst>
          </p:cNvPr>
          <p:cNvSpPr/>
          <p:nvPr/>
        </p:nvSpPr>
        <p:spPr>
          <a:xfrm>
            <a:off x="577413" y="4527788"/>
            <a:ext cx="4770441" cy="1549554"/>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chemeClr val="bg1"/>
                </a:solidFill>
              </a:rPr>
              <a:t>In general, for the ones who undertook the intervention, the English teacher said I have seen a slight improvement in the understanding of key words…vocabulary confidence has risen.</a:t>
            </a:r>
          </a:p>
          <a:p>
            <a:pPr algn="ctr"/>
            <a:endParaRPr lang="en-US" sz="1200" i="1" dirty="0">
              <a:solidFill>
                <a:schemeClr val="bg1"/>
              </a:solidFill>
            </a:endParaRPr>
          </a:p>
          <a:p>
            <a:pPr algn="r"/>
            <a:r>
              <a:rPr lang="en-US" sz="1200" dirty="0">
                <a:solidFill>
                  <a:schemeClr val="bg1"/>
                </a:solidFill>
              </a:rPr>
              <a:t>Teacher feedback, School X</a:t>
            </a:r>
          </a:p>
        </p:txBody>
      </p:sp>
      <p:sp>
        <p:nvSpPr>
          <p:cNvPr id="11" name="Rounded Rectangular Callout 13">
            <a:extLst>
              <a:ext uri="{FF2B5EF4-FFF2-40B4-BE49-F238E27FC236}">
                <a16:creationId xmlns:a16="http://schemas.microsoft.com/office/drawing/2014/main" id="{095EC2A6-C032-F53D-141A-911AE97999C6}"/>
              </a:ext>
            </a:extLst>
          </p:cNvPr>
          <p:cNvSpPr/>
          <p:nvPr/>
        </p:nvSpPr>
        <p:spPr>
          <a:xfrm>
            <a:off x="6462231" y="4409665"/>
            <a:ext cx="4501221" cy="1549554"/>
          </a:xfrm>
          <a:prstGeom prst="wedgeRoundRectCallou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The whole process worked well and it is great to see that progress has been made…. YARC scores have increased… and teachers have commented positively about the confidence of 2 students improving in the intervention group.</a:t>
            </a:r>
          </a:p>
          <a:p>
            <a:pPr algn="ctr"/>
            <a:endParaRPr lang="en-US" sz="1200" dirty="0"/>
          </a:p>
          <a:p>
            <a:pPr algn="r"/>
            <a:r>
              <a:rPr lang="en-US" sz="1200" dirty="0"/>
              <a:t>Teacher feedback, School Y</a:t>
            </a:r>
          </a:p>
        </p:txBody>
      </p:sp>
      <p:sp>
        <p:nvSpPr>
          <p:cNvPr id="3" name="TextBox 2">
            <a:extLst>
              <a:ext uri="{FF2B5EF4-FFF2-40B4-BE49-F238E27FC236}">
                <a16:creationId xmlns:a16="http://schemas.microsoft.com/office/drawing/2014/main" id="{39F3EF88-5FB7-3C90-1E31-498736EE61D4}"/>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4520017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670539"/>
            <a:ext cx="4032739" cy="1569660"/>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3200" dirty="0"/>
              <a:t>4d Multi-causation: External factors affecting impact</a:t>
            </a:r>
          </a:p>
        </p:txBody>
      </p:sp>
    </p:spTree>
    <p:extLst>
      <p:ext uri="{BB962C8B-B14F-4D97-AF65-F5344CB8AC3E}">
        <p14:creationId xmlns:p14="http://schemas.microsoft.com/office/powerpoint/2010/main" val="24703315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6A94047-F9C4-3152-91E1-FEAAE7C6C458}"/>
              </a:ext>
            </a:extLst>
          </p:cNvPr>
          <p:cNvSpPr/>
          <p:nvPr/>
        </p:nvSpPr>
        <p:spPr>
          <a:xfrm>
            <a:off x="271318" y="3193655"/>
            <a:ext cx="7795439" cy="2548384"/>
          </a:xfrm>
          <a:prstGeom prst="rect">
            <a:avLst/>
          </a:prstGeom>
          <a:solidFill>
            <a:schemeClr val="bg1"/>
          </a:solidFill>
          <a:ln>
            <a:solidFill>
              <a:srgbClr val="2A51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86</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5"/>
            <a:ext cx="8579719"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Factors affecting the impact of the reading intervention</a:t>
            </a:r>
          </a:p>
        </p:txBody>
      </p:sp>
      <p:pic>
        <p:nvPicPr>
          <p:cNvPr id="3" name="Picture Placeholder 5">
            <a:extLst>
              <a:ext uri="{FF2B5EF4-FFF2-40B4-BE49-F238E27FC236}">
                <a16:creationId xmlns:a16="http://schemas.microsoft.com/office/drawing/2014/main" id="{DD6CE25A-23A2-B2F0-446D-E66F703CC7F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8164595" y="1557971"/>
            <a:ext cx="4024230" cy="5066425"/>
          </a:xfrm>
        </p:spPr>
      </p:pic>
      <p:sp>
        <p:nvSpPr>
          <p:cNvPr id="8" name="TextBox 7">
            <a:extLst>
              <a:ext uri="{FF2B5EF4-FFF2-40B4-BE49-F238E27FC236}">
                <a16:creationId xmlns:a16="http://schemas.microsoft.com/office/drawing/2014/main" id="{88361DA0-13AB-14EC-0B3B-2272A72DC92F}"/>
              </a:ext>
            </a:extLst>
          </p:cNvPr>
          <p:cNvSpPr txBox="1"/>
          <p:nvPr/>
        </p:nvSpPr>
        <p:spPr>
          <a:xfrm>
            <a:off x="271317" y="1680451"/>
            <a:ext cx="7795439" cy="1670394"/>
          </a:xfrm>
          <a:prstGeom prst="rect">
            <a:avLst/>
          </a:prstGeom>
          <a:noFill/>
        </p:spPr>
        <p:txBody>
          <a:bodyPr wrap="square" rtlCol="0">
            <a:spAutoFit/>
          </a:bodyPr>
          <a:lstStyle/>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A benefit of a small </a:t>
            </a:r>
            <a:r>
              <a:rPr lang="en-GB" sz="1400" i="1" dirty="0">
                <a:solidFill>
                  <a:srgbClr val="000000"/>
                </a:solidFill>
                <a:latin typeface="Calibri" panose="020F0502020204030204" pitchFamily="34" charset="0"/>
                <a:ea typeface="Calibri" panose="020F0502020204030204" pitchFamily="34" charset="0"/>
                <a:cs typeface="Calibri" panose="020F0502020204030204" pitchFamily="34" charset="0"/>
              </a:rPr>
              <a:t>n</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study is that it can take account of multi-causation. There are a number of factors which affected the impact of the study, and which led to a different experience for different groups and individuals.</a:t>
            </a:r>
          </a:p>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They are summarised below, grouped into sub-categories for clarity. They are discussed/ explained on subsequent slides.</a:t>
            </a:r>
          </a:p>
          <a:p>
            <a:pPr lvl="1">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5EED02B-DDE9-4954-0CC3-E712A4C60B45}"/>
              </a:ext>
            </a:extLst>
          </p:cNvPr>
          <p:cNvSpPr txBox="1"/>
          <p:nvPr/>
        </p:nvSpPr>
        <p:spPr>
          <a:xfrm>
            <a:off x="5609063" y="3314310"/>
            <a:ext cx="2445381" cy="1581459"/>
          </a:xfrm>
          <a:prstGeom prst="rect">
            <a:avLst/>
          </a:prstGeom>
          <a:noFill/>
        </p:spPr>
        <p:txBody>
          <a:bodyPr wrap="square">
            <a:spAutoFit/>
          </a:bodyPr>
          <a:lstStyle/>
          <a:p>
            <a:pPr>
              <a:lnSpc>
                <a:spcPct val="107000"/>
              </a:lnSpc>
              <a:spcAft>
                <a:spcPts val="800"/>
              </a:spcAft>
            </a:pPr>
            <a:r>
              <a:rPr lang="en-GB" sz="1100" b="1" dirty="0">
                <a:solidFill>
                  <a:srgbClr val="2A5160"/>
                </a:solidFill>
                <a:effectLst/>
                <a:latin typeface="Calibri" panose="020F0502020204030204" pitchFamily="34" charset="0"/>
                <a:ea typeface="Calibri" panose="020F0502020204030204" pitchFamily="34" charset="0"/>
                <a:cs typeface="Calibri" panose="020F0502020204030204" pitchFamily="34" charset="0"/>
              </a:rPr>
              <a:t>3. Factors external to the intervention: home/ school/ </a:t>
            </a:r>
            <a:r>
              <a:rPr lang="en-GB" sz="1100" b="1" dirty="0">
                <a:solidFill>
                  <a:srgbClr val="2A5160"/>
                </a:solidFill>
                <a:latin typeface="Calibri" panose="020F0502020204030204" pitchFamily="34" charset="0"/>
                <a:ea typeface="Calibri" panose="020F0502020204030204" pitchFamily="34" charset="0"/>
                <a:cs typeface="Calibri" panose="020F0502020204030204" pitchFamily="34" charset="0"/>
              </a:rPr>
              <a:t>personal</a:t>
            </a:r>
          </a:p>
          <a:p>
            <a:pPr marL="171450" indent="-171450">
              <a:lnSpc>
                <a:spcPct val="107000"/>
              </a:lnSpc>
              <a:spcAft>
                <a:spcPts val="800"/>
              </a:spcAft>
              <a:buFont typeface="Arial" panose="020B0604020202020204" pitchFamily="34" charset="0"/>
              <a:buChar char="•"/>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Attendance at school more broadly</a:t>
            </a:r>
          </a:p>
          <a:p>
            <a:pPr marL="285750" indent="-285750">
              <a:lnSpc>
                <a:spcPct val="107000"/>
              </a:lnSpc>
              <a:spcAft>
                <a:spcPts val="800"/>
              </a:spcAft>
              <a:buFont typeface="Arial" panose="020B0604020202020204" pitchFamily="34" charset="0"/>
              <a:buChar char="•"/>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Incidents at school</a:t>
            </a:r>
            <a:endPar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Wider issues in home environment</a:t>
            </a: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Neurodivergent conditions</a:t>
            </a:r>
          </a:p>
        </p:txBody>
      </p:sp>
      <p:sp>
        <p:nvSpPr>
          <p:cNvPr id="9" name="TextBox 8">
            <a:extLst>
              <a:ext uri="{FF2B5EF4-FFF2-40B4-BE49-F238E27FC236}">
                <a16:creationId xmlns:a16="http://schemas.microsoft.com/office/drawing/2014/main" id="{4F612574-490E-21B1-212B-E99703AB764A}"/>
              </a:ext>
            </a:extLst>
          </p:cNvPr>
          <p:cNvSpPr txBox="1"/>
          <p:nvPr/>
        </p:nvSpPr>
        <p:spPr>
          <a:xfrm>
            <a:off x="2890752" y="3335893"/>
            <a:ext cx="2526892" cy="2227533"/>
          </a:xfrm>
          <a:prstGeom prst="rect">
            <a:avLst/>
          </a:prstGeom>
          <a:noFill/>
        </p:spPr>
        <p:txBody>
          <a:bodyPr wrap="square" rtlCol="0">
            <a:spAutoFit/>
          </a:bodyPr>
          <a:lstStyle/>
          <a:p>
            <a:pPr>
              <a:lnSpc>
                <a:spcPct val="107000"/>
              </a:lnSpc>
              <a:spcAft>
                <a:spcPts val="800"/>
              </a:spcAft>
            </a:pPr>
            <a:r>
              <a:rPr lang="en-GB" sz="1100" b="1" dirty="0">
                <a:solidFill>
                  <a:srgbClr val="2A5160"/>
                </a:solidFill>
                <a:latin typeface="Calibri" panose="020F0502020204030204" pitchFamily="34" charset="0"/>
                <a:ea typeface="Calibri" panose="020F0502020204030204" pitchFamily="34" charset="0"/>
                <a:cs typeface="Calibri" panose="020F0502020204030204" pitchFamily="34" charset="0"/>
              </a:rPr>
              <a:t>2. Factors directly related to </a:t>
            </a:r>
            <a:r>
              <a:rPr lang="en-GB" sz="1100" b="1" dirty="0">
                <a:solidFill>
                  <a:srgbClr val="2A5160"/>
                </a:solidFill>
                <a:effectLst/>
                <a:latin typeface="Calibri" panose="020F0502020204030204" pitchFamily="34" charset="0"/>
                <a:ea typeface="Calibri" panose="020F0502020204030204" pitchFamily="34" charset="0"/>
                <a:cs typeface="Calibri" panose="020F0502020204030204" pitchFamily="34" charset="0"/>
              </a:rPr>
              <a:t>the intervention: Delivery/ Execution</a:t>
            </a:r>
            <a:endParaRPr lang="en-GB" sz="1100" b="1" dirty="0">
              <a:solidFill>
                <a:srgbClr val="2A5160"/>
              </a:solidFill>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Attendance of the sessions</a:t>
            </a:r>
          </a:p>
          <a:p>
            <a:pPr marL="285750" indent="-285750">
              <a:lnSpc>
                <a:spcPct val="107000"/>
              </a:lnSpc>
              <a:spcAft>
                <a:spcPts val="800"/>
              </a:spcAft>
              <a:buFont typeface="Arial" panose="020B0604020202020204" pitchFamily="34" charset="0"/>
              <a:buChar char="•"/>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Engagement in the sessions</a:t>
            </a:r>
          </a:p>
          <a:p>
            <a:pPr marL="285750" indent="-285750">
              <a:lnSpc>
                <a:spcPct val="107000"/>
              </a:lnSpc>
              <a:spcAft>
                <a:spcPts val="800"/>
              </a:spcAft>
              <a:buFont typeface="Arial" panose="020B0604020202020204" pitchFamily="34" charset="0"/>
              <a:buChar char="•"/>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Number of sessions which were focussed on reading interventions</a:t>
            </a:r>
          </a:p>
          <a:p>
            <a:pPr marL="285750" indent="-285750">
              <a:lnSpc>
                <a:spcPct val="107000"/>
              </a:lnSpc>
              <a:spcAft>
                <a:spcPts val="800"/>
              </a:spcAft>
              <a:buFont typeface="Arial" panose="020B0604020202020204" pitchFamily="34" charset="0"/>
              <a:buChar char="•"/>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Person</a:t>
            </a: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nel changes during the intervention</a:t>
            </a:r>
          </a:p>
          <a:p>
            <a:pPr lvl="1">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E41AA3D1-FF8C-37EB-B77F-C703BF79A2B2}"/>
              </a:ext>
            </a:extLst>
          </p:cNvPr>
          <p:cNvSpPr txBox="1"/>
          <p:nvPr/>
        </p:nvSpPr>
        <p:spPr>
          <a:xfrm>
            <a:off x="503031" y="3356929"/>
            <a:ext cx="2156008" cy="2124941"/>
          </a:xfrm>
          <a:prstGeom prst="rect">
            <a:avLst/>
          </a:prstGeom>
          <a:noFill/>
        </p:spPr>
        <p:txBody>
          <a:bodyPr wrap="square" rtlCol="0">
            <a:spAutoFit/>
          </a:bodyPr>
          <a:lstStyle/>
          <a:p>
            <a:pPr>
              <a:lnSpc>
                <a:spcPct val="107000"/>
              </a:lnSpc>
              <a:spcAft>
                <a:spcPts val="800"/>
              </a:spcAft>
            </a:pPr>
            <a:r>
              <a:rPr lang="en-GB" sz="1100" b="1" dirty="0">
                <a:solidFill>
                  <a:srgbClr val="2A5160"/>
                </a:solidFill>
                <a:latin typeface="Calibri" panose="020F0502020204030204" pitchFamily="34" charset="0"/>
                <a:ea typeface="Calibri" panose="020F0502020204030204" pitchFamily="34" charset="0"/>
                <a:cs typeface="Calibri" panose="020F0502020204030204" pitchFamily="34" charset="0"/>
              </a:rPr>
              <a:t>1. Factors directly related to </a:t>
            </a:r>
            <a:r>
              <a:rPr lang="en-GB" sz="1100" b="1" dirty="0">
                <a:solidFill>
                  <a:srgbClr val="2A5160"/>
                </a:solidFill>
                <a:effectLst/>
                <a:latin typeface="Calibri" panose="020F0502020204030204" pitchFamily="34" charset="0"/>
                <a:ea typeface="Calibri" panose="020F0502020204030204" pitchFamily="34" charset="0"/>
                <a:cs typeface="Calibri" panose="020F0502020204030204" pitchFamily="34" charset="0"/>
              </a:rPr>
              <a:t>the intervention: S</a:t>
            </a:r>
            <a:r>
              <a:rPr lang="en-GB" sz="1100" b="1" dirty="0">
                <a:solidFill>
                  <a:srgbClr val="2A5160"/>
                </a:solidFill>
                <a:latin typeface="Calibri" panose="020F0502020204030204" pitchFamily="34" charset="0"/>
                <a:ea typeface="Calibri" panose="020F0502020204030204" pitchFamily="34" charset="0"/>
                <a:cs typeface="Calibri" panose="020F0502020204030204" pitchFamily="34" charset="0"/>
              </a:rPr>
              <a:t>et up</a:t>
            </a: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level of the group ahead of starting</a:t>
            </a: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cohesion of the group level</a:t>
            </a:r>
          </a:p>
          <a:p>
            <a:pPr marL="285750" indent="-285750">
              <a:lnSpc>
                <a:spcPct val="107000"/>
              </a:lnSpc>
              <a:spcAft>
                <a:spcPts val="800"/>
              </a:spcAft>
              <a:buFont typeface="Arial" panose="020B0604020202020204" pitchFamily="34" charset="0"/>
              <a:buChar char="•"/>
            </a:pPr>
            <a:r>
              <a:rPr lang="en-GB" sz="1100" dirty="0">
                <a:solidFill>
                  <a:srgbClr val="000000"/>
                </a:solidFill>
                <a:latin typeface="Calibri" panose="020F0502020204030204" pitchFamily="34" charset="0"/>
                <a:ea typeface="Calibri" panose="020F0502020204030204" pitchFamily="34" charset="0"/>
                <a:cs typeface="Calibri" panose="020F0502020204030204" pitchFamily="34" charset="0"/>
              </a:rPr>
              <a:t>The specific needs of the group</a:t>
            </a: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8724670-6817-A028-B3C6-06AB81B22541}"/>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7209297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87</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60016"/>
            <a:ext cx="8579719" cy="1420453"/>
          </a:xfrm>
          <a:prstGeom prst="rect">
            <a:avLst/>
          </a:prstGeom>
          <a:noFill/>
        </p:spPr>
        <p:txBody>
          <a:bodyPr wrap="square" rtlCol="0" anchor="ctr">
            <a:spAutoFit/>
          </a:bodyPr>
          <a:lstStyle/>
          <a:p>
            <a:pPr>
              <a:lnSpc>
                <a:spcPct val="107000"/>
              </a:lnSpc>
              <a:spcAft>
                <a:spcPts val="800"/>
              </a:spcAft>
            </a:pPr>
            <a:r>
              <a:rPr lang="en-GB" sz="4200" dirty="0">
                <a:solidFill>
                  <a:schemeClr val="bg1"/>
                </a:solidFill>
                <a:latin typeface="Arial Rounded MT Bold" panose="020F0704030504030204" pitchFamily="34" charset="0"/>
                <a:ea typeface="Calibri" panose="020F0502020204030204" pitchFamily="34" charset="0"/>
                <a:cs typeface="Calibri" panose="020F0502020204030204" pitchFamily="34" charset="0"/>
              </a:rPr>
              <a:t>Factors directly related to </a:t>
            </a:r>
            <a:r>
              <a:rPr lang="en-GB" sz="4200" dirty="0">
                <a:solidFill>
                  <a:schemeClr val="bg1"/>
                </a:solidFill>
                <a:effectLst/>
                <a:latin typeface="Arial Rounded MT Bold" panose="020F0704030504030204" pitchFamily="34" charset="0"/>
                <a:ea typeface="Calibri" panose="020F0502020204030204" pitchFamily="34" charset="0"/>
                <a:cs typeface="Calibri" panose="020F0502020204030204" pitchFamily="34" charset="0"/>
              </a:rPr>
              <a:t>the intervention</a:t>
            </a:r>
            <a:endParaRPr lang="en-GB" sz="4200" dirty="0">
              <a:solidFill>
                <a:schemeClr val="bg1"/>
              </a:solidFill>
              <a:latin typeface="Arial Rounded MT Bold" panose="020F07040305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8361DA0-13AB-14EC-0B3B-2272A72DC92F}"/>
              </a:ext>
            </a:extLst>
          </p:cNvPr>
          <p:cNvSpPr txBox="1"/>
          <p:nvPr/>
        </p:nvSpPr>
        <p:spPr>
          <a:xfrm>
            <a:off x="79901" y="1617446"/>
            <a:ext cx="8692630" cy="5418086"/>
          </a:xfrm>
          <a:prstGeom prst="rect">
            <a:avLst/>
          </a:prstGeom>
          <a:noFill/>
        </p:spPr>
        <p:txBody>
          <a:bodyPr wrap="square" rtlCol="0">
            <a:spAutoFit/>
          </a:bodyPr>
          <a:lstStyle/>
          <a:p>
            <a:pPr>
              <a:lnSpc>
                <a:spcPct val="107000"/>
              </a:lnSpc>
              <a:spcAft>
                <a:spcPts val="800"/>
              </a:spcAft>
            </a:pPr>
            <a:r>
              <a:rPr lang="en-GB" b="1" dirty="0">
                <a:solidFill>
                  <a:srgbClr val="1D71B8"/>
                </a:solidFill>
                <a:latin typeface="Calibri" panose="020F0502020204030204" pitchFamily="34" charset="0"/>
                <a:ea typeface="Calibri" panose="020F0502020204030204" pitchFamily="34" charset="0"/>
                <a:cs typeface="Calibri" panose="020F0502020204030204" pitchFamily="34" charset="0"/>
              </a:rPr>
              <a:t>Set Up</a:t>
            </a:r>
          </a:p>
          <a:p>
            <a:pPr>
              <a:lnSpc>
                <a:spcPct val="107000"/>
              </a:lnSpc>
              <a:spcAft>
                <a:spcPts val="800"/>
              </a:spcAft>
            </a:pP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Some aspects of the set up will have affected the impact. These include:</a:t>
            </a:r>
          </a:p>
          <a:p>
            <a:pPr marL="285750" indent="-285750">
              <a:buFont typeface="Arial" panose="020B0604020202020204" pitchFamily="34" charset="0"/>
              <a:buChar char="•"/>
            </a:pP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The level of the group ahead of starting</a:t>
            </a:r>
          </a:p>
          <a:p>
            <a:pPr marL="285750" indent="-285750">
              <a:buFont typeface="Arial" panose="020B0604020202020204" pitchFamily="34" charset="0"/>
              <a:buChar char="•"/>
            </a:pP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The cohesion of the group level</a:t>
            </a:r>
          </a:p>
          <a:p>
            <a:pPr marL="285750" indent="-285750">
              <a:buFont typeface="Arial" panose="020B0604020202020204" pitchFamily="34" charset="0"/>
              <a:buChar char="•"/>
            </a:pP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The specific needs of the group</a:t>
            </a:r>
          </a:p>
          <a:p>
            <a:pPr>
              <a:lnSpc>
                <a:spcPct val="107000"/>
              </a:lnSpc>
              <a:spcAft>
                <a:spcPts val="800"/>
              </a:spcAft>
            </a:pPr>
            <a:endParaRPr lang="en-GB" sz="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These factors will impact on how successfully and efficiently the sessions can run, and therefore affect the overall impact on students. Session leaders reported that managing the different levels within the group and the speed of progression was a challenge. Different levels of ability appear to be a contributing factor to disruption/ behaviour issues.</a:t>
            </a:r>
            <a:endParaRPr lang="en-GB"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dirty="0">
                <a:solidFill>
                  <a:srgbClr val="1D71B8"/>
                </a:solidFill>
                <a:latin typeface="Calibri" panose="020F0502020204030204" pitchFamily="34" charset="0"/>
                <a:ea typeface="Calibri" panose="020F0502020204030204" pitchFamily="34" charset="0"/>
                <a:cs typeface="Times New Roman" panose="02020603050405020304" pitchFamily="18" charset="0"/>
              </a:rPr>
              <a:t>Delivery &amp; execution</a:t>
            </a:r>
          </a:p>
          <a:p>
            <a:pPr>
              <a:lnSpc>
                <a:spcPct val="107000"/>
              </a:lnSpc>
              <a:spcAft>
                <a:spcPts val="800"/>
              </a:spcAft>
            </a:pPr>
            <a:r>
              <a:rPr lang="en-GB"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There are aspects of the delivery and execution which will have affected the impact of the intervention. These include:</a:t>
            </a:r>
          </a:p>
          <a:p>
            <a:pPr marL="285750" indent="-285750">
              <a:lnSpc>
                <a:spcPct val="107000"/>
              </a:lnSpc>
              <a:spcAft>
                <a:spcPts val="800"/>
              </a:spcAft>
              <a:buFont typeface="Arial" panose="020B0604020202020204" pitchFamily="34" charset="0"/>
              <a:buChar char="•"/>
            </a:pPr>
            <a:r>
              <a:rPr lang="en-GB" sz="1200" b="1" dirty="0">
                <a:solidFill>
                  <a:srgbClr val="000000"/>
                </a:solidFill>
                <a:latin typeface="Calibri" panose="020F0502020204030204" pitchFamily="34" charset="0"/>
                <a:ea typeface="Calibri" panose="020F0502020204030204" pitchFamily="34" charset="0"/>
                <a:cs typeface="Calibri" panose="020F0502020204030204" pitchFamily="34" charset="0"/>
              </a:rPr>
              <a:t>Attendance of the sessions: </a:t>
            </a: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Generally, attendance was good, but in both schools some students missed some of the sessions.</a:t>
            </a:r>
          </a:p>
          <a:p>
            <a:pPr marL="285750" indent="-285750">
              <a:lnSpc>
                <a:spcPct val="107000"/>
              </a:lnSpc>
              <a:spcAft>
                <a:spcPts val="800"/>
              </a:spcAft>
              <a:buFont typeface="Arial" panose="020B0604020202020204" pitchFamily="34" charset="0"/>
              <a:buChar char="•"/>
            </a:pPr>
            <a:r>
              <a:rPr lang="en-GB"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Engagement in the sessions</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Particularly in School X, engagement levels were mixed. Sometimes a minority of disruptive students prompted others to also be disruptive. </a:t>
            </a: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Students and session leaders reported that the value gained from these sessions was less. That said, School X intervention was still successful based on YARC data.</a:t>
            </a:r>
            <a:endPar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Number of sessions which were focussed on reading interventions</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It should be remembered that ‘warm up’ / rapport building sessions are required – potentially up to two sessions. Therefore, potentially only 10 of the 12 sessions are directly focussed on reading.</a:t>
            </a:r>
          </a:p>
          <a:p>
            <a:pPr marL="285750" indent="-285750">
              <a:lnSpc>
                <a:spcPct val="107000"/>
              </a:lnSpc>
              <a:spcAft>
                <a:spcPts val="800"/>
              </a:spcAft>
              <a:buFont typeface="Arial" panose="020B0604020202020204" pitchFamily="34" charset="0"/>
              <a:buChar char="•"/>
            </a:pPr>
            <a:r>
              <a:rPr lang="en-GB"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Person</a:t>
            </a:r>
            <a:r>
              <a:rPr lang="en-GB" sz="1200" b="1" dirty="0">
                <a:solidFill>
                  <a:srgbClr val="000000"/>
                </a:solidFill>
                <a:latin typeface="Calibri" panose="020F0502020204030204" pitchFamily="34" charset="0"/>
                <a:ea typeface="Calibri" panose="020F0502020204030204" pitchFamily="34" charset="0"/>
                <a:cs typeface="Calibri" panose="020F0502020204030204" pitchFamily="34" charset="0"/>
              </a:rPr>
              <a:t>nel changes during the intervention: </a:t>
            </a:r>
            <a:r>
              <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rPr>
              <a:t>Personnel changes during the intervention have the potential to be disruptive. That said, the intervention group at School X (where a personnel change took place) still showed positive results.</a:t>
            </a:r>
          </a:p>
          <a:p>
            <a:pPr>
              <a:lnSpc>
                <a:spcPct val="107000"/>
              </a:lnSpc>
              <a:spcAft>
                <a:spcPts val="800"/>
              </a:spcAft>
            </a:pPr>
            <a:endParaRPr lang="en-GB"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descr="A person raising her hand in front of a whiteboard&#10;&#10;Description automatically generated">
            <a:extLst>
              <a:ext uri="{FF2B5EF4-FFF2-40B4-BE49-F238E27FC236}">
                <a16:creationId xmlns:a16="http://schemas.microsoft.com/office/drawing/2014/main" id="{90C4C1CC-27F3-1B97-9EEB-2C3BF48561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72531" y="1521899"/>
            <a:ext cx="3416294" cy="5124440"/>
          </a:xfrm>
          <a:prstGeom prst="rect">
            <a:avLst/>
          </a:prstGeom>
        </p:spPr>
      </p:pic>
      <p:sp>
        <p:nvSpPr>
          <p:cNvPr id="3" name="TextBox 2">
            <a:extLst>
              <a:ext uri="{FF2B5EF4-FFF2-40B4-BE49-F238E27FC236}">
                <a16:creationId xmlns:a16="http://schemas.microsoft.com/office/drawing/2014/main" id="{15386C1C-D435-B7B7-AE79-46A58E37308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668794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88</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5"/>
            <a:ext cx="9407786"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Factors external to the intervention (1)</a:t>
            </a:r>
          </a:p>
        </p:txBody>
      </p:sp>
      <p:sp>
        <p:nvSpPr>
          <p:cNvPr id="8" name="TextBox 7">
            <a:extLst>
              <a:ext uri="{FF2B5EF4-FFF2-40B4-BE49-F238E27FC236}">
                <a16:creationId xmlns:a16="http://schemas.microsoft.com/office/drawing/2014/main" id="{88361DA0-13AB-14EC-0B3B-2272A72DC92F}"/>
              </a:ext>
            </a:extLst>
          </p:cNvPr>
          <p:cNvSpPr txBox="1"/>
          <p:nvPr/>
        </p:nvSpPr>
        <p:spPr>
          <a:xfrm>
            <a:off x="281488" y="1628597"/>
            <a:ext cx="9071234" cy="4953215"/>
          </a:xfrm>
          <a:prstGeom prst="rect">
            <a:avLst/>
          </a:prstGeom>
          <a:noFill/>
        </p:spPr>
        <p:txBody>
          <a:bodyPr wrap="square" rtlCol="0">
            <a:spAutoFit/>
          </a:bodyPr>
          <a:lstStyle/>
          <a:p>
            <a:pPr>
              <a:lnSpc>
                <a:spcPct val="107000"/>
              </a:lnSpc>
              <a:spcAft>
                <a:spcPts val="800"/>
              </a:spcAft>
            </a:pP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Factors external to the intervention itself, that may impact intervention outcomes, include issues related to school, home and emerging personal needs. The key factors which emerged across the two schools/</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Intervention groups were as follows:</a:t>
            </a:r>
            <a:endPar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b="1" dirty="0">
                <a:solidFill>
                  <a:srgbClr val="1D71B8"/>
                </a:solidFill>
                <a:effectLst/>
                <a:latin typeface="Calibri" panose="020F0502020204030204" pitchFamily="34" charset="0"/>
                <a:ea typeface="Calibri" panose="020F0502020204030204" pitchFamily="34" charset="0"/>
                <a:cs typeface="Calibri" panose="020F0502020204030204" pitchFamily="34" charset="0"/>
              </a:rPr>
              <a:t>Attendance at school more broadly: </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has the potential to compromise the impact of the intervention/ have an impact generally on progression, however there isn’t a clear-cut pattern</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e.g. One Intervention group student at School Y with poor attendance (86%) made no comprehension improvement despite the intervention. One control group student at the same school with poor attendance (84%) also made no improvement. However, at School X a student with below average attendance (91%) still made good progress, post-intervention.</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One student at School Y, missed 2 sessions due to a holiday. However, they still improved reading rate and reading comprehension from below 100 to a standardised score above 100.</a:t>
            </a:r>
            <a:endParaRPr lang="en-GB" sz="1400"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b="1" dirty="0">
                <a:solidFill>
                  <a:srgbClr val="1D71B8"/>
                </a:solidFill>
                <a:effectLst/>
                <a:latin typeface="Calibri" panose="020F0502020204030204" pitchFamily="34" charset="0"/>
                <a:ea typeface="Calibri" panose="020F0502020204030204" pitchFamily="34" charset="0"/>
                <a:cs typeface="Calibri" panose="020F0502020204030204" pitchFamily="34" charset="0"/>
              </a:rPr>
              <a:t>Incidents at school: </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Incidents within the wider school day, particularly if they occur close to the time of the intervention session, have a potential to impact.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ome specific issues were noted across the two schools e.g.</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An announcement by the school regarding teaching and form changes which some students reacted poorly to.</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Behavioural issues between students during breaktimes or lunchtime before the Intervention.</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Experiencing bullying which was affecting ability to concentrate in lessons.</a:t>
            </a:r>
          </a:p>
          <a:p>
            <a:pPr marL="742950" lvl="1"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Informing the session leaders of such incidents / announcements may help them manage the altered mood and focus of the students.</a:t>
            </a:r>
          </a:p>
        </p:txBody>
      </p:sp>
      <p:sp>
        <p:nvSpPr>
          <p:cNvPr id="9" name="Rounded Rectangular Callout 15">
            <a:extLst>
              <a:ext uri="{FF2B5EF4-FFF2-40B4-BE49-F238E27FC236}">
                <a16:creationId xmlns:a16="http://schemas.microsoft.com/office/drawing/2014/main" id="{B1DC0CC2-D04C-7494-76B9-7EB7FB0BC71D}"/>
              </a:ext>
            </a:extLst>
          </p:cNvPr>
          <p:cNvSpPr/>
          <p:nvPr/>
        </p:nvSpPr>
        <p:spPr>
          <a:xfrm>
            <a:off x="9679104" y="4039385"/>
            <a:ext cx="2228234" cy="2349796"/>
          </a:xfrm>
          <a:prstGeom prst="wedgeRoundRectCallout">
            <a:avLst>
              <a:gd name="adj1" fmla="val -63890"/>
              <a:gd name="adj2" fmla="val 22102"/>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It’s difficult to say [if they were motivated to learn] – some were, but then their behaviour went a bit weird – something had happened during a lunchtime before the session, some incident with another pupil and a conflict, and they went a bit off-piste.</a:t>
            </a:r>
          </a:p>
          <a:p>
            <a:pPr algn="ctr"/>
            <a:endParaRPr lang="en-US" sz="1200" dirty="0"/>
          </a:p>
          <a:p>
            <a:pPr algn="ctr"/>
            <a:r>
              <a:rPr lang="en-US" sz="1200" dirty="0"/>
              <a:t>Session leader, School X</a:t>
            </a:r>
          </a:p>
        </p:txBody>
      </p:sp>
      <p:sp>
        <p:nvSpPr>
          <p:cNvPr id="3" name="TextBox 2">
            <a:extLst>
              <a:ext uri="{FF2B5EF4-FFF2-40B4-BE49-F238E27FC236}">
                <a16:creationId xmlns:a16="http://schemas.microsoft.com/office/drawing/2014/main" id="{4C3861C7-C95A-97BF-CE5D-2F0870E74A12}"/>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454030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89</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77745"/>
            <a:ext cx="9441394" cy="1384995"/>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Factors external to the intervention (2)</a:t>
            </a:r>
          </a:p>
        </p:txBody>
      </p:sp>
      <p:sp>
        <p:nvSpPr>
          <p:cNvPr id="8" name="TextBox 7">
            <a:extLst>
              <a:ext uri="{FF2B5EF4-FFF2-40B4-BE49-F238E27FC236}">
                <a16:creationId xmlns:a16="http://schemas.microsoft.com/office/drawing/2014/main" id="{88361DA0-13AB-14EC-0B3B-2272A72DC92F}"/>
              </a:ext>
            </a:extLst>
          </p:cNvPr>
          <p:cNvSpPr txBox="1"/>
          <p:nvPr/>
        </p:nvSpPr>
        <p:spPr>
          <a:xfrm>
            <a:off x="271318" y="1762600"/>
            <a:ext cx="9028800" cy="4953215"/>
          </a:xfrm>
          <a:prstGeom prst="rect">
            <a:avLst/>
          </a:prstGeom>
          <a:noFill/>
        </p:spPr>
        <p:txBody>
          <a:bodyPr wrap="square" rtlCol="0">
            <a:spAutoFit/>
          </a:bodyPr>
          <a:lstStyle/>
          <a:p>
            <a:pPr>
              <a:lnSpc>
                <a:spcPct val="107000"/>
              </a:lnSpc>
              <a:spcAft>
                <a:spcPts val="800"/>
              </a:spcAft>
            </a:pPr>
            <a:r>
              <a:rPr lang="en-GB" b="1" dirty="0">
                <a:solidFill>
                  <a:srgbClr val="1D71B8"/>
                </a:solidFill>
                <a:latin typeface="Calibri" panose="020F0502020204030204" pitchFamily="34" charset="0"/>
                <a:ea typeface="Calibri" panose="020F0502020204030204" pitchFamily="34" charset="0"/>
                <a:cs typeface="Calibri" panose="020F0502020204030204" pitchFamily="34" charset="0"/>
              </a:rPr>
              <a:t>Wider issues in the home environment: </a:t>
            </a: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During both the pre- and post-intervention interviews, students referred to some positives and negatives within their home environment which impacted on their current reading levels and overall academic performance. Such factors will have an impact on the success of a reading intervention. Negative issues which were mentioned included: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Home setting which is crowded and noisy (e.g. high number of siblings, babies/toddlers) thus finding it difficult to have sufficient quietness to read.</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Family issues e.g. bereavement within the family; arguments or difficulties amongst family members.</a:t>
            </a:r>
          </a:p>
          <a:p>
            <a:pPr marL="285750" indent="-285750">
              <a:lnSpc>
                <a:spcPct val="107000"/>
              </a:lnSpc>
              <a:spcAft>
                <a:spcPts val="800"/>
              </a:spcAft>
              <a:buFont typeface="Arial" panose="020B0604020202020204" pitchFamily="34" charset="0"/>
              <a:buChar char="•"/>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Lacking the technology to complete homework.</a:t>
            </a:r>
          </a:p>
          <a:p>
            <a:pPr>
              <a:lnSpc>
                <a:spcPct val="107000"/>
              </a:lnSpc>
              <a:spcAft>
                <a:spcPts val="800"/>
              </a:spcAft>
            </a:pP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Positively, some students also mentioned having an individual or individual(s) at home who supported them with reading and homework, and that books were made available for them to read.</a:t>
            </a:r>
          </a:p>
          <a:p>
            <a:pPr>
              <a:lnSpc>
                <a:spcPct val="107000"/>
              </a:lnSpc>
              <a:spcAft>
                <a:spcPts val="800"/>
              </a:spcAft>
            </a:pPr>
            <a:endParaRPr lang="en-GB" sz="800" dirty="0">
              <a:solidFill>
                <a:srgbClr val="1D71B8"/>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b="1" dirty="0">
                <a:solidFill>
                  <a:srgbClr val="1D71B8"/>
                </a:solidFill>
                <a:latin typeface="Calibri" panose="020F0502020204030204" pitchFamily="34" charset="0"/>
                <a:ea typeface="Calibri" panose="020F0502020204030204" pitchFamily="34" charset="0"/>
                <a:cs typeface="Calibri" panose="020F0502020204030204" pitchFamily="34" charset="0"/>
              </a:rPr>
              <a:t>Neurodivergent conditions:</a:t>
            </a:r>
          </a:p>
          <a:p>
            <a:pPr>
              <a:lnSpc>
                <a:spcPct val="107000"/>
              </a:lnSpc>
              <a:spcAft>
                <a:spcPts val="800"/>
              </a:spcAft>
            </a:pPr>
            <a:r>
              <a:rPr lang="en-GB" sz="1400" dirty="0">
                <a:latin typeface="Calibri" panose="020F0502020204030204" pitchFamily="34" charset="0"/>
                <a:ea typeface="Calibri" panose="020F0502020204030204" pitchFamily="34" charset="0"/>
                <a:cs typeface="Calibri" panose="020F0502020204030204" pitchFamily="34" charset="0"/>
              </a:rPr>
              <a:t>One student, from the intervention group at School X, was in the process of being assessed and was diagnosed with ADHD by the end of the intervention. This student presented with the most disruptive behaviour within the group, and this affected the value that other students appeared to gain from the intervention. Consideration should be given to dialogue with the school pre-intervention, regarding how students with additional needs may be best supported, to take part in a reading intervention going forward.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ed Rectangular Callout 15">
            <a:extLst>
              <a:ext uri="{FF2B5EF4-FFF2-40B4-BE49-F238E27FC236}">
                <a16:creationId xmlns:a16="http://schemas.microsoft.com/office/drawing/2014/main" id="{B1DC0CC2-D04C-7494-76B9-7EB7FB0BC71D}"/>
              </a:ext>
            </a:extLst>
          </p:cNvPr>
          <p:cNvSpPr/>
          <p:nvPr/>
        </p:nvSpPr>
        <p:spPr>
          <a:xfrm>
            <a:off x="9544878" y="2320413"/>
            <a:ext cx="2372629" cy="1775042"/>
          </a:xfrm>
          <a:prstGeom prst="wedgeRoundRectCallout">
            <a:avLst>
              <a:gd name="adj1" fmla="val 1230"/>
              <a:gd name="adj2" fmla="val 71467"/>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I can’t do any homework since my phone is broken, that’s how I’d do my homework and all the passwords are on it. There’s been all these arguments and my phone got broken.</a:t>
            </a:r>
          </a:p>
          <a:p>
            <a:pPr algn="ctr"/>
            <a:endParaRPr lang="en-US" sz="1200" dirty="0"/>
          </a:p>
          <a:p>
            <a:pPr algn="ctr"/>
            <a:r>
              <a:rPr lang="en-US" sz="1200" dirty="0"/>
              <a:t>Student, School X</a:t>
            </a:r>
          </a:p>
        </p:txBody>
      </p:sp>
      <p:sp>
        <p:nvSpPr>
          <p:cNvPr id="3" name="Rounded Rectangular Callout 15">
            <a:extLst>
              <a:ext uri="{FF2B5EF4-FFF2-40B4-BE49-F238E27FC236}">
                <a16:creationId xmlns:a16="http://schemas.microsoft.com/office/drawing/2014/main" id="{6E964D73-51D6-6FBE-EC5D-09D9CA382E77}"/>
              </a:ext>
            </a:extLst>
          </p:cNvPr>
          <p:cNvSpPr/>
          <p:nvPr/>
        </p:nvSpPr>
        <p:spPr>
          <a:xfrm>
            <a:off x="9561443" y="4648575"/>
            <a:ext cx="2372629" cy="1614574"/>
          </a:xfrm>
          <a:prstGeom prst="wedgeRoundRectCallout">
            <a:avLst>
              <a:gd name="adj1" fmla="val -9959"/>
              <a:gd name="adj2" fmla="val -73468"/>
              <a:gd name="adj3" fmla="val 16667"/>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t>The behavioural issues were mainly one certain student and he is just now in the process of being assessed for ADHD, but he hadn’t been assessed at the start.</a:t>
            </a:r>
          </a:p>
          <a:p>
            <a:pPr algn="ctr"/>
            <a:endParaRPr lang="en-US" sz="1200" dirty="0"/>
          </a:p>
          <a:p>
            <a:pPr algn="ctr"/>
            <a:r>
              <a:rPr lang="en-US" sz="1200" dirty="0"/>
              <a:t>Staff</a:t>
            </a:r>
          </a:p>
        </p:txBody>
      </p:sp>
      <p:sp>
        <p:nvSpPr>
          <p:cNvPr id="6" name="TextBox 5">
            <a:extLst>
              <a:ext uri="{FF2B5EF4-FFF2-40B4-BE49-F238E27FC236}">
                <a16:creationId xmlns:a16="http://schemas.microsoft.com/office/drawing/2014/main" id="{AC12827F-7773-6274-7277-156F84B2F9B0}"/>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4443563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3101426"/>
            <a:ext cx="4032739" cy="707886"/>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5. Summary</a:t>
            </a:r>
          </a:p>
        </p:txBody>
      </p:sp>
    </p:spTree>
    <p:extLst>
      <p:ext uri="{BB962C8B-B14F-4D97-AF65-F5344CB8AC3E}">
        <p14:creationId xmlns:p14="http://schemas.microsoft.com/office/powerpoint/2010/main" val="39546517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91</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a:t>
            </a:r>
          </a:p>
        </p:txBody>
      </p:sp>
      <p:pic>
        <p:nvPicPr>
          <p:cNvPr id="3" name="Picture Placeholder 5" descr="A picture containing green, metalware, door, tiled&#10;&#10;Description automatically generated">
            <a:extLst>
              <a:ext uri="{FF2B5EF4-FFF2-40B4-BE49-F238E27FC236}">
                <a16:creationId xmlns:a16="http://schemas.microsoft.com/office/drawing/2014/main" id="{DD6CE25A-23A2-B2F0-446D-E66F703CC7F0}"/>
              </a:ext>
            </a:extLst>
          </p:cNvPr>
          <p:cNvPicPr>
            <a:picLocks noGrp="1" noChangeAspect="1"/>
          </p:cNvPicPr>
          <p:nvPr>
            <p:ph type="pic" sz="quarter" idx="13"/>
          </p:nvPr>
        </p:nvPicPr>
        <p:blipFill>
          <a:blip r:embed="rId2" cstate="screen">
            <a:alphaModFix amt="68000"/>
            <a:extLst>
              <a:ext uri="{28A0092B-C50C-407E-A947-70E740481C1C}">
                <a14:useLocalDpi xmlns:a14="http://schemas.microsoft.com/office/drawing/2010/main"/>
              </a:ext>
            </a:extLst>
          </a:blip>
          <a:srcRect/>
          <a:stretch>
            <a:fillRect/>
          </a:stretch>
        </p:blipFill>
        <p:spPr>
          <a:xfrm>
            <a:off x="8258175" y="1554372"/>
            <a:ext cx="3930650" cy="5066425"/>
          </a:xfrm>
        </p:spPr>
      </p:pic>
      <p:sp>
        <p:nvSpPr>
          <p:cNvPr id="7" name="TextBox 6">
            <a:extLst>
              <a:ext uri="{FF2B5EF4-FFF2-40B4-BE49-F238E27FC236}">
                <a16:creationId xmlns:a16="http://schemas.microsoft.com/office/drawing/2014/main" id="{6FDFBF5A-13A9-0F02-DFBA-7056B12F6F33}"/>
              </a:ext>
            </a:extLst>
          </p:cNvPr>
          <p:cNvSpPr txBox="1"/>
          <p:nvPr/>
        </p:nvSpPr>
        <p:spPr>
          <a:xfrm>
            <a:off x="281488" y="5960415"/>
            <a:ext cx="7805322" cy="558166"/>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Detailed summaries</a:t>
            </a:r>
          </a:p>
          <a:p>
            <a:pPr>
              <a:lnSpc>
                <a:spcPct val="107000"/>
              </a:lnSpc>
              <a:spcAft>
                <a:spcPts val="800"/>
              </a:spcAft>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subsequent charts show the detailed summaries, as provided at the end of the relevant sections of the report.</a:t>
            </a:r>
            <a:endParaRPr lang="en-GB" sz="1200" dirty="0">
              <a:solidFill>
                <a:schemeClr val="tx1">
                  <a:lumMod val="85000"/>
                  <a:lumOff val="15000"/>
                </a:schemeClr>
              </a:solidFill>
              <a:cs typeface="Calibri Light" panose="020F0302020204030204" pitchFamily="34" charset="0"/>
            </a:endParaRPr>
          </a:p>
        </p:txBody>
      </p:sp>
      <p:sp>
        <p:nvSpPr>
          <p:cNvPr id="8" name="TextBox 7">
            <a:extLst>
              <a:ext uri="{FF2B5EF4-FFF2-40B4-BE49-F238E27FC236}">
                <a16:creationId xmlns:a16="http://schemas.microsoft.com/office/drawing/2014/main" id="{88361DA0-13AB-14EC-0B3B-2272A72DC92F}"/>
              </a:ext>
            </a:extLst>
          </p:cNvPr>
          <p:cNvSpPr txBox="1"/>
          <p:nvPr/>
        </p:nvSpPr>
        <p:spPr>
          <a:xfrm>
            <a:off x="281488" y="1628597"/>
            <a:ext cx="7894486" cy="4247317"/>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Intervention set up, planning and design</a:t>
            </a:r>
          </a:p>
          <a:p>
            <a:r>
              <a:rPr lang="en-GB" sz="1200" dirty="0">
                <a:ea typeface="Times New Roman" panose="02020603050405020304" pitchFamily="18" charset="0"/>
              </a:rPr>
              <a:t>Broadly the approach to the intervention set up was a success. The schools were onboarded with sufficient notice and appropriate students were chosen for participation, despite some initial issues. Running small sessions was positive and running the sessions within the school day worked well for attendance levels. The 12-session format were sufficient to see progress amongst the participants. Overall, no significant changes would need to be made for a wider roll out.</a:t>
            </a:r>
          </a:p>
          <a:p>
            <a:endParaRPr lang="en-GB" sz="1200" dirty="0">
              <a:ea typeface="Times New Roman" panose="02020603050405020304" pitchFamily="18" charset="0"/>
            </a:endParaRPr>
          </a:p>
          <a:p>
            <a:r>
              <a:rPr lang="en-GB" sz="1200" dirty="0">
                <a:ea typeface="Times New Roman" panose="02020603050405020304" pitchFamily="18" charset="0"/>
              </a:rPr>
              <a:t>The areas which could be improved/ focussed on during set up are communication between Hello Future and the schools and the student selection process/ YARC testing. In terms of communication, it is important to not rely on email and to have a single point of contact between the school and Hello Future. In terms of student selection, it is key for the schools to fully understand the criteria and to be given support with administering the YARC reading assessment, as necessary.</a:t>
            </a:r>
            <a:endParaRPr lang="en-GB" dirty="0">
              <a:solidFill>
                <a:srgbClr val="1D71B8"/>
              </a:solidFill>
              <a:latin typeface="Arial Rounded MT Bold" panose="020F0704030504030204" pitchFamily="34" charset="0"/>
              <a:ea typeface="Times New Roman" panose="02020603050405020304" pitchFamily="18" charset="0"/>
            </a:endParaRPr>
          </a:p>
          <a:p>
            <a:endParaRPr lang="en-GB" dirty="0">
              <a:solidFill>
                <a:srgbClr val="1D71B8"/>
              </a:solidFill>
              <a:latin typeface="Arial Rounded MT Bold" panose="020F0704030504030204" pitchFamily="34" charset="0"/>
              <a:ea typeface="Times New Roman" panose="02020603050405020304" pitchFamily="18" charset="0"/>
            </a:endParaRPr>
          </a:p>
          <a:p>
            <a:r>
              <a:rPr lang="en-GB" dirty="0">
                <a:solidFill>
                  <a:srgbClr val="1D71B8"/>
                </a:solidFill>
                <a:effectLst/>
                <a:latin typeface="Arial Rounded MT Bold" panose="020F0704030504030204" pitchFamily="34" charset="0"/>
                <a:ea typeface="Times New Roman" panose="02020603050405020304" pitchFamily="18" charset="0"/>
              </a:rPr>
              <a:t>Intervention </a:t>
            </a:r>
            <a:r>
              <a:rPr lang="en-GB" dirty="0">
                <a:solidFill>
                  <a:srgbClr val="1D71B8"/>
                </a:solidFill>
                <a:latin typeface="Arial Rounded MT Bold" panose="020F0704030504030204" pitchFamily="34" charset="0"/>
                <a:ea typeface="Times New Roman" panose="02020603050405020304" pitchFamily="18" charset="0"/>
              </a:rPr>
              <a:t>execution/ delivery</a:t>
            </a:r>
          </a:p>
          <a:p>
            <a:r>
              <a:rPr lang="en-GB" sz="1200" dirty="0">
                <a:effectLst/>
                <a:ea typeface="Times New Roman" panose="02020603050405020304" pitchFamily="18" charset="0"/>
              </a:rPr>
              <a:t>Overall, the structure of session delivery worked well. Basing the sessions on the structure </a:t>
            </a:r>
            <a:r>
              <a:rPr lang="en-GB" sz="1200" dirty="0">
                <a:ea typeface="Times New Roman" panose="02020603050405020304" pitchFamily="18" charset="0"/>
              </a:rPr>
              <a:t>provided by the Scholastic ‘Connector’ series of books was positive. Using a variety of fiction and non-fiction titles positively appealed to different tastes. It was important to have a mix of techniques and exercises and adapt them flexibly to the needs and mood of the group. Interactivity and verbal quizzes/discussions worked well. </a:t>
            </a:r>
          </a:p>
          <a:p>
            <a:endParaRPr lang="en-GB" sz="1200" dirty="0">
              <a:effectLst/>
              <a:ea typeface="Times New Roman" panose="02020603050405020304" pitchFamily="18" charset="0"/>
            </a:endParaRPr>
          </a:p>
          <a:p>
            <a:r>
              <a:rPr lang="en-GB" sz="1200" dirty="0">
                <a:effectLst/>
                <a:ea typeface="Times New Roman" panose="02020603050405020304" pitchFamily="18" charset="0"/>
              </a:rPr>
              <a:t>Behaviour and </a:t>
            </a:r>
            <a:r>
              <a:rPr lang="en-GB" sz="1200" dirty="0">
                <a:ea typeface="Times New Roman" panose="02020603050405020304" pitchFamily="18" charset="0"/>
              </a:rPr>
              <a:t>disruption could be a challenge and impacted on the smooth running of the sessions. It is important for session leaders be made aware of students’ behaviour needs and supported as appropriate. In addition, strictly enforcing the school's behavioural policy if required, would mitigate disruption. The schools should also support the session leaders by establishing them as figures of authority.</a:t>
            </a:r>
            <a:endParaRPr lang="en-GB" sz="1200" dirty="0">
              <a:effectLst/>
              <a:ea typeface="Times New Roman" panose="02020603050405020304" pitchFamily="18" charset="0"/>
            </a:endParaRPr>
          </a:p>
        </p:txBody>
      </p:sp>
      <p:sp>
        <p:nvSpPr>
          <p:cNvPr id="6" name="TextBox 5">
            <a:extLst>
              <a:ext uri="{FF2B5EF4-FFF2-40B4-BE49-F238E27FC236}">
                <a16:creationId xmlns:a16="http://schemas.microsoft.com/office/drawing/2014/main" id="{9074E36A-39D0-E83B-E8CC-2EB32D0D2B87}"/>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9278591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DAE6ADB6-1644-431B-BC93-E823AA2DEECD}"/>
              </a:ext>
            </a:extLst>
          </p:cNvPr>
          <p:cNvSpPr>
            <a:spLocks noGrp="1"/>
          </p:cNvSpPr>
          <p:nvPr>
            <p:ph type="sldNum" sz="quarter" idx="12"/>
          </p:nvPr>
        </p:nvSpPr>
        <p:spPr/>
        <p:txBody>
          <a:bodyPr/>
          <a:lstStyle/>
          <a:p>
            <a:fld id="{CB18B0BB-88F0-E844-836B-FE4C776B369C}" type="slidenum">
              <a:rPr lang="en-US" smtClean="0"/>
              <a:pPr/>
              <a:t>92</a:t>
            </a:fld>
            <a:endParaRPr lang="en-US" dirty="0"/>
          </a:p>
        </p:txBody>
      </p:sp>
      <p:sp>
        <p:nvSpPr>
          <p:cNvPr id="16" name="TextBox 15">
            <a:extLst>
              <a:ext uri="{FF2B5EF4-FFF2-40B4-BE49-F238E27FC236}">
                <a16:creationId xmlns:a16="http://schemas.microsoft.com/office/drawing/2014/main" id="{FBC8D849-6FE9-4F19-91ED-C6E6075F01D3}"/>
              </a:ext>
            </a:extLst>
          </p:cNvPr>
          <p:cNvSpPr txBox="1"/>
          <p:nvPr/>
        </p:nvSpPr>
        <p:spPr>
          <a:xfrm>
            <a:off x="271318" y="77745"/>
            <a:ext cx="8995345" cy="1384995"/>
          </a:xfrm>
          <a:prstGeom prst="rect">
            <a:avLst/>
          </a:prstGeom>
          <a:noFill/>
        </p:spPr>
        <p:txBody>
          <a:bodyPr wrap="square" rtlCol="0" anchor="ctr">
            <a:spAutoFit/>
          </a:bodyPr>
          <a:lstStyle/>
          <a:p>
            <a:r>
              <a:rPr lang="en-US" sz="4200" b="1" dirty="0">
                <a:solidFill>
                  <a:schemeClr val="bg1"/>
                </a:solidFill>
                <a:latin typeface="Arial Rounded MT Bold"/>
                <a:cs typeface="Arial Rounded MT Bold"/>
              </a:rPr>
              <a:t>Summary: Intervention design and format</a:t>
            </a:r>
            <a:endParaRPr lang="en-US" sz="4200" dirty="0">
              <a:solidFill>
                <a:schemeClr val="bg1"/>
              </a:solidFill>
              <a:latin typeface="Arial Rounded MT Bold"/>
              <a:cs typeface="Arial Rounded MT Bold"/>
            </a:endParaRPr>
          </a:p>
        </p:txBody>
      </p:sp>
      <p:graphicFrame>
        <p:nvGraphicFramePr>
          <p:cNvPr id="3" name="Table 2">
            <a:extLst>
              <a:ext uri="{FF2B5EF4-FFF2-40B4-BE49-F238E27FC236}">
                <a16:creationId xmlns:a16="http://schemas.microsoft.com/office/drawing/2014/main" id="{CF9BC682-1DA6-0A41-16DC-A16A9A3DA4A5}"/>
              </a:ext>
            </a:extLst>
          </p:cNvPr>
          <p:cNvGraphicFramePr>
            <a:graphicFrameLocks noGrp="1"/>
          </p:cNvGraphicFramePr>
          <p:nvPr/>
        </p:nvGraphicFramePr>
        <p:xfrm>
          <a:off x="271318" y="1827054"/>
          <a:ext cx="11753535" cy="4451880"/>
        </p:xfrm>
        <a:graphic>
          <a:graphicData uri="http://schemas.openxmlformats.org/drawingml/2006/table">
            <a:tbl>
              <a:tblPr firstRow="1" bandRow="1">
                <a:tableStyleId>{5C22544A-7EE6-4342-B048-85BDC9FD1C3A}</a:tableStyleId>
              </a:tblPr>
              <a:tblGrid>
                <a:gridCol w="1959342">
                  <a:extLst>
                    <a:ext uri="{9D8B030D-6E8A-4147-A177-3AD203B41FA5}">
                      <a16:colId xmlns:a16="http://schemas.microsoft.com/office/drawing/2014/main" val="2689631302"/>
                    </a:ext>
                  </a:extLst>
                </a:gridCol>
                <a:gridCol w="1868129">
                  <a:extLst>
                    <a:ext uri="{9D8B030D-6E8A-4147-A177-3AD203B41FA5}">
                      <a16:colId xmlns:a16="http://schemas.microsoft.com/office/drawing/2014/main" val="4112124218"/>
                    </a:ext>
                  </a:extLst>
                </a:gridCol>
                <a:gridCol w="2949678">
                  <a:extLst>
                    <a:ext uri="{9D8B030D-6E8A-4147-A177-3AD203B41FA5}">
                      <a16:colId xmlns:a16="http://schemas.microsoft.com/office/drawing/2014/main" val="1034291639"/>
                    </a:ext>
                  </a:extLst>
                </a:gridCol>
                <a:gridCol w="2625679">
                  <a:extLst>
                    <a:ext uri="{9D8B030D-6E8A-4147-A177-3AD203B41FA5}">
                      <a16:colId xmlns:a16="http://schemas.microsoft.com/office/drawing/2014/main" val="1985451934"/>
                    </a:ext>
                  </a:extLst>
                </a:gridCol>
                <a:gridCol w="2350707">
                  <a:extLst>
                    <a:ext uri="{9D8B030D-6E8A-4147-A177-3AD203B41FA5}">
                      <a16:colId xmlns:a16="http://schemas.microsoft.com/office/drawing/2014/main" val="3779677888"/>
                    </a:ext>
                  </a:extLst>
                </a:gridCol>
              </a:tblGrid>
              <a:tr h="515686">
                <a:tc>
                  <a:txBody>
                    <a:bodyPr/>
                    <a:lstStyle/>
                    <a:p>
                      <a:r>
                        <a:rPr lang="en-GB" sz="1200" dirty="0"/>
                        <a:t>Set up element</a:t>
                      </a:r>
                    </a:p>
                  </a:txBody>
                  <a:tcPr>
                    <a:solidFill>
                      <a:srgbClr val="2A5160"/>
                    </a:solidFill>
                  </a:tcPr>
                </a:tc>
                <a:tc>
                  <a:txBody>
                    <a:bodyPr/>
                    <a:lstStyle/>
                    <a:p>
                      <a:r>
                        <a:rPr lang="en-GB" sz="1200" dirty="0"/>
                        <a:t>Suitability</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721960">
                <a:tc>
                  <a:txBody>
                    <a:bodyPr/>
                    <a:lstStyle/>
                    <a:p>
                      <a:r>
                        <a:rPr lang="en-GB" sz="1200" b="1" dirty="0"/>
                        <a:t>Timing of intervention: </a:t>
                      </a:r>
                    </a:p>
                    <a:p>
                      <a:r>
                        <a:rPr lang="en-GB" sz="1200" b="1" dirty="0"/>
                        <a:t>second half of Autumn term</a:t>
                      </a:r>
                    </a:p>
                  </a:txBody>
                  <a:tcPr/>
                </a:tc>
                <a:tc>
                  <a:txBody>
                    <a:bodyPr/>
                    <a:lstStyle/>
                    <a:p>
                      <a:r>
                        <a:rPr lang="en-GB" sz="1200" dirty="0"/>
                        <a:t>Appropriate.</a:t>
                      </a:r>
                    </a:p>
                  </a:txBody>
                  <a:tcPr/>
                </a:tc>
                <a:tc>
                  <a:txBody>
                    <a:bodyPr/>
                    <a:lstStyle/>
                    <a:p>
                      <a:r>
                        <a:rPr lang="en-GB" sz="1200" dirty="0"/>
                        <a:t>Good timing for ensuring the benefits are maximised during Year 7.</a:t>
                      </a:r>
                    </a:p>
                  </a:txBody>
                  <a:tcPr/>
                </a:tc>
                <a:tc>
                  <a:txBody>
                    <a:bodyPr/>
                    <a:lstStyle/>
                    <a:p>
                      <a:r>
                        <a:rPr lang="en-GB" sz="1200" dirty="0"/>
                        <a:t>Schools had to choose pupils before feeling very familiar with them.</a:t>
                      </a:r>
                    </a:p>
                  </a:txBody>
                  <a:tcPr/>
                </a:tc>
                <a:tc>
                  <a:txBody>
                    <a:bodyPr/>
                    <a:lstStyle/>
                    <a:p>
                      <a:r>
                        <a:rPr lang="en-GB" sz="1200" dirty="0"/>
                        <a:t>Discuss with school. Potential to run intervention either 2</a:t>
                      </a:r>
                      <a:r>
                        <a:rPr lang="en-GB" sz="1200" baseline="30000" dirty="0"/>
                        <a:t>nd</a:t>
                      </a:r>
                      <a:r>
                        <a:rPr lang="en-GB" sz="1200" dirty="0"/>
                        <a:t> half term of Autumn term or 1</a:t>
                      </a:r>
                      <a:r>
                        <a:rPr lang="en-GB" sz="1200" baseline="30000" dirty="0"/>
                        <a:t>st</a:t>
                      </a:r>
                      <a:r>
                        <a:rPr lang="en-GB" sz="1200" dirty="0"/>
                        <a:t> half of Spring term.</a:t>
                      </a:r>
                    </a:p>
                  </a:txBody>
                  <a:tcPr/>
                </a:tc>
                <a:extLst>
                  <a:ext uri="{0D108BD9-81ED-4DB2-BD59-A6C34878D82A}">
                    <a16:rowId xmlns:a16="http://schemas.microsoft.com/office/drawing/2014/main" val="2131847799"/>
                  </a:ext>
                </a:extLst>
              </a:tr>
              <a:tr h="928234">
                <a:tc>
                  <a:txBody>
                    <a:bodyPr/>
                    <a:lstStyle/>
                    <a:p>
                      <a:r>
                        <a:rPr lang="en-GB" sz="1200" b="1" dirty="0"/>
                        <a:t>Intervention frequency and length: 12 sessions over a 6-week period</a:t>
                      </a:r>
                    </a:p>
                  </a:txBody>
                  <a:tcPr/>
                </a:tc>
                <a:tc>
                  <a:txBody>
                    <a:bodyPr/>
                    <a:lstStyle/>
                    <a:p>
                      <a:r>
                        <a:rPr lang="en-GB" sz="1200" dirty="0"/>
                        <a:t>Appropriate.</a:t>
                      </a:r>
                    </a:p>
                  </a:txBody>
                  <a:tcPr/>
                </a:tc>
                <a:tc>
                  <a:txBody>
                    <a:bodyPr/>
                    <a:lstStyle/>
                    <a:p>
                      <a:r>
                        <a:rPr lang="en-GB" sz="1200" dirty="0"/>
                        <a:t>One continuous 6-week block. Potential to see progression with 12 sessions.</a:t>
                      </a:r>
                    </a:p>
                  </a:txBody>
                  <a:tcPr/>
                </a:tc>
                <a:tc>
                  <a:txBody>
                    <a:bodyPr/>
                    <a:lstStyle/>
                    <a:p>
                      <a:r>
                        <a:rPr lang="en-GB" sz="1200" dirty="0"/>
                        <a:t>All 12 sessions are unlikely to be dedicated to the reading intervention (due to attendance/the need for some sessions for rapport building).</a:t>
                      </a:r>
                    </a:p>
                  </a:txBody>
                  <a:tcPr/>
                </a:tc>
                <a:tc>
                  <a:txBody>
                    <a:bodyPr/>
                    <a:lstStyle/>
                    <a:p>
                      <a:r>
                        <a:rPr lang="en-GB" sz="1200" dirty="0"/>
                        <a:t>Design the intervention to be rolled out over 10-11 sessions and aim to only use one session for rapport building.</a:t>
                      </a:r>
                    </a:p>
                  </a:txBody>
                  <a:tcPr/>
                </a:tc>
                <a:extLst>
                  <a:ext uri="{0D108BD9-81ED-4DB2-BD59-A6C34878D82A}">
                    <a16:rowId xmlns:a16="http://schemas.microsoft.com/office/drawing/2014/main" val="3710391309"/>
                  </a:ext>
                </a:extLst>
              </a:tr>
              <a:tr h="515686">
                <a:tc>
                  <a:txBody>
                    <a:bodyPr/>
                    <a:lstStyle/>
                    <a:p>
                      <a:r>
                        <a:rPr lang="en-GB" sz="1200" b="1" dirty="0"/>
                        <a:t>Length of sessions: 40 mins</a:t>
                      </a:r>
                    </a:p>
                  </a:txBody>
                  <a:tcPr/>
                </a:tc>
                <a:tc>
                  <a:txBody>
                    <a:bodyPr/>
                    <a:lstStyle/>
                    <a:p>
                      <a:r>
                        <a:rPr lang="en-GB" sz="1200" dirty="0"/>
                        <a:t>Appropriate but could be extended.</a:t>
                      </a:r>
                    </a:p>
                  </a:txBody>
                  <a:tcPr/>
                </a:tc>
                <a:tc>
                  <a:txBody>
                    <a:bodyPr/>
                    <a:lstStyle/>
                    <a:p>
                      <a:r>
                        <a:rPr lang="en-GB" sz="1200" dirty="0"/>
                        <a:t>Schools endorsed the length of the individual sessions.</a:t>
                      </a:r>
                    </a:p>
                  </a:txBody>
                  <a:tcPr/>
                </a:tc>
                <a:tc>
                  <a:txBody>
                    <a:bodyPr/>
                    <a:lstStyle/>
                    <a:p>
                      <a:r>
                        <a:rPr lang="en-GB" sz="1200" dirty="0"/>
                        <a:t>The time felt tight for the desired content coverage, particularly if there was disruption.</a:t>
                      </a:r>
                    </a:p>
                  </a:txBody>
                  <a:tcPr/>
                </a:tc>
                <a:tc>
                  <a:txBody>
                    <a:bodyPr/>
                    <a:lstStyle/>
                    <a:p>
                      <a:r>
                        <a:rPr lang="en-GB" sz="1200" dirty="0"/>
                        <a:t>Ensure 40 minutes is maintained as a minimum. Consider extending to 45 minutes. </a:t>
                      </a:r>
                    </a:p>
                  </a:txBody>
                  <a:tcPr/>
                </a:tc>
                <a:extLst>
                  <a:ext uri="{0D108BD9-81ED-4DB2-BD59-A6C34878D82A}">
                    <a16:rowId xmlns:a16="http://schemas.microsoft.com/office/drawing/2014/main" val="4164305752"/>
                  </a:ext>
                </a:extLst>
              </a:tr>
              <a:tr h="721960">
                <a:tc>
                  <a:txBody>
                    <a:bodyPr/>
                    <a:lstStyle/>
                    <a:p>
                      <a:r>
                        <a:rPr lang="en-GB" sz="1200" b="1" dirty="0"/>
                        <a:t>Number of students per sessions: 6 (intended)</a:t>
                      </a:r>
                    </a:p>
                  </a:txBody>
                  <a:tcPr/>
                </a:tc>
                <a:tc>
                  <a:txBody>
                    <a:bodyPr/>
                    <a:lstStyle/>
                    <a:p>
                      <a:r>
                        <a:rPr lang="en-GB" sz="1200" dirty="0"/>
                        <a:t>Appropriate, providing behaviour issues are minimal.</a:t>
                      </a:r>
                    </a:p>
                  </a:txBody>
                  <a:tcPr/>
                </a:tc>
                <a:tc>
                  <a:txBody>
                    <a:bodyPr/>
                    <a:lstStyle/>
                    <a:p>
                      <a:r>
                        <a:rPr lang="en-GB" sz="1200" dirty="0"/>
                        <a:t>A relatively small group, particularly as sometimes attendance further reduced numbers.</a:t>
                      </a:r>
                    </a:p>
                  </a:txBody>
                  <a:tcPr/>
                </a:tc>
                <a:tc>
                  <a:txBody>
                    <a:bodyPr/>
                    <a:lstStyle/>
                    <a:p>
                      <a:r>
                        <a:rPr lang="en-GB" sz="1200" dirty="0"/>
                        <a:t>With disruptive students, 6 students could be problematic/hard to control.</a:t>
                      </a:r>
                    </a:p>
                  </a:txBody>
                  <a:tcPr/>
                </a:tc>
                <a:tc>
                  <a:txBody>
                    <a:bodyPr/>
                    <a:lstStyle/>
                    <a:p>
                      <a:r>
                        <a:rPr lang="en-GB" sz="1200" dirty="0"/>
                        <a:t>Six should be the maximum, unless increased support with session delivery is available.</a:t>
                      </a:r>
                    </a:p>
                  </a:txBody>
                  <a:tcPr/>
                </a:tc>
                <a:extLst>
                  <a:ext uri="{0D108BD9-81ED-4DB2-BD59-A6C34878D82A}">
                    <a16:rowId xmlns:a16="http://schemas.microsoft.com/office/drawing/2014/main" val="2721119287"/>
                  </a:ext>
                </a:extLst>
              </a:tr>
              <a:tr h="721960">
                <a:tc>
                  <a:txBody>
                    <a:bodyPr/>
                    <a:lstStyle/>
                    <a:p>
                      <a:r>
                        <a:rPr lang="en-GB" sz="1200" b="1" dirty="0"/>
                        <a:t>Intervention lead (x1 person; Hello Future intern or Outreach personnel)</a:t>
                      </a:r>
                    </a:p>
                  </a:txBody>
                  <a:tcPr/>
                </a:tc>
                <a:tc>
                  <a:txBody>
                    <a:bodyPr/>
                    <a:lstStyle/>
                    <a:p>
                      <a:r>
                        <a:rPr lang="en-GB" sz="1200" dirty="0"/>
                        <a:t>Appropriate, but additional support might be beneficial if students are disruptive.</a:t>
                      </a:r>
                    </a:p>
                  </a:txBody>
                  <a:tcPr/>
                </a:tc>
                <a:tc>
                  <a:txBody>
                    <a:bodyPr/>
                    <a:lstStyle/>
                    <a:p>
                      <a:r>
                        <a:rPr lang="en-GB" sz="1200" dirty="0"/>
                        <a:t>1:6 lead/student ratio generally worked well.</a:t>
                      </a:r>
                    </a:p>
                  </a:txBody>
                  <a:tcPr/>
                </a:tc>
                <a:tc>
                  <a:txBody>
                    <a:bodyPr/>
                    <a:lstStyle/>
                    <a:p>
                      <a:r>
                        <a:rPr lang="en-GB" sz="1200" dirty="0"/>
                        <a:t>Change in personnel during the programme should be avoided. Ideally students would build a rapport with one individual.</a:t>
                      </a:r>
                    </a:p>
                  </a:txBody>
                  <a:tcPr/>
                </a:tc>
                <a:tc>
                  <a:txBody>
                    <a:bodyPr/>
                    <a:lstStyle/>
                    <a:p>
                      <a:r>
                        <a:rPr lang="en-GB" sz="1200" dirty="0"/>
                        <a:t>If a change in personnel is required, the new lead should be introduced by the team.</a:t>
                      </a:r>
                    </a:p>
                  </a:txBody>
                  <a:tcPr/>
                </a:tc>
                <a:extLst>
                  <a:ext uri="{0D108BD9-81ED-4DB2-BD59-A6C34878D82A}">
                    <a16:rowId xmlns:a16="http://schemas.microsoft.com/office/drawing/2014/main" val="3505524481"/>
                  </a:ext>
                </a:extLst>
              </a:tr>
            </a:tbl>
          </a:graphicData>
        </a:graphic>
      </p:graphicFrame>
      <p:sp>
        <p:nvSpPr>
          <p:cNvPr id="4" name="TextBox 3">
            <a:extLst>
              <a:ext uri="{FF2B5EF4-FFF2-40B4-BE49-F238E27FC236}">
                <a16:creationId xmlns:a16="http://schemas.microsoft.com/office/drawing/2014/main" id="{F45678D0-E316-BE91-6644-8B5C1B392B6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8569720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77FC23-3C04-FCF2-7E9C-408073A3C2FC}"/>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93</a:t>
            </a:fld>
            <a:endParaRPr lang="en-US" dirty="0"/>
          </a:p>
        </p:txBody>
      </p:sp>
      <p:sp>
        <p:nvSpPr>
          <p:cNvPr id="4" name="TextBox 3">
            <a:extLst>
              <a:ext uri="{FF2B5EF4-FFF2-40B4-BE49-F238E27FC236}">
                <a16:creationId xmlns:a16="http://schemas.microsoft.com/office/drawing/2014/main" id="{06C04369-A693-9A84-34DB-F0D9C41E4653}"/>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 Intervention set up</a:t>
            </a:r>
          </a:p>
        </p:txBody>
      </p:sp>
      <p:graphicFrame>
        <p:nvGraphicFramePr>
          <p:cNvPr id="6" name="Table 5">
            <a:extLst>
              <a:ext uri="{FF2B5EF4-FFF2-40B4-BE49-F238E27FC236}">
                <a16:creationId xmlns:a16="http://schemas.microsoft.com/office/drawing/2014/main" id="{6325F9F7-FADF-F46E-F008-92088512BB2B}"/>
              </a:ext>
            </a:extLst>
          </p:cNvPr>
          <p:cNvGraphicFramePr>
            <a:graphicFrameLocks noGrp="1"/>
          </p:cNvGraphicFramePr>
          <p:nvPr/>
        </p:nvGraphicFramePr>
        <p:xfrm>
          <a:off x="271318" y="1962390"/>
          <a:ext cx="11558152" cy="4394200"/>
        </p:xfrm>
        <a:graphic>
          <a:graphicData uri="http://schemas.openxmlformats.org/drawingml/2006/table">
            <a:tbl>
              <a:tblPr firstRow="1" bandRow="1">
                <a:tableStyleId>{5C22544A-7EE6-4342-B048-85BDC9FD1C3A}</a:tableStyleId>
              </a:tblPr>
              <a:tblGrid>
                <a:gridCol w="1459159">
                  <a:extLst>
                    <a:ext uri="{9D8B030D-6E8A-4147-A177-3AD203B41FA5}">
                      <a16:colId xmlns:a16="http://schemas.microsoft.com/office/drawing/2014/main" val="2689631302"/>
                    </a:ext>
                  </a:extLst>
                </a:gridCol>
                <a:gridCol w="3067665">
                  <a:extLst>
                    <a:ext uri="{9D8B030D-6E8A-4147-A177-3AD203B41FA5}">
                      <a16:colId xmlns:a16="http://schemas.microsoft.com/office/drawing/2014/main" val="1034291639"/>
                    </a:ext>
                  </a:extLst>
                </a:gridCol>
                <a:gridCol w="3529781">
                  <a:extLst>
                    <a:ext uri="{9D8B030D-6E8A-4147-A177-3AD203B41FA5}">
                      <a16:colId xmlns:a16="http://schemas.microsoft.com/office/drawing/2014/main" val="1985451934"/>
                    </a:ext>
                  </a:extLst>
                </a:gridCol>
                <a:gridCol w="3501547">
                  <a:extLst>
                    <a:ext uri="{9D8B030D-6E8A-4147-A177-3AD203B41FA5}">
                      <a16:colId xmlns:a16="http://schemas.microsoft.com/office/drawing/2014/main" val="3779677888"/>
                    </a:ext>
                  </a:extLst>
                </a:gridCol>
              </a:tblGrid>
              <a:tr h="370840">
                <a:tc>
                  <a:txBody>
                    <a:bodyPr/>
                    <a:lstStyle/>
                    <a:p>
                      <a:r>
                        <a:rPr lang="en-GB" sz="1200" dirty="0"/>
                        <a:t>Set up element</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370840">
                <a:tc>
                  <a:txBody>
                    <a:bodyPr/>
                    <a:lstStyle/>
                    <a:p>
                      <a:r>
                        <a:rPr lang="en-GB" sz="1200" b="1" dirty="0"/>
                        <a:t>Planning timeline</a:t>
                      </a:r>
                    </a:p>
                  </a:txBody>
                  <a:tcPr/>
                </a:tc>
                <a:tc>
                  <a:txBody>
                    <a:bodyPr/>
                    <a:lstStyle/>
                    <a:p>
                      <a:r>
                        <a:rPr lang="en-GB" sz="1200" dirty="0"/>
                        <a:t>Communicating the intervention plan before the Summer term ended.</a:t>
                      </a:r>
                    </a:p>
                  </a:txBody>
                  <a:tcPr/>
                </a:tc>
                <a:tc>
                  <a:txBody>
                    <a:bodyPr/>
                    <a:lstStyle/>
                    <a:p>
                      <a:r>
                        <a:rPr lang="en-GB" sz="1200" dirty="0"/>
                        <a:t>How to manage communications during the Summer break.</a:t>
                      </a:r>
                    </a:p>
                  </a:txBody>
                  <a:tcPr/>
                </a:tc>
                <a:tc>
                  <a:txBody>
                    <a:bodyPr/>
                    <a:lstStyle/>
                    <a:p>
                      <a:r>
                        <a:rPr lang="en-GB" sz="1200" dirty="0"/>
                        <a:t>Agree a timeline plan with the school ahead of Summer break e.g. when to recontact/when to have further meetings.</a:t>
                      </a:r>
                    </a:p>
                    <a:p>
                      <a:endParaRPr lang="en-GB" sz="1200" dirty="0"/>
                    </a:p>
                  </a:txBody>
                  <a:tcPr/>
                </a:tc>
                <a:extLst>
                  <a:ext uri="{0D108BD9-81ED-4DB2-BD59-A6C34878D82A}">
                    <a16:rowId xmlns:a16="http://schemas.microsoft.com/office/drawing/2014/main" val="4164305752"/>
                  </a:ext>
                </a:extLst>
              </a:tr>
              <a:tr h="370840">
                <a:tc>
                  <a:txBody>
                    <a:bodyPr/>
                    <a:lstStyle/>
                    <a:p>
                      <a:r>
                        <a:rPr lang="en-GB" sz="1200" b="1" dirty="0"/>
                        <a:t>Communication with school</a:t>
                      </a:r>
                    </a:p>
                  </a:txBody>
                  <a:tcPr/>
                </a:tc>
                <a:tc>
                  <a:txBody>
                    <a:bodyPr/>
                    <a:lstStyle/>
                    <a:p>
                      <a:r>
                        <a:rPr lang="en-GB" sz="1200" dirty="0"/>
                        <a:t>One-to-one verbal communications. Face to face/ remote meetings.  Email when it was used to confirm key aspects in writing /for reference.</a:t>
                      </a:r>
                    </a:p>
                  </a:txBody>
                  <a:tcPr/>
                </a:tc>
                <a:tc>
                  <a:txBody>
                    <a:bodyPr/>
                    <a:lstStyle/>
                    <a:p>
                      <a:r>
                        <a:rPr lang="en-GB" sz="1200" dirty="0"/>
                        <a:t>Email should not be relied upon as primary communication method.</a:t>
                      </a:r>
                    </a:p>
                  </a:txBody>
                  <a:tcPr/>
                </a:tc>
                <a:tc>
                  <a:txBody>
                    <a:bodyPr/>
                    <a:lstStyle/>
                    <a:p>
                      <a:r>
                        <a:rPr lang="en-GB" sz="1200" dirty="0"/>
                        <a:t>Aim to have one point of contact at Hello Future/within each school. If personnel at either end changes, ensure a new relationship is created.</a:t>
                      </a:r>
                    </a:p>
                    <a:p>
                      <a:endParaRPr lang="en-GB" sz="1200" dirty="0"/>
                    </a:p>
                  </a:txBody>
                  <a:tcPr/>
                </a:tc>
                <a:extLst>
                  <a:ext uri="{0D108BD9-81ED-4DB2-BD59-A6C34878D82A}">
                    <a16:rowId xmlns:a16="http://schemas.microsoft.com/office/drawing/2014/main" val="2894627766"/>
                  </a:ext>
                </a:extLst>
              </a:tr>
              <a:tr h="370840">
                <a:tc>
                  <a:txBody>
                    <a:bodyPr/>
                    <a:lstStyle/>
                    <a:p>
                      <a:r>
                        <a:rPr lang="en-GB" sz="1200" b="1" dirty="0"/>
                        <a:t>Student selection</a:t>
                      </a:r>
                    </a:p>
                  </a:txBody>
                  <a:tcPr/>
                </a:tc>
                <a:tc>
                  <a:txBody>
                    <a:bodyPr/>
                    <a:lstStyle/>
                    <a:p>
                      <a:r>
                        <a:rPr lang="en-GB" sz="1200" dirty="0"/>
                        <a:t>The student selection criteria made sense/was logical i.e. students with a lower than chronological reading age, who had a measure of disadvantage.</a:t>
                      </a:r>
                    </a:p>
                  </a:txBody>
                  <a:tcPr/>
                </a:tc>
                <a:tc>
                  <a:txBody>
                    <a:bodyPr/>
                    <a:lstStyle/>
                    <a:p>
                      <a:r>
                        <a:rPr lang="en-GB" sz="1200" dirty="0"/>
                        <a:t>Important to take account of the detailed/specific demographics of the school.</a:t>
                      </a:r>
                    </a:p>
                  </a:txBody>
                  <a:tcPr/>
                </a:tc>
                <a:tc>
                  <a:txBody>
                    <a:bodyPr/>
                    <a:lstStyle/>
                    <a:p>
                      <a:r>
                        <a:rPr lang="en-GB" sz="1200" dirty="0"/>
                        <a:t>Ensure the school are comfortable and happy with selection criteria during a call ahead of selection commencing. </a:t>
                      </a:r>
                    </a:p>
                    <a:p>
                      <a:endParaRPr lang="en-GB" sz="1200" dirty="0"/>
                    </a:p>
                    <a:p>
                      <a:r>
                        <a:rPr lang="en-GB" sz="1200" dirty="0"/>
                        <a:t>Address any concerns which arise during the discussions e.g. surrounding their ability to find suitable students who fit the criteria</a:t>
                      </a:r>
                    </a:p>
                  </a:txBody>
                  <a:tcPr/>
                </a:tc>
                <a:extLst>
                  <a:ext uri="{0D108BD9-81ED-4DB2-BD59-A6C34878D82A}">
                    <a16:rowId xmlns:a16="http://schemas.microsoft.com/office/drawing/2014/main" val="2721119287"/>
                  </a:ext>
                </a:extLst>
              </a:tr>
              <a:tr h="370840">
                <a:tc>
                  <a:txBody>
                    <a:bodyPr/>
                    <a:lstStyle/>
                    <a:p>
                      <a:r>
                        <a:rPr lang="en-GB" sz="1200" b="1" dirty="0"/>
                        <a:t>YARC reading assessment</a:t>
                      </a:r>
                    </a:p>
                  </a:txBody>
                  <a:tcPr/>
                </a:tc>
                <a:tc>
                  <a:txBody>
                    <a:bodyPr/>
                    <a:lstStyle/>
                    <a:p>
                      <a:r>
                        <a:rPr lang="en-GB" sz="1200" dirty="0"/>
                        <a:t>The choice to use YARC – accepted as the most thorough reading assessment.</a:t>
                      </a:r>
                    </a:p>
                  </a:txBody>
                  <a:tcPr/>
                </a:tc>
                <a:tc>
                  <a:txBody>
                    <a:bodyPr/>
                    <a:lstStyle/>
                    <a:p>
                      <a:r>
                        <a:rPr lang="en-GB" sz="1200" dirty="0"/>
                        <a:t>Time required by the school, particularly in light of the number of tests they need to complete.</a:t>
                      </a:r>
                    </a:p>
                    <a:p>
                      <a:endParaRPr lang="en-GB" sz="1200" dirty="0"/>
                    </a:p>
                    <a:p>
                      <a:r>
                        <a:rPr lang="en-GB" sz="1200" dirty="0"/>
                        <a:t>Support is needed in order to help schools with efficiency or direct support with marking.</a:t>
                      </a:r>
                    </a:p>
                  </a:txBody>
                  <a:tcPr/>
                </a:tc>
                <a:tc>
                  <a:txBody>
                    <a:bodyPr/>
                    <a:lstStyle/>
                    <a:p>
                      <a:r>
                        <a:rPr lang="en-GB" sz="1200" dirty="0"/>
                        <a:t>Consider how the schools could be supported: training to aid efficiency, support with marking. </a:t>
                      </a:r>
                    </a:p>
                    <a:p>
                      <a:endParaRPr lang="en-GB" sz="1200" dirty="0"/>
                    </a:p>
                    <a:p>
                      <a:r>
                        <a:rPr lang="en-GB" sz="1200" dirty="0"/>
                        <a:t>Avoid schools needing to work autonomously with the handbook.</a:t>
                      </a:r>
                    </a:p>
                  </a:txBody>
                  <a:tcPr/>
                </a:tc>
                <a:extLst>
                  <a:ext uri="{0D108BD9-81ED-4DB2-BD59-A6C34878D82A}">
                    <a16:rowId xmlns:a16="http://schemas.microsoft.com/office/drawing/2014/main" val="3505524481"/>
                  </a:ext>
                </a:extLst>
              </a:tr>
            </a:tbl>
          </a:graphicData>
        </a:graphic>
      </p:graphicFrame>
      <p:sp>
        <p:nvSpPr>
          <p:cNvPr id="5" name="TextBox 4">
            <a:extLst>
              <a:ext uri="{FF2B5EF4-FFF2-40B4-BE49-F238E27FC236}">
                <a16:creationId xmlns:a16="http://schemas.microsoft.com/office/drawing/2014/main" id="{3CE1293D-A31C-8593-66A5-526D582FAD05}"/>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3585682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EA7C2DF-C356-40F3-BD23-9915C5890B32}"/>
              </a:ext>
            </a:extLst>
          </p:cNvPr>
          <p:cNvSpPr>
            <a:spLocks noGrp="1"/>
          </p:cNvSpPr>
          <p:nvPr>
            <p:ph type="sldNum" sz="quarter" idx="12"/>
          </p:nvPr>
        </p:nvSpPr>
        <p:spPr/>
        <p:txBody>
          <a:bodyPr/>
          <a:lstStyle/>
          <a:p>
            <a:fld id="{CB18B0BB-88F0-E844-836B-FE4C776B369C}" type="slidenum">
              <a:rPr lang="en-US" smtClean="0"/>
              <a:pPr/>
              <a:t>94</a:t>
            </a:fld>
            <a:endParaRPr lang="en-US" dirty="0"/>
          </a:p>
        </p:txBody>
      </p:sp>
      <p:sp>
        <p:nvSpPr>
          <p:cNvPr id="10" name="TextBox 9">
            <a:extLst>
              <a:ext uri="{FF2B5EF4-FFF2-40B4-BE49-F238E27FC236}">
                <a16:creationId xmlns:a16="http://schemas.microsoft.com/office/drawing/2014/main" id="{6030F059-B8E8-442C-AF80-58F05382B6B5}"/>
              </a:ext>
            </a:extLst>
          </p:cNvPr>
          <p:cNvSpPr txBox="1"/>
          <p:nvPr/>
        </p:nvSpPr>
        <p:spPr>
          <a:xfrm>
            <a:off x="271319" y="77746"/>
            <a:ext cx="9329882" cy="1384995"/>
          </a:xfrm>
          <a:prstGeom prst="rect">
            <a:avLst/>
          </a:prstGeom>
          <a:noFill/>
        </p:spPr>
        <p:txBody>
          <a:bodyPr wrap="square" rtlCol="0" anchor="ctr">
            <a:spAutoFit/>
          </a:bodyPr>
          <a:lstStyle/>
          <a:p>
            <a:pPr lvl="0"/>
            <a:r>
              <a:rPr lang="en-US" sz="4200" b="1" dirty="0">
                <a:solidFill>
                  <a:prstClr val="white"/>
                </a:solidFill>
                <a:latin typeface="Arial Rounded MT Bold"/>
                <a:cs typeface="Arial Rounded MT Bold"/>
              </a:rPr>
              <a:t>Summary: Key elements of the delivery model</a:t>
            </a:r>
            <a:endParaRPr lang="en-US" sz="4200" dirty="0">
              <a:solidFill>
                <a:prstClr val="white"/>
              </a:solidFill>
              <a:latin typeface="Arial Rounded MT Bold"/>
              <a:cs typeface="Arial Rounded MT Bold"/>
            </a:endParaRPr>
          </a:p>
        </p:txBody>
      </p:sp>
      <p:graphicFrame>
        <p:nvGraphicFramePr>
          <p:cNvPr id="5" name="Table 4">
            <a:extLst>
              <a:ext uri="{FF2B5EF4-FFF2-40B4-BE49-F238E27FC236}">
                <a16:creationId xmlns:a16="http://schemas.microsoft.com/office/drawing/2014/main" id="{14E3D6AB-5FF8-707D-1ADB-1CB33D9D5549}"/>
              </a:ext>
            </a:extLst>
          </p:cNvPr>
          <p:cNvGraphicFramePr>
            <a:graphicFrameLocks noGrp="1"/>
          </p:cNvGraphicFramePr>
          <p:nvPr>
            <p:extLst>
              <p:ext uri="{D42A27DB-BD31-4B8C-83A1-F6EECF244321}">
                <p14:modId xmlns:p14="http://schemas.microsoft.com/office/powerpoint/2010/main" val="1246756459"/>
              </p:ext>
            </p:extLst>
          </p:nvPr>
        </p:nvGraphicFramePr>
        <p:xfrm>
          <a:off x="176981" y="1660320"/>
          <a:ext cx="11931943" cy="4851400"/>
        </p:xfrm>
        <a:graphic>
          <a:graphicData uri="http://schemas.openxmlformats.org/drawingml/2006/table">
            <a:tbl>
              <a:tblPr firstRow="1" bandRow="1">
                <a:tableStyleId>{5C22544A-7EE6-4342-B048-85BDC9FD1C3A}</a:tableStyleId>
              </a:tblPr>
              <a:tblGrid>
                <a:gridCol w="1216632">
                  <a:extLst>
                    <a:ext uri="{9D8B030D-6E8A-4147-A177-3AD203B41FA5}">
                      <a16:colId xmlns:a16="http://schemas.microsoft.com/office/drawing/2014/main" val="2689631302"/>
                    </a:ext>
                  </a:extLst>
                </a:gridCol>
                <a:gridCol w="3738826">
                  <a:extLst>
                    <a:ext uri="{9D8B030D-6E8A-4147-A177-3AD203B41FA5}">
                      <a16:colId xmlns:a16="http://schemas.microsoft.com/office/drawing/2014/main" val="1034291639"/>
                    </a:ext>
                  </a:extLst>
                </a:gridCol>
                <a:gridCol w="3982064">
                  <a:extLst>
                    <a:ext uri="{9D8B030D-6E8A-4147-A177-3AD203B41FA5}">
                      <a16:colId xmlns:a16="http://schemas.microsoft.com/office/drawing/2014/main" val="1985451934"/>
                    </a:ext>
                  </a:extLst>
                </a:gridCol>
                <a:gridCol w="2994421">
                  <a:extLst>
                    <a:ext uri="{9D8B030D-6E8A-4147-A177-3AD203B41FA5}">
                      <a16:colId xmlns:a16="http://schemas.microsoft.com/office/drawing/2014/main" val="3779677888"/>
                    </a:ext>
                  </a:extLst>
                </a:gridCol>
              </a:tblGrid>
              <a:tr h="370840">
                <a:tc>
                  <a:txBody>
                    <a:bodyPr/>
                    <a:lstStyle/>
                    <a:p>
                      <a:r>
                        <a:rPr lang="en-GB" sz="1200" dirty="0"/>
                        <a:t>Element</a:t>
                      </a:r>
                    </a:p>
                  </a:txBody>
                  <a:tcPr>
                    <a:solidFill>
                      <a:srgbClr val="2A5160"/>
                    </a:solidFill>
                  </a:tcPr>
                </a:tc>
                <a:tc>
                  <a:txBody>
                    <a:bodyPr/>
                    <a:lstStyle/>
                    <a:p>
                      <a:r>
                        <a:rPr lang="en-GB" sz="1200" dirty="0"/>
                        <a:t>What worked well</a:t>
                      </a:r>
                    </a:p>
                  </a:txBody>
                  <a:tcPr>
                    <a:solidFill>
                      <a:srgbClr val="2A5160"/>
                    </a:solidFill>
                  </a:tcPr>
                </a:tc>
                <a:tc>
                  <a:txBody>
                    <a:bodyPr/>
                    <a:lstStyle/>
                    <a:p>
                      <a:r>
                        <a:rPr lang="en-GB" sz="1200" dirty="0"/>
                        <a:t>Considerations</a:t>
                      </a:r>
                    </a:p>
                  </a:txBody>
                  <a:tcPr>
                    <a:solidFill>
                      <a:srgbClr val="2A5160"/>
                    </a:solidFill>
                  </a:tcPr>
                </a:tc>
                <a:tc>
                  <a:txBody>
                    <a:bodyPr/>
                    <a:lstStyle/>
                    <a:p>
                      <a:r>
                        <a:rPr lang="en-GB" sz="1200" dirty="0"/>
                        <a:t>Ideals for future roll out</a:t>
                      </a:r>
                    </a:p>
                  </a:txBody>
                  <a:tcPr>
                    <a:solidFill>
                      <a:srgbClr val="2A5160"/>
                    </a:solidFill>
                  </a:tcPr>
                </a:tc>
                <a:extLst>
                  <a:ext uri="{0D108BD9-81ED-4DB2-BD59-A6C34878D82A}">
                    <a16:rowId xmlns:a16="http://schemas.microsoft.com/office/drawing/2014/main" val="1651994772"/>
                  </a:ext>
                </a:extLst>
              </a:tr>
              <a:tr h="370840">
                <a:tc>
                  <a:txBody>
                    <a:bodyPr/>
                    <a:lstStyle/>
                    <a:p>
                      <a:r>
                        <a:rPr lang="en-GB" sz="1200" b="1" dirty="0">
                          <a:solidFill>
                            <a:schemeClr val="tx1"/>
                          </a:solidFill>
                        </a:rPr>
                        <a:t>Focus of the sessions</a:t>
                      </a:r>
                    </a:p>
                  </a:txBody>
                  <a:tcPr/>
                </a:tc>
                <a:tc>
                  <a:txBody>
                    <a:bodyPr/>
                    <a:lstStyle/>
                    <a:p>
                      <a:r>
                        <a:rPr lang="en-GB" sz="1200" dirty="0"/>
                        <a:t>Working with the </a:t>
                      </a:r>
                      <a:r>
                        <a:rPr lang="en-GB" sz="1200" i="1" dirty="0"/>
                        <a:t>Connector</a:t>
                      </a:r>
                      <a:r>
                        <a:rPr lang="en-GB" sz="1200" dirty="0"/>
                        <a:t> series for structure. Using one book per week.</a:t>
                      </a:r>
                    </a:p>
                  </a:txBody>
                  <a:tcPr/>
                </a:tc>
                <a:tc>
                  <a:txBody>
                    <a:bodyPr/>
                    <a:lstStyle/>
                    <a:p>
                      <a:r>
                        <a:rPr lang="en-GB" sz="1200" dirty="0"/>
                        <a:t>Up to 2 sessions needed to be used for rapport building: no specific Reading Intervention content.</a:t>
                      </a:r>
                    </a:p>
                  </a:txBody>
                  <a:tcPr/>
                </a:tc>
                <a:tc>
                  <a:txBody>
                    <a:bodyPr/>
                    <a:lstStyle/>
                    <a:p>
                      <a:r>
                        <a:rPr lang="en-GB" sz="1200" dirty="0"/>
                        <a:t>Maintain use of the </a:t>
                      </a:r>
                      <a:r>
                        <a:rPr lang="en-GB" sz="1200" i="1" dirty="0"/>
                        <a:t>Connector</a:t>
                      </a:r>
                      <a:r>
                        <a:rPr lang="en-GB" sz="1200" dirty="0"/>
                        <a:t> series: aiming to cover 5 books in the 12 sessions.</a:t>
                      </a:r>
                    </a:p>
                  </a:txBody>
                  <a:tcPr/>
                </a:tc>
                <a:extLst>
                  <a:ext uri="{0D108BD9-81ED-4DB2-BD59-A6C34878D82A}">
                    <a16:rowId xmlns:a16="http://schemas.microsoft.com/office/drawing/2014/main" val="187505303"/>
                  </a:ext>
                </a:extLst>
              </a:tr>
              <a:tr h="370840">
                <a:tc>
                  <a:txBody>
                    <a:bodyPr/>
                    <a:lstStyle/>
                    <a:p>
                      <a:r>
                        <a:rPr lang="en-GB" sz="1200" b="1" dirty="0">
                          <a:solidFill>
                            <a:schemeClr val="tx1"/>
                          </a:solidFill>
                        </a:rPr>
                        <a:t>Books</a:t>
                      </a:r>
                    </a:p>
                  </a:txBody>
                  <a:tcPr/>
                </a:tc>
                <a:tc>
                  <a:txBody>
                    <a:bodyPr/>
                    <a:lstStyle/>
                    <a:p>
                      <a:r>
                        <a:rPr lang="en-GB" sz="1200" dirty="0"/>
                        <a:t>Varied titles. The mix of fiction and non-fiction to appeal to different tastes.</a:t>
                      </a:r>
                    </a:p>
                    <a:p>
                      <a:r>
                        <a:rPr lang="en-GB" sz="1200" dirty="0"/>
                        <a:t>The age-level/difficulty of the books.</a:t>
                      </a:r>
                    </a:p>
                  </a:txBody>
                  <a:tcPr/>
                </a:tc>
                <a:tc>
                  <a:txBody>
                    <a:bodyPr/>
                    <a:lstStyle/>
                    <a:p>
                      <a:endParaRPr lang="en-GB" sz="1200" dirty="0"/>
                    </a:p>
                  </a:txBody>
                  <a:tcPr/>
                </a:tc>
                <a:tc>
                  <a:txBody>
                    <a:bodyPr/>
                    <a:lstStyle/>
                    <a:p>
                      <a:r>
                        <a:rPr lang="en-GB" sz="1200" dirty="0"/>
                        <a:t>Maintain the mix of books. </a:t>
                      </a:r>
                    </a:p>
                    <a:p>
                      <a:r>
                        <a:rPr lang="en-GB" sz="1200" dirty="0"/>
                        <a:t>Students to input into book choice for subsequent week.</a:t>
                      </a:r>
                    </a:p>
                  </a:txBody>
                  <a:tcPr/>
                </a:tc>
                <a:extLst>
                  <a:ext uri="{0D108BD9-81ED-4DB2-BD59-A6C34878D82A}">
                    <a16:rowId xmlns:a16="http://schemas.microsoft.com/office/drawing/2014/main" val="2131847799"/>
                  </a:ext>
                </a:extLst>
              </a:tr>
              <a:tr h="370840">
                <a:tc>
                  <a:txBody>
                    <a:bodyPr/>
                    <a:lstStyle/>
                    <a:p>
                      <a:r>
                        <a:rPr lang="en-GB" sz="1200" b="1" dirty="0">
                          <a:solidFill>
                            <a:schemeClr val="tx1"/>
                          </a:solidFill>
                        </a:rPr>
                        <a:t>Delivery style and techniques</a:t>
                      </a:r>
                    </a:p>
                  </a:txBody>
                  <a:tcPr/>
                </a:tc>
                <a:tc>
                  <a:txBody>
                    <a:bodyPr/>
                    <a:lstStyle/>
                    <a:p>
                      <a:r>
                        <a:rPr lang="en-GB" sz="1200" dirty="0"/>
                        <a:t>Reading aloud according to colour page/section.</a:t>
                      </a:r>
                    </a:p>
                    <a:p>
                      <a:endParaRPr lang="en-GB" sz="1200" dirty="0"/>
                    </a:p>
                    <a:p>
                      <a:r>
                        <a:rPr lang="en-GB" sz="1200" dirty="0"/>
                        <a:t>Interactivity: Q&amp;A as a group + verbally.</a:t>
                      </a:r>
                    </a:p>
                    <a:p>
                      <a:endParaRPr lang="en-GB" sz="1200" dirty="0"/>
                    </a:p>
                    <a:p>
                      <a:r>
                        <a:rPr lang="en-GB" sz="1200" dirty="0"/>
                        <a:t>Allowing students to refer back to the text (reassuring).</a:t>
                      </a:r>
                    </a:p>
                  </a:txBody>
                  <a:tcPr/>
                </a:tc>
                <a:tc>
                  <a:txBody>
                    <a:bodyPr/>
                    <a:lstStyle/>
                    <a:p>
                      <a:r>
                        <a:rPr lang="en-GB" sz="1200" dirty="0"/>
                        <a:t>Asking pupils to read aloud before gaining their trust / building confidence.</a:t>
                      </a:r>
                    </a:p>
                    <a:p>
                      <a:r>
                        <a:rPr lang="en-GB" sz="1200" dirty="0"/>
                        <a:t>Exercises which may distract focus (e.g. encouraging too much movement).</a:t>
                      </a:r>
                    </a:p>
                    <a:p>
                      <a:endParaRPr lang="en-GB" sz="1200" dirty="0"/>
                    </a:p>
                  </a:txBody>
                  <a:tcPr/>
                </a:tc>
                <a:tc>
                  <a:txBody>
                    <a:bodyPr/>
                    <a:lstStyle/>
                    <a:p>
                      <a:r>
                        <a:rPr lang="en-GB" sz="1200" dirty="0"/>
                        <a:t>Be prepared to take a flexible approach according to specific sessions.</a:t>
                      </a:r>
                    </a:p>
                    <a:p>
                      <a:r>
                        <a:rPr lang="en-GB" sz="1200" dirty="0"/>
                        <a:t>Group exercises work well.</a:t>
                      </a:r>
                    </a:p>
                  </a:txBody>
                  <a:tcPr/>
                </a:tc>
                <a:extLst>
                  <a:ext uri="{0D108BD9-81ED-4DB2-BD59-A6C34878D82A}">
                    <a16:rowId xmlns:a16="http://schemas.microsoft.com/office/drawing/2014/main" val="4164305752"/>
                  </a:ext>
                </a:extLst>
              </a:tr>
              <a:tr h="370840">
                <a:tc>
                  <a:txBody>
                    <a:bodyPr/>
                    <a:lstStyle/>
                    <a:p>
                      <a:r>
                        <a:rPr lang="en-GB" sz="1200" b="1" dirty="0">
                          <a:solidFill>
                            <a:schemeClr val="tx1"/>
                          </a:solidFill>
                        </a:rPr>
                        <a:t>Managing behavioural problems</a:t>
                      </a:r>
                    </a:p>
                  </a:txBody>
                  <a:tcPr/>
                </a:tc>
                <a:tc>
                  <a:txBody>
                    <a:bodyPr/>
                    <a:lstStyle/>
                    <a:p>
                      <a:r>
                        <a:rPr lang="en-GB" sz="1200" dirty="0"/>
                        <a:t>Setting and enforcing boundaries.</a:t>
                      </a:r>
                    </a:p>
                    <a:p>
                      <a:r>
                        <a:rPr lang="en-GB" sz="1200" dirty="0"/>
                        <a:t>Removing or separating students who disrupted the sessions.</a:t>
                      </a:r>
                    </a:p>
                    <a:p>
                      <a:r>
                        <a:rPr lang="en-GB" sz="1200" dirty="0"/>
                        <a:t>Having a second supporting person to work with separated students.</a:t>
                      </a:r>
                    </a:p>
                  </a:txBody>
                  <a:tcPr/>
                </a:tc>
                <a:tc>
                  <a:txBody>
                    <a:bodyPr/>
                    <a:lstStyle/>
                    <a:p>
                      <a:r>
                        <a:rPr lang="en-GB" sz="1200" dirty="0"/>
                        <a:t>The behavioural policy of the school being diverged from/ not implemented.</a:t>
                      </a:r>
                    </a:p>
                    <a:p>
                      <a:r>
                        <a:rPr lang="en-GB" sz="1200" dirty="0"/>
                        <a:t>The Hello Future personnel not being clearly introduced as a person with authority.</a:t>
                      </a:r>
                    </a:p>
                    <a:p>
                      <a:r>
                        <a:rPr lang="en-GB" sz="1200" dirty="0"/>
                        <a:t>A switch in personnel delivering the session.</a:t>
                      </a:r>
                    </a:p>
                  </a:txBody>
                  <a:tcPr/>
                </a:tc>
                <a:tc>
                  <a:txBody>
                    <a:bodyPr/>
                    <a:lstStyle/>
                    <a:p>
                      <a:r>
                        <a:rPr lang="en-GB" sz="1200" dirty="0"/>
                        <a:t>Ensure the session leader and the school align on the behavioural policy and implementation.</a:t>
                      </a:r>
                    </a:p>
                    <a:p>
                      <a:r>
                        <a:rPr lang="en-GB" sz="1200" dirty="0"/>
                        <a:t>Remove disruptive students.</a:t>
                      </a:r>
                    </a:p>
                  </a:txBody>
                  <a:tcPr/>
                </a:tc>
                <a:extLst>
                  <a:ext uri="{0D108BD9-81ED-4DB2-BD59-A6C34878D82A}">
                    <a16:rowId xmlns:a16="http://schemas.microsoft.com/office/drawing/2014/main" val="2894627766"/>
                  </a:ext>
                </a:extLst>
              </a:tr>
              <a:tr h="370840">
                <a:tc>
                  <a:txBody>
                    <a:bodyPr/>
                    <a:lstStyle/>
                    <a:p>
                      <a:r>
                        <a:rPr lang="en-GB" sz="1200" b="1" dirty="0">
                          <a:solidFill>
                            <a:schemeClr val="tx1"/>
                          </a:solidFill>
                        </a:rPr>
                        <a:t>Materials required</a:t>
                      </a:r>
                    </a:p>
                  </a:txBody>
                  <a:tcPr/>
                </a:tc>
                <a:tc>
                  <a:txBody>
                    <a:bodyPr/>
                    <a:lstStyle/>
                    <a:p>
                      <a:r>
                        <a:rPr lang="en-GB" sz="1200" dirty="0"/>
                        <a:t>Having a flipchart/whiteboard available.</a:t>
                      </a:r>
                    </a:p>
                  </a:txBody>
                  <a:tcPr/>
                </a:tc>
                <a:tc>
                  <a:txBody>
                    <a:bodyPr/>
                    <a:lstStyle/>
                    <a:p>
                      <a:r>
                        <a:rPr lang="en-GB" sz="1200" dirty="0"/>
                        <a:t>Individual response exercises needs to be used sparingly: can be harder for students /a drop off point for engagement.</a:t>
                      </a:r>
                    </a:p>
                  </a:txBody>
                  <a:tcPr/>
                </a:tc>
                <a:tc>
                  <a:txBody>
                    <a:bodyPr/>
                    <a:lstStyle/>
                    <a:p>
                      <a:r>
                        <a:rPr lang="en-GB" sz="1200" dirty="0"/>
                        <a:t>Flipchart/whiteboard is key.</a:t>
                      </a:r>
                    </a:p>
                  </a:txBody>
                  <a:tcPr/>
                </a:tc>
                <a:extLst>
                  <a:ext uri="{0D108BD9-81ED-4DB2-BD59-A6C34878D82A}">
                    <a16:rowId xmlns:a16="http://schemas.microsoft.com/office/drawing/2014/main" val="2721119287"/>
                  </a:ext>
                </a:extLst>
              </a:tr>
              <a:tr h="370840">
                <a:tc>
                  <a:txBody>
                    <a:bodyPr/>
                    <a:lstStyle/>
                    <a:p>
                      <a:r>
                        <a:rPr lang="en-GB" sz="1200" b="1" dirty="0">
                          <a:solidFill>
                            <a:schemeClr val="tx1"/>
                          </a:solidFill>
                        </a:rPr>
                        <a:t>Room/ environment</a:t>
                      </a:r>
                    </a:p>
                  </a:txBody>
                  <a:tcPr/>
                </a:tc>
                <a:tc>
                  <a:txBody>
                    <a:bodyPr/>
                    <a:lstStyle/>
                    <a:p>
                      <a:r>
                        <a:rPr lang="en-GB" sz="1200" dirty="0"/>
                        <a:t>A separate room, near to teachers, with no other interventions running in the space at the same time.</a:t>
                      </a:r>
                    </a:p>
                  </a:txBody>
                  <a:tcPr/>
                </a:tc>
                <a:tc>
                  <a:txBody>
                    <a:bodyPr/>
                    <a:lstStyle/>
                    <a:p>
                      <a:r>
                        <a:rPr lang="en-GB" sz="1200" dirty="0"/>
                        <a:t>Open plan space.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t>A separate room, near to teachers.</a:t>
                      </a:r>
                    </a:p>
                    <a:p>
                      <a:endParaRPr lang="en-GB" sz="1200" dirty="0"/>
                    </a:p>
                  </a:txBody>
                  <a:tcPr/>
                </a:tc>
                <a:extLst>
                  <a:ext uri="{0D108BD9-81ED-4DB2-BD59-A6C34878D82A}">
                    <a16:rowId xmlns:a16="http://schemas.microsoft.com/office/drawing/2014/main" val="3505524481"/>
                  </a:ext>
                </a:extLst>
              </a:tr>
              <a:tr h="370840">
                <a:tc>
                  <a:txBody>
                    <a:bodyPr/>
                    <a:lstStyle/>
                    <a:p>
                      <a:r>
                        <a:rPr lang="en-GB" sz="1200" b="1" dirty="0">
                          <a:solidFill>
                            <a:schemeClr val="tx1"/>
                          </a:solidFill>
                        </a:rPr>
                        <a:t>School support</a:t>
                      </a:r>
                    </a:p>
                  </a:txBody>
                  <a:tcPr/>
                </a:tc>
                <a:tc>
                  <a:txBody>
                    <a:bodyPr/>
                    <a:lstStyle/>
                    <a:p>
                      <a:r>
                        <a:rPr lang="en-GB" sz="1200" dirty="0"/>
                        <a:t>The school introducing the session leader.</a:t>
                      </a:r>
                    </a:p>
                  </a:txBody>
                  <a:tcPr/>
                </a:tc>
                <a:tc>
                  <a:txBody>
                    <a:bodyPr/>
                    <a:lstStyle/>
                    <a:p>
                      <a:r>
                        <a:rPr lang="en-GB" sz="1200" dirty="0"/>
                        <a:t>How to manage/support a change in personnel.</a:t>
                      </a:r>
                    </a:p>
                  </a:txBody>
                  <a:tcPr/>
                </a:tc>
                <a:tc>
                  <a:txBody>
                    <a:bodyPr/>
                    <a:lstStyle/>
                    <a:p>
                      <a:r>
                        <a:rPr lang="en-GB" sz="1200" dirty="0"/>
                        <a:t>School to introduce the session leader/support changes in personnel.</a:t>
                      </a:r>
                    </a:p>
                  </a:txBody>
                  <a:tcPr/>
                </a:tc>
                <a:extLst>
                  <a:ext uri="{0D108BD9-81ED-4DB2-BD59-A6C34878D82A}">
                    <a16:rowId xmlns:a16="http://schemas.microsoft.com/office/drawing/2014/main" val="2178410471"/>
                  </a:ext>
                </a:extLst>
              </a:tr>
            </a:tbl>
          </a:graphicData>
        </a:graphic>
      </p:graphicFrame>
      <p:sp>
        <p:nvSpPr>
          <p:cNvPr id="2" name="TextBox 1">
            <a:extLst>
              <a:ext uri="{FF2B5EF4-FFF2-40B4-BE49-F238E27FC236}">
                <a16:creationId xmlns:a16="http://schemas.microsoft.com/office/drawing/2014/main" id="{E07FD882-3525-294D-E4D6-E1C1CA8C7779}"/>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9999242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7978-0694-FCE8-152D-79042653F7C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F2735B-B4BC-B35B-C602-0EFCA4FC7BFD}"/>
              </a:ext>
            </a:extLst>
          </p:cNvPr>
          <p:cNvSpPr>
            <a:spLocks noGrp="1"/>
          </p:cNvSpPr>
          <p:nvPr>
            <p:ph type="sldNum" sz="quarter" idx="12"/>
          </p:nvPr>
        </p:nvSpPr>
        <p:spPr>
          <a:xfrm>
            <a:off x="11550016" y="6663518"/>
            <a:ext cx="558908" cy="150982"/>
          </a:xfrm>
        </p:spPr>
        <p:txBody>
          <a:bodyPr anchor="ctr">
            <a:noAutofit/>
          </a:bodyPr>
          <a:lstStyle/>
          <a:p>
            <a:pPr>
              <a:lnSpc>
                <a:spcPct val="90000"/>
              </a:lnSpc>
              <a:spcAft>
                <a:spcPts val="600"/>
              </a:spcAft>
            </a:pPr>
            <a:fld id="{CB18B0BB-88F0-E844-836B-FE4C776B369C}" type="slidenum">
              <a:rPr lang="en-US" smtClean="0"/>
              <a:pPr>
                <a:lnSpc>
                  <a:spcPct val="90000"/>
                </a:lnSpc>
                <a:spcAft>
                  <a:spcPts val="600"/>
                </a:spcAft>
              </a:pPr>
              <a:t>95</a:t>
            </a:fld>
            <a:endParaRPr lang="en-US" dirty="0"/>
          </a:p>
        </p:txBody>
      </p:sp>
      <p:sp>
        <p:nvSpPr>
          <p:cNvPr id="4" name="TextBox 3">
            <a:extLst>
              <a:ext uri="{FF2B5EF4-FFF2-40B4-BE49-F238E27FC236}">
                <a16:creationId xmlns:a16="http://schemas.microsoft.com/office/drawing/2014/main" id="{7E64F0A6-2FE4-C09A-689B-84F3C6C9BE59}"/>
              </a:ext>
            </a:extLst>
          </p:cNvPr>
          <p:cNvSpPr txBox="1"/>
          <p:nvPr/>
        </p:nvSpPr>
        <p:spPr>
          <a:xfrm>
            <a:off x="271318" y="400911"/>
            <a:ext cx="8579719" cy="738664"/>
          </a:xfrm>
          <a:prstGeom prst="rect">
            <a:avLst/>
          </a:prstGeom>
          <a:noFill/>
        </p:spPr>
        <p:txBody>
          <a:bodyPr wrap="square" rtlCol="0" anchor="ctr">
            <a:spAutoFit/>
          </a:bodyPr>
          <a:lstStyle/>
          <a:p>
            <a:pPr lvl="0"/>
            <a:r>
              <a:rPr lang="en-US" sz="4200" dirty="0">
                <a:solidFill>
                  <a:prstClr val="white"/>
                </a:solidFill>
                <a:latin typeface="Arial Rounded MT Bold"/>
                <a:cs typeface="Arial Rounded MT Bold"/>
              </a:rPr>
              <a:t>Summary of impact</a:t>
            </a:r>
          </a:p>
        </p:txBody>
      </p:sp>
      <p:pic>
        <p:nvPicPr>
          <p:cNvPr id="3" name="Picture Placeholder 5">
            <a:extLst>
              <a:ext uri="{FF2B5EF4-FFF2-40B4-BE49-F238E27FC236}">
                <a16:creationId xmlns:a16="http://schemas.microsoft.com/office/drawing/2014/main" id="{DD6CE25A-23A2-B2F0-446D-E66F703CC7F0}"/>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8258175" y="1554372"/>
            <a:ext cx="3930650" cy="5066425"/>
          </a:xfrm>
        </p:spPr>
      </p:pic>
      <p:sp>
        <p:nvSpPr>
          <p:cNvPr id="8" name="TextBox 7">
            <a:extLst>
              <a:ext uri="{FF2B5EF4-FFF2-40B4-BE49-F238E27FC236}">
                <a16:creationId xmlns:a16="http://schemas.microsoft.com/office/drawing/2014/main" id="{88361DA0-13AB-14EC-0B3B-2272A72DC92F}"/>
              </a:ext>
            </a:extLst>
          </p:cNvPr>
          <p:cNvSpPr txBox="1"/>
          <p:nvPr/>
        </p:nvSpPr>
        <p:spPr>
          <a:xfrm>
            <a:off x="281488" y="1628597"/>
            <a:ext cx="7894486" cy="3756478"/>
          </a:xfrm>
          <a:prstGeom prst="rect">
            <a:avLst/>
          </a:prstGeom>
          <a:noFill/>
        </p:spPr>
        <p:txBody>
          <a:bodyPr wrap="square" rtlCol="0">
            <a:spAutoFit/>
          </a:bodyPr>
          <a:lstStyle/>
          <a:p>
            <a:r>
              <a:rPr lang="en-GB" dirty="0">
                <a:solidFill>
                  <a:srgbClr val="1D71B8"/>
                </a:solidFill>
                <a:effectLst/>
                <a:latin typeface="Arial Rounded MT Bold" panose="020F0704030504030204" pitchFamily="34" charset="0"/>
                <a:ea typeface="Times New Roman" panose="02020603050405020304" pitchFamily="18" charset="0"/>
              </a:rPr>
              <a:t>The feedback from the four information sources can be summarised as follows:</a:t>
            </a:r>
            <a:endParaRPr lang="en-GB" dirty="0">
              <a:solidFill>
                <a:srgbClr val="1D71B8"/>
              </a:solidFill>
              <a:latin typeface="Arial Rounded MT Bold" panose="020F0704030504030204" pitchFamily="34" charset="0"/>
              <a:ea typeface="Times New Roman" panose="02020603050405020304" pitchFamily="18" charset="0"/>
            </a:endParaRPr>
          </a:p>
          <a:p>
            <a:endParaRPr lang="en-GB" dirty="0">
              <a:solidFill>
                <a:srgbClr val="1D71B8"/>
              </a:solidFill>
              <a:effectLst/>
              <a:latin typeface="Arial Rounded MT Bold" panose="020F0704030504030204" pitchFamily="34" charset="0"/>
              <a:ea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YARC reading assessments</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Intervention groups (group A), in both schools, improved more than the Control groups (group B), particularly in terms of comprehension.</a:t>
            </a:r>
          </a:p>
          <a:p>
            <a:pPr marL="285750" indent="-285750">
              <a:lnSpc>
                <a:spcPct val="107000"/>
              </a:lnSpc>
              <a:spcAft>
                <a:spcPts val="800"/>
              </a:spcAft>
              <a:buFont typeface="Arial" panose="020B0604020202020204" pitchFamily="34" charset="0"/>
              <a:buChar char="•"/>
            </a:pPr>
            <a:r>
              <a:rPr lang="en-GB" sz="1400" b="1" dirty="0">
                <a:solidFill>
                  <a:srgbClr val="000000"/>
                </a:solidFill>
                <a:latin typeface="Calibri" panose="020F0502020204030204" pitchFamily="34" charset="0"/>
                <a:ea typeface="Calibri" panose="020F0502020204030204" pitchFamily="34" charset="0"/>
                <a:cs typeface="Calibri" panose="020F0502020204030204" pitchFamily="34" charset="0"/>
              </a:rPr>
              <a:t>Student perspectives: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Students in the intervention groups reported feeling more confident with reading and believe their abilities have improved.</a:t>
            </a:r>
          </a:p>
          <a:p>
            <a:pPr marL="285750" indent="-285750">
              <a:lnSpc>
                <a:spcPct val="107000"/>
              </a:lnSpc>
              <a:spcAft>
                <a:spcPts val="800"/>
              </a:spcAft>
              <a:buFont typeface="Arial" panose="020B0604020202020204" pitchFamily="34" charset="0"/>
              <a:buChar char="•"/>
            </a:pPr>
            <a:r>
              <a:rPr lang="en-GB"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Teacher perspectives: </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There was limited specific feedback regarding the individual students from teachers, but the feedback provided was positive.  The E</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nglish teacher at School X noted a rise in vocabulary understanding amongst Intervention students</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and t</a:t>
            </a:r>
            <a:r>
              <a:rPr lang="en-GB"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 English teacher at School Y was positive regarding two of the students in the Intervention group.</a:t>
            </a:r>
          </a:p>
          <a:p>
            <a:pPr marL="285750" indent="-285750">
              <a:lnSpc>
                <a:spcPct val="107000"/>
              </a:lnSpc>
              <a:spcAft>
                <a:spcPts val="800"/>
              </a:spcAft>
              <a:buFont typeface="Arial" panose="020B0604020202020204" pitchFamily="34" charset="0"/>
              <a:buChar char="•"/>
            </a:pPr>
            <a:r>
              <a:rPr lang="en-GB" sz="1400" b="1" dirty="0">
                <a:solidFill>
                  <a:srgbClr val="000000"/>
                </a:solidFill>
                <a:latin typeface="Calibri" panose="020F0502020204030204" pitchFamily="34" charset="0"/>
                <a:ea typeface="Calibri" panose="020F0502020204030204" pitchFamily="34" charset="0"/>
                <a:cs typeface="Calibri" panose="020F0502020204030204" pitchFamily="34" charset="0"/>
              </a:rPr>
              <a:t>TASO Access and Success Questionnaire (ASQ)</a:t>
            </a:r>
            <a:r>
              <a:rPr lang="en-GB" sz="1400" dirty="0">
                <a:solidFill>
                  <a:srgbClr val="000000"/>
                </a:solidFill>
                <a:latin typeface="Calibri" panose="020F0502020204030204" pitchFamily="34" charset="0"/>
                <a:ea typeface="Calibri" panose="020F0502020204030204" pitchFamily="34" charset="0"/>
                <a:cs typeface="Calibri" panose="020F0502020204030204" pitchFamily="34" charset="0"/>
              </a:rPr>
              <a:t>: Little impact was noted. However, it is acknowledged that the time between pre- and post-intervention ASQs was approximately 12 weeks. This may be too close together to see meaningful improvement.</a:t>
            </a:r>
          </a:p>
        </p:txBody>
      </p:sp>
      <p:sp>
        <p:nvSpPr>
          <p:cNvPr id="7" name="Rectangle 6">
            <a:extLst>
              <a:ext uri="{FF2B5EF4-FFF2-40B4-BE49-F238E27FC236}">
                <a16:creationId xmlns:a16="http://schemas.microsoft.com/office/drawing/2014/main" id="{9DA4E962-E587-AE8F-7F0E-7A570DC8A6AF}"/>
              </a:ext>
            </a:extLst>
          </p:cNvPr>
          <p:cNvSpPr/>
          <p:nvPr/>
        </p:nvSpPr>
        <p:spPr>
          <a:xfrm>
            <a:off x="367990" y="5464098"/>
            <a:ext cx="7504771" cy="791736"/>
          </a:xfrm>
          <a:prstGeom prst="rect">
            <a:avLst/>
          </a:prstGeom>
          <a:solidFill>
            <a:srgbClr val="2A5160"/>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07000"/>
              </a:lnSpc>
              <a:spcAft>
                <a:spcPts val="800"/>
              </a:spcAft>
            </a:pPr>
            <a:r>
              <a:rPr lang="en-GB" sz="1600" dirty="0">
                <a:solidFill>
                  <a:schemeClr val="bg1"/>
                </a:solidFill>
                <a:latin typeface="Calibri" panose="020F0502020204030204" pitchFamily="34" charset="0"/>
                <a:ea typeface="Calibri" panose="020F0502020204030204" pitchFamily="34" charset="0"/>
                <a:cs typeface="Calibri" panose="020F0502020204030204" pitchFamily="34" charset="0"/>
              </a:rPr>
              <a:t>Therefore, based primarily on YARC and student feedback, this evaluation points towards the intervention as having had a positive impact on students who participated.</a:t>
            </a:r>
          </a:p>
        </p:txBody>
      </p:sp>
      <p:sp>
        <p:nvSpPr>
          <p:cNvPr id="6" name="TextBox 5">
            <a:extLst>
              <a:ext uri="{FF2B5EF4-FFF2-40B4-BE49-F238E27FC236}">
                <a16:creationId xmlns:a16="http://schemas.microsoft.com/office/drawing/2014/main" id="{7D32E93D-9A62-3664-D5E4-5F37BD5CB89F}"/>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25252949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3101426"/>
            <a:ext cx="4032739" cy="707886"/>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6. Appendices</a:t>
            </a:r>
          </a:p>
        </p:txBody>
      </p:sp>
    </p:spTree>
    <p:extLst>
      <p:ext uri="{BB962C8B-B14F-4D97-AF65-F5344CB8AC3E}">
        <p14:creationId xmlns:p14="http://schemas.microsoft.com/office/powerpoint/2010/main" val="20212993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50"/>
            <a:ext cx="4032739"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Appendix 6a: Background </a:t>
            </a:r>
          </a:p>
        </p:txBody>
      </p:sp>
    </p:spTree>
    <p:extLst>
      <p:ext uri="{BB962C8B-B14F-4D97-AF65-F5344CB8AC3E}">
        <p14:creationId xmlns:p14="http://schemas.microsoft.com/office/powerpoint/2010/main" val="41941175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968ABC-18D5-0659-0457-C13424F63602}"/>
              </a:ext>
            </a:extLst>
          </p:cNvPr>
          <p:cNvSpPr>
            <a:spLocks noGrp="1"/>
          </p:cNvSpPr>
          <p:nvPr>
            <p:ph type="sldNum" sz="quarter" idx="12"/>
          </p:nvPr>
        </p:nvSpPr>
        <p:spPr/>
        <p:txBody>
          <a:bodyPr/>
          <a:lstStyle/>
          <a:p>
            <a:fld id="{CB18B0BB-88F0-E844-836B-FE4C776B369C}" type="slidenum">
              <a:rPr lang="en-US" smtClean="0"/>
              <a:pPr/>
              <a:t>98</a:t>
            </a:fld>
            <a:endParaRPr lang="en-US" dirty="0"/>
          </a:p>
        </p:txBody>
      </p:sp>
      <p:sp>
        <p:nvSpPr>
          <p:cNvPr id="5" name="TextBox 4">
            <a:extLst>
              <a:ext uri="{FF2B5EF4-FFF2-40B4-BE49-F238E27FC236}">
                <a16:creationId xmlns:a16="http://schemas.microsoft.com/office/drawing/2014/main" id="{920D29A1-E1FE-9B8E-C71F-3AFDC0EE2E6A}"/>
              </a:ext>
            </a:extLst>
          </p:cNvPr>
          <p:cNvSpPr txBox="1"/>
          <p:nvPr/>
        </p:nvSpPr>
        <p:spPr>
          <a:xfrm>
            <a:off x="271318" y="1704953"/>
            <a:ext cx="11649336" cy="4524315"/>
          </a:xfrm>
          <a:prstGeom prst="rect">
            <a:avLst/>
          </a:prstGeom>
          <a:noFill/>
        </p:spPr>
        <p:txBody>
          <a:bodyPr wrap="square">
            <a:spAutoFit/>
          </a:bodyPr>
          <a:lstStyle/>
          <a:p>
            <a:pPr algn="l" rtl="0" fontAlgn="base"/>
            <a:r>
              <a:rPr lang="en-GB" sz="1200" b="0" i="0" dirty="0">
                <a:solidFill>
                  <a:srgbClr val="000000"/>
                </a:solidFill>
                <a:effectLst/>
                <a:latin typeface="Calibri" panose="020F0502020204030204" pitchFamily="34" charset="0"/>
              </a:rPr>
              <a:t>In reviewing the Causeway Toolkit and TASO’s Rapid Review of Attainment Raising Activity conducted by HEPs (2022), as well as a reviewing the direct sources that TASO have referenced, this intervention seems to fall across a number of intervention types, including the development of study/ soft skills, after school club, and teaching of the National Curriculum.  We have also reviewed evidence that pertains specifically to reading interventions and those activities delivered by non-teaching professionals and have summarised some of the evidence below.  According to Higgins et al (2014), who analysed data between 2008 and 2013, the educational chances of pupils starting secondary school without having achieved a Level 4 in reading are extremely poor, impacting on the likelihood of achieving the equivalent of 5A*-C, including English and Maths at KS4. (Higgins et al: 2014).  </a:t>
            </a:r>
            <a:endParaRPr lang="en-GB" sz="1200" b="0" i="0" dirty="0">
              <a:solidFill>
                <a:srgbClr val="000000"/>
              </a:solidFill>
              <a:effectLst/>
              <a:latin typeface="Segoe UI" panose="020B0502040204020203" pitchFamily="34" charset="0"/>
            </a:endParaRPr>
          </a:p>
          <a:p>
            <a:pPr algn="l" rtl="0" fontAlgn="base"/>
            <a:r>
              <a:rPr lang="en-GB" sz="1200" b="0" i="0" dirty="0">
                <a:solidFill>
                  <a:srgbClr val="000000"/>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a:p>
            <a:pPr algn="l" rtl="0" fontAlgn="base"/>
            <a:r>
              <a:rPr lang="en-GB" sz="1200" b="0" i="0" dirty="0">
                <a:solidFill>
                  <a:srgbClr val="000000"/>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Books and Stories (highlighted by the OfS) </a:t>
            </a:r>
            <a:r>
              <a:rPr lang="en-GB" sz="1200" b="0" i="0" u="sng" strike="noStrike" dirty="0">
                <a:solidFill>
                  <a:srgbClr val="0563C1"/>
                </a:solidFill>
                <a:effectLst/>
                <a:latin typeface="Calibri" panose="020F0502020204030204" pitchFamily="34" charset="0"/>
                <a:hlinkClick r:id="rId2"/>
              </a:rPr>
              <a:t>Bournemouth University: Books and Stories - Office for Students</a:t>
            </a:r>
            <a:r>
              <a:rPr lang="en-GB" sz="1200" b="0" i="0" dirty="0">
                <a:solidFill>
                  <a:srgbClr val="000000"/>
                </a:solidFill>
                <a:effectLst/>
                <a:latin typeface="Calibri" panose="020F0502020204030204" pitchFamily="34" charset="0"/>
              </a:rPr>
              <a:t>: An </a:t>
            </a:r>
            <a:r>
              <a:rPr lang="en-GB" sz="1200" b="0" i="0" dirty="0">
                <a:solidFill>
                  <a:srgbClr val="333333"/>
                </a:solidFill>
                <a:effectLst/>
                <a:latin typeface="Calibri" panose="020F0502020204030204" pitchFamily="34" charset="0"/>
              </a:rPr>
              <a:t>analysis of 2019-20 data of 70 participating Year 6 pupils, using this approach across 10 weeks and in seven schools, revealed positive impact in terms of increased reading level (ranging from 12 to 24 months increase) and an increase in reading confidence. </a:t>
            </a:r>
            <a:endParaRPr lang="en-GB" sz="1200" b="0" i="0" dirty="0">
              <a:solidFill>
                <a:srgbClr val="000000"/>
              </a:solidFill>
              <a:effectLst/>
              <a:latin typeface="Calibri" panose="020F0502020204030204" pitchFamily="34" charset="0"/>
            </a:endParaRPr>
          </a:p>
          <a:p>
            <a:pPr algn="l" rtl="0" fontAlgn="base"/>
            <a:r>
              <a:rPr lang="en-GB" sz="1200" b="0" i="0" dirty="0">
                <a:solidFill>
                  <a:srgbClr val="333333"/>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Benefits of Structured After-School Literacy Tutoring by University Students for Struggling Elementary Readers Endia J. Lindo et al (2017):  A trial of an after-school programme had significant positive effects in the intervention group over the control group in reading in de-coding words and comprehension. This was also in the context of minimal training for the delivery tutors.  </a:t>
            </a:r>
          </a:p>
          <a:p>
            <a:pPr algn="l" rtl="0" fontAlgn="base"/>
            <a:r>
              <a:rPr lang="en-GB" sz="1200" b="0" i="0" dirty="0">
                <a:solidFill>
                  <a:srgbClr val="000000"/>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Education Endowment Foundation (EEF) (2014) Reading at the Transition. Interim Evidence Brief June 2014, London: EEF:  This study evaluated a range of 24 catch-up reading projects with differing delivery models and approaches. mostly one to one or small group support delivered in the final term of Year 6, during the summer holiday or in the first term of Year 7. Projects focussed on phonics, reading comprehension and/ or oral language support. Broadly this study showed that, all approaches/ delivery models demonstrated a varying positive impact. Overall, small group tuition delivery and reading comprehension approaches both revealed 4 months reading improvement. </a:t>
            </a:r>
          </a:p>
          <a:p>
            <a:pPr algn="l" rtl="0" fontAlgn="base"/>
            <a:r>
              <a:rPr lang="en-GB" sz="1200" b="0" i="0" dirty="0">
                <a:solidFill>
                  <a:srgbClr val="000000"/>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GB" sz="1200" b="0" i="0" dirty="0">
                <a:solidFill>
                  <a:srgbClr val="000000"/>
                </a:solidFill>
                <a:effectLst/>
                <a:latin typeface="Calibri" panose="020F0502020204030204" pitchFamily="34" charset="0"/>
              </a:rPr>
              <a:t>TASO reviewed other RCTs and meta-analyses that found structured reading tutoring delivered by university students has significant positive effects on the attainment of primary school students when compared to control groups (Lindo et al.,2017; Elbaum et al., 2000; Bloom, 1984; in TASO. (2022). Typology of attainment-raising activities conducted by HEPs: Rapid Evidence Review) </a:t>
            </a:r>
          </a:p>
          <a:p>
            <a:pPr algn="l" rtl="0" fontAlgn="base"/>
            <a:r>
              <a:rPr lang="en-GB" sz="1200" b="0" i="0" dirty="0">
                <a:solidFill>
                  <a:srgbClr val="000000"/>
                </a:solidFill>
                <a:effectLst/>
                <a:latin typeface="Calibri" panose="020F0502020204030204" pitchFamily="34" charset="0"/>
              </a:rPr>
              <a:t> </a:t>
            </a:r>
            <a:endParaRPr lang="en-GB" sz="1200" b="0" i="0" dirty="0">
              <a:solidFill>
                <a:srgbClr val="000000"/>
              </a:solidFill>
              <a:effectLst/>
              <a:latin typeface="Segoe UI" panose="020B0502040204020203" pitchFamily="34" charset="0"/>
            </a:endParaRPr>
          </a:p>
        </p:txBody>
      </p:sp>
      <p:sp>
        <p:nvSpPr>
          <p:cNvPr id="7" name="TextBox 6">
            <a:extLst>
              <a:ext uri="{FF2B5EF4-FFF2-40B4-BE49-F238E27FC236}">
                <a16:creationId xmlns:a16="http://schemas.microsoft.com/office/drawing/2014/main" id="{E96F4773-2EFF-0511-CF0D-E94F99A48818}"/>
              </a:ext>
            </a:extLst>
          </p:cNvPr>
          <p:cNvSpPr txBox="1"/>
          <p:nvPr/>
        </p:nvSpPr>
        <p:spPr>
          <a:xfrm>
            <a:off x="271318" y="98937"/>
            <a:ext cx="9259338" cy="1384995"/>
          </a:xfrm>
          <a:prstGeom prst="rect">
            <a:avLst/>
          </a:prstGeom>
          <a:noFill/>
        </p:spPr>
        <p:txBody>
          <a:bodyPr wrap="square" rtlCol="0" anchor="ctr">
            <a:spAutoFit/>
          </a:bodyPr>
          <a:lstStyle/>
          <a:p>
            <a:r>
              <a:rPr lang="en-GB" sz="4200" b="1" dirty="0">
                <a:solidFill>
                  <a:schemeClr val="bg1"/>
                </a:solidFill>
                <a:latin typeface="Arial Rounded MT Bold"/>
                <a:cs typeface="Arial Rounded MT Bold"/>
              </a:rPr>
              <a:t>Evidence supporting reading interventions</a:t>
            </a:r>
            <a:endParaRPr lang="en-US" sz="4200" dirty="0">
              <a:solidFill>
                <a:schemeClr val="bg1"/>
              </a:solidFill>
              <a:latin typeface="Arial Rounded MT Bold"/>
              <a:cs typeface="Arial Rounded MT Bold"/>
            </a:endParaRPr>
          </a:p>
        </p:txBody>
      </p:sp>
      <p:sp>
        <p:nvSpPr>
          <p:cNvPr id="4" name="TextBox 3">
            <a:extLst>
              <a:ext uri="{FF2B5EF4-FFF2-40B4-BE49-F238E27FC236}">
                <a16:creationId xmlns:a16="http://schemas.microsoft.com/office/drawing/2014/main" id="{AB21A8F2-1FAA-27DA-2CD4-120839B3BBBB}"/>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99708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661137" y="2793650"/>
            <a:ext cx="4032739" cy="1323439"/>
          </a:xfrm>
          <a:prstGeom prst="rect">
            <a:avLst/>
          </a:prstGeom>
          <a:noFill/>
        </p:spPr>
        <p:txBody>
          <a:bodyPr wrap="square" rtlCol="0" anchor="ctr">
            <a:spAutoFit/>
          </a:bodyPr>
          <a:lstStyle>
            <a:defPPr>
              <a:defRPr lang="en-US"/>
            </a:defPPr>
            <a:lvl1pPr algn="ctr">
              <a:defRPr sz="4200">
                <a:solidFill>
                  <a:schemeClr val="bg1"/>
                </a:solidFill>
                <a:latin typeface="Arial Rounded MT Bold"/>
                <a:cs typeface="Arial Rounded MT Bold"/>
              </a:defRPr>
            </a:lvl1pPr>
          </a:lstStyle>
          <a:p>
            <a:r>
              <a:rPr lang="en-US" sz="4000" dirty="0"/>
              <a:t>Appendix 6b: Research Team</a:t>
            </a:r>
          </a:p>
        </p:txBody>
      </p:sp>
    </p:spTree>
    <p:extLst>
      <p:ext uri="{BB962C8B-B14F-4D97-AF65-F5344CB8AC3E}">
        <p14:creationId xmlns:p14="http://schemas.microsoft.com/office/powerpoint/2010/main" val="16637618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5CFCBA-7970-4BC0-A2DC-AC458863C794}"/>
              </a:ext>
            </a:extLst>
          </p:cNvPr>
          <p:cNvSpPr>
            <a:spLocks noGrp="1"/>
          </p:cNvSpPr>
          <p:nvPr>
            <p:ph type="sldNum" sz="quarter" idx="12"/>
          </p:nvPr>
        </p:nvSpPr>
        <p:spPr/>
        <p:txBody>
          <a:bodyPr/>
          <a:lstStyle/>
          <a:p>
            <a:fld id="{CB18B0BB-88F0-E844-836B-FE4C776B369C}" type="slidenum">
              <a:rPr lang="en-US" smtClean="0"/>
              <a:pPr/>
              <a:t>100</a:t>
            </a:fld>
            <a:endParaRPr lang="en-US" dirty="0"/>
          </a:p>
        </p:txBody>
      </p:sp>
      <p:pic>
        <p:nvPicPr>
          <p:cNvPr id="8" name="Picture 7">
            <a:extLst>
              <a:ext uri="{FF2B5EF4-FFF2-40B4-BE49-F238E27FC236}">
                <a16:creationId xmlns:a16="http://schemas.microsoft.com/office/drawing/2014/main" id="{CAF5F4E4-12AD-452F-AEF2-B3743109C57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566291" y="1912729"/>
            <a:ext cx="1274014" cy="1207701"/>
          </a:xfrm>
          <a:prstGeom prst="rect">
            <a:avLst/>
          </a:prstGeom>
        </p:spPr>
      </p:pic>
      <p:sp>
        <p:nvSpPr>
          <p:cNvPr id="6" name="TextBox 5">
            <a:extLst>
              <a:ext uri="{FF2B5EF4-FFF2-40B4-BE49-F238E27FC236}">
                <a16:creationId xmlns:a16="http://schemas.microsoft.com/office/drawing/2014/main" id="{B9F7BEF4-E90D-4BA3-B0F9-4F0340EAAEE7}"/>
              </a:ext>
            </a:extLst>
          </p:cNvPr>
          <p:cNvSpPr txBox="1"/>
          <p:nvPr/>
        </p:nvSpPr>
        <p:spPr>
          <a:xfrm>
            <a:off x="1840304" y="1912730"/>
            <a:ext cx="2151833" cy="1207701"/>
          </a:xfrm>
          <a:prstGeom prst="rect">
            <a:avLst/>
          </a:prstGeom>
          <a:solidFill>
            <a:srgbClr val="006AB2"/>
          </a:solidFill>
        </p:spPr>
        <p:txBody>
          <a:bodyPr wrap="square" rtlCol="0" anchor="b">
            <a:noAutofit/>
          </a:bodyPr>
          <a:lstStyle/>
          <a:p>
            <a:pPr defTabSz="536589"/>
            <a:r>
              <a:rPr lang="en-GB" sz="2400" dirty="0">
                <a:solidFill>
                  <a:prstClr val="white"/>
                </a:solidFill>
                <a:latin typeface="+mj-lt"/>
              </a:rPr>
              <a:t>Sarah Dirrane</a:t>
            </a:r>
          </a:p>
          <a:p>
            <a:pPr defTabSz="536589"/>
            <a:r>
              <a:rPr lang="en-GB" sz="1100" dirty="0">
                <a:solidFill>
                  <a:prstClr val="white"/>
                </a:solidFill>
                <a:latin typeface="+mj-lt"/>
              </a:rPr>
              <a:t>Director, Research &amp; Strategy</a:t>
            </a:r>
          </a:p>
        </p:txBody>
      </p:sp>
      <p:sp>
        <p:nvSpPr>
          <p:cNvPr id="2" name="Rectangle 1">
            <a:extLst>
              <a:ext uri="{FF2B5EF4-FFF2-40B4-BE49-F238E27FC236}">
                <a16:creationId xmlns:a16="http://schemas.microsoft.com/office/drawing/2014/main" id="{A48D1DD4-2363-E645-BCD8-2864C3FA7756}"/>
              </a:ext>
            </a:extLst>
          </p:cNvPr>
          <p:cNvSpPr/>
          <p:nvPr/>
        </p:nvSpPr>
        <p:spPr>
          <a:xfrm>
            <a:off x="566291" y="3132769"/>
            <a:ext cx="3425846" cy="3485570"/>
          </a:xfrm>
          <a:prstGeom prst="rect">
            <a:avLst/>
          </a:prstGeom>
        </p:spPr>
        <p:txBody>
          <a:bodyPr wrap="square">
            <a:spAutoFit/>
          </a:bodyPr>
          <a:lstStyle/>
          <a:p>
            <a:pPr lvl="0"/>
            <a:r>
              <a:rPr lang="en-GB" sz="1050" dirty="0">
                <a:solidFill>
                  <a:srgbClr val="F58220"/>
                </a:solidFill>
                <a:latin typeface="Helvetica" pitchFamily="2" charset="0"/>
                <a:ea typeface="Calibri" panose="020F0502020204030204" pitchFamily="34" charset="0"/>
                <a:cs typeface="Times New Roman" panose="02020603050405020304" pitchFamily="18" charset="0"/>
              </a:rPr>
              <a:t>Sarah Dirrane, Director of Research and project lead</a:t>
            </a:r>
            <a:r>
              <a:rPr lang="en-GB" sz="1050" dirty="0">
                <a:latin typeface="Helvetica" pitchFamily="2" charset="0"/>
                <a:ea typeface="Calibri" panose="020F0502020204030204" pitchFamily="34" charset="0"/>
                <a:cs typeface="Times New Roman" panose="02020603050405020304" pitchFamily="18" charset="0"/>
              </a:rPr>
              <a:t>, has extensive experience delivering a large portfolio of research programmes within the Higher Education sector. Sarah is an accomplished researcher, with a parti</a:t>
            </a:r>
            <a:r>
              <a:rPr lang="en-GB" sz="1050" dirty="0">
                <a:latin typeface="Helvetica" pitchFamily="2" charset="0"/>
                <a:cs typeface="Times New Roman" panose="02020603050405020304" pitchFamily="18" charset="0"/>
              </a:rPr>
              <a:t>cular specialism in understanding the intersectionality between education and socio-economic status; and assessing the impact of access initiatives on student outcomes. </a:t>
            </a:r>
          </a:p>
          <a:p>
            <a:pPr lvl="0"/>
            <a:endParaRPr lang="en-GB" sz="1050" dirty="0">
              <a:latin typeface="Helvetica"/>
              <a:cs typeface="Helvetica"/>
            </a:endParaRPr>
          </a:p>
          <a:p>
            <a:pPr marL="171450" indent="-171450">
              <a:buFont typeface="Wingdings" pitchFamily="2" charset="2"/>
              <a:buChar char="ü"/>
            </a:pPr>
            <a:r>
              <a:rPr lang="en-GB" sz="1050" dirty="0">
                <a:latin typeface="Helvetica"/>
                <a:cs typeface="Helvetica"/>
              </a:rPr>
              <a:t>A trained researcher with a Masters in Research Methodology from the University of Leeds.</a:t>
            </a:r>
          </a:p>
          <a:p>
            <a:endParaRPr lang="en-GB" sz="1050" dirty="0">
              <a:latin typeface="Helvetica"/>
            </a:endParaRPr>
          </a:p>
          <a:p>
            <a:pPr marL="171450" indent="-171450">
              <a:buFont typeface="Wingdings" pitchFamily="2" charset="2"/>
              <a:buChar char="ü"/>
            </a:pPr>
            <a:r>
              <a:rPr lang="en-GB" sz="1050" dirty="0">
                <a:latin typeface="Helvetica"/>
              </a:rPr>
              <a:t>A published author in the Race, Ethnicity and Education journal. Link to article </a:t>
            </a:r>
            <a:r>
              <a:rPr lang="en-GB" sz="1050" dirty="0">
                <a:latin typeface="Helvetica"/>
                <a:hlinkClick r:id="rId4">
                  <a:extLst>
                    <a:ext uri="{A12FA001-AC4F-418D-AE19-62706E023703}">
                      <ahyp:hlinkClr xmlns:ahyp="http://schemas.microsoft.com/office/drawing/2018/hyperlinkcolor" val="tx"/>
                    </a:ext>
                  </a:extLst>
                </a:hlinkClick>
              </a:rPr>
              <a:t>here</a:t>
            </a:r>
            <a:r>
              <a:rPr lang="en-GB" sz="1050" dirty="0">
                <a:latin typeface="Helvetica"/>
              </a:rPr>
              <a:t>.</a:t>
            </a:r>
          </a:p>
          <a:p>
            <a:pPr marL="171450" indent="-171450">
              <a:buFont typeface="Wingdings" pitchFamily="2" charset="2"/>
              <a:buChar char="ü"/>
            </a:pPr>
            <a:endParaRPr lang="en-GB" sz="1050" dirty="0">
              <a:latin typeface="Helvetica"/>
            </a:endParaRPr>
          </a:p>
          <a:p>
            <a:pPr marL="171450" indent="-171450">
              <a:buFont typeface="Wingdings" pitchFamily="2" charset="2"/>
              <a:buChar char="ü"/>
            </a:pPr>
            <a:r>
              <a:rPr lang="en-GB" sz="1050" dirty="0">
                <a:latin typeface="Helvetica"/>
              </a:rPr>
              <a:t>Significant experience in the project management of large qualitative projects. </a:t>
            </a:r>
          </a:p>
          <a:p>
            <a:pPr marL="171450" indent="-171450">
              <a:buFont typeface="Wingdings" pitchFamily="2" charset="2"/>
              <a:buChar char="ü"/>
            </a:pPr>
            <a:endParaRPr lang="en-GB" sz="1050" dirty="0">
              <a:latin typeface="Helvetica"/>
            </a:endParaRPr>
          </a:p>
          <a:p>
            <a:pPr marL="171450" indent="-171450">
              <a:buFont typeface="Wingdings" pitchFamily="2" charset="2"/>
              <a:buChar char="ü"/>
            </a:pPr>
            <a:r>
              <a:rPr lang="en-GB" sz="1050" dirty="0">
                <a:latin typeface="Helvetica"/>
              </a:rPr>
              <a:t>Knowledge &amp; understanding of the HE sector </a:t>
            </a:r>
            <a:r>
              <a:rPr lang="mr-IN" sz="1050" dirty="0">
                <a:latin typeface="Helvetica"/>
              </a:rPr>
              <a:t>–</a:t>
            </a:r>
            <a:r>
              <a:rPr lang="en-GB" sz="1050" dirty="0">
                <a:latin typeface="Helvetica"/>
              </a:rPr>
              <a:t> led the Research &amp; Intelligence Team at a large HEI</a:t>
            </a:r>
            <a:endParaRPr lang="en-GB" sz="1050" dirty="0">
              <a:latin typeface="Helvetica" pitchFamily="2" charset="0"/>
              <a:ea typeface="Calibri" panose="020F0502020204030204" pitchFamily="34" charset="0"/>
              <a:cs typeface="Times New Roman" panose="02020603050405020304" pitchFamily="18" charset="0"/>
            </a:endParaRPr>
          </a:p>
          <a:p>
            <a:pPr lvl="0"/>
            <a:endParaRPr lang="en-GB" sz="1050" dirty="0">
              <a:latin typeface="Helvetica" pitchFamily="2"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4FD1452-934D-BC4A-AE4C-130C0A35C490}"/>
              </a:ext>
            </a:extLst>
          </p:cNvPr>
          <p:cNvSpPr txBox="1"/>
          <p:nvPr/>
        </p:nvSpPr>
        <p:spPr>
          <a:xfrm>
            <a:off x="5383901" y="1936424"/>
            <a:ext cx="2213155" cy="1196345"/>
          </a:xfrm>
          <a:prstGeom prst="rect">
            <a:avLst/>
          </a:prstGeom>
          <a:solidFill>
            <a:srgbClr val="FF8A77"/>
          </a:solidFill>
        </p:spPr>
        <p:txBody>
          <a:bodyPr wrap="square" rtlCol="0" anchor="b">
            <a:noAutofit/>
          </a:bodyPr>
          <a:lstStyle/>
          <a:p>
            <a:pPr marL="0" marR="0" lvl="0" indent="0" algn="l" defTabSz="536589"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prstClr val="white"/>
                </a:solidFill>
                <a:effectLst/>
                <a:uLnTx/>
                <a:uFillTx/>
                <a:latin typeface="Calibri Light" panose="020F0302020204030204"/>
              </a:rPr>
              <a:t>Kate Wood</a:t>
            </a:r>
          </a:p>
          <a:p>
            <a:pPr marL="0" marR="0" lvl="0" indent="0" algn="l" defTabSz="536589"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Senior Research Consultant, Research &amp; Strategy</a:t>
            </a:r>
          </a:p>
        </p:txBody>
      </p:sp>
      <p:pic>
        <p:nvPicPr>
          <p:cNvPr id="14" name="Picture 13" descr="A person smiling for the camera&#10;&#10;Description automatically generated with low confidence">
            <a:extLst>
              <a:ext uri="{FF2B5EF4-FFF2-40B4-BE49-F238E27FC236}">
                <a16:creationId xmlns:a16="http://schemas.microsoft.com/office/drawing/2014/main" id="{9BE3494A-8250-7E0D-5DC4-B9B65473492E}"/>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4171209" y="1934175"/>
            <a:ext cx="1212694" cy="1190540"/>
          </a:xfrm>
          <a:prstGeom prst="rect">
            <a:avLst/>
          </a:prstGeom>
        </p:spPr>
      </p:pic>
      <p:sp>
        <p:nvSpPr>
          <p:cNvPr id="7" name="TextBox 6">
            <a:extLst>
              <a:ext uri="{FF2B5EF4-FFF2-40B4-BE49-F238E27FC236}">
                <a16:creationId xmlns:a16="http://schemas.microsoft.com/office/drawing/2014/main" id="{0B49F5E4-3E8F-34ED-A37D-7C0A3A5BE97B}"/>
              </a:ext>
            </a:extLst>
          </p:cNvPr>
          <p:cNvSpPr txBox="1"/>
          <p:nvPr/>
        </p:nvSpPr>
        <p:spPr>
          <a:xfrm>
            <a:off x="4171210" y="3132769"/>
            <a:ext cx="3425846" cy="3808735"/>
          </a:xfrm>
          <a:prstGeom prst="rect">
            <a:avLst/>
          </a:prstGeom>
          <a:noFill/>
        </p:spPr>
        <p:txBody>
          <a:bodyPr wrap="square">
            <a:spAutoFit/>
          </a:bodyPr>
          <a:lstStyle/>
          <a:p>
            <a:pPr marR="0" lvl="0" defTabSz="536589" eaLnBrk="1" fontAlgn="auto" latinLnBrk="0" hangingPunct="1">
              <a:lnSpc>
                <a:spcPct val="100000"/>
              </a:lnSpc>
              <a:spcBef>
                <a:spcPts val="0"/>
              </a:spcBef>
              <a:spcAft>
                <a:spcPts val="0"/>
              </a:spcAft>
              <a:buClrTx/>
              <a:buSzTx/>
              <a:tabLst/>
              <a:defRPr/>
            </a:pPr>
            <a:r>
              <a:rPr lang="en-GB" sz="1050" dirty="0">
                <a:solidFill>
                  <a:schemeClr val="accent6"/>
                </a:solidFill>
                <a:latin typeface="Helvetica" pitchFamily="2" charset="0"/>
                <a:cs typeface="Calibri" panose="020F0502020204030204" pitchFamily="34" charset="0"/>
              </a:rPr>
              <a:t>Kate Wood</a:t>
            </a:r>
            <a:r>
              <a:rPr lang="en-GB" sz="1050" dirty="0">
                <a:latin typeface="Helvetica" pitchFamily="2" charset="0"/>
                <a:cs typeface="Calibri" panose="020F0502020204030204" pitchFamily="34" charset="0"/>
              </a:rPr>
              <a:t> is a senior qualitative research specialist with over 25 years’ experience. Kate has a BSc (hons) degree in Psychology &amp; Sociology and is a former Head of Qualitative Research at a leading global research agency. Kate has demonstrated expertise in the education sector, working with a range of audiences including teens and young adults, parents/carers, school staff, school leaders and education stakeholders (Uni Connects, FE and HE institutions). Kate’s work in the education sector has included projects with hard-to-reach audiences, including teenagers, minority ethnic students and those from low SEG or those living in areas of disadvantage. To date, projects undertaken with these audiences have included learner experience, customer journey mapping, comms/narrative testing, proposition and creative testing, access and participation and impact &amp; evaluation. Kate is also a </a:t>
            </a:r>
            <a:r>
              <a:rPr lang="en-GB" sz="1050" kern="0" dirty="0">
                <a:solidFill>
                  <a:srgbClr val="373545"/>
                </a:solidFill>
                <a:latin typeface="Helvetica" pitchFamily="2" charset="0"/>
                <a:cs typeface="Calibri" panose="020F0502020204030204" pitchFamily="34" charset="0"/>
              </a:rPr>
              <a:t>f</a:t>
            </a:r>
            <a:r>
              <a:rPr kumimoji="0" lang="en-GB" sz="1050" u="none" strike="noStrike" kern="0" cap="none" spc="0" normalizeH="0" baseline="0" noProof="0" dirty="0">
                <a:ln>
                  <a:noFill/>
                </a:ln>
                <a:solidFill>
                  <a:srgbClr val="373545"/>
                </a:solidFill>
                <a:effectLst/>
                <a:uLnTx/>
                <a:uFillTx/>
                <a:latin typeface="Helvetica" pitchFamily="2" charset="0"/>
                <a:cs typeface="Calibri" panose="020F0502020204030204" pitchFamily="34" charset="0"/>
              </a:rPr>
              <a:t>ormer School Governor with a remit for working with teachers to improve teaching &amp; learning in a school with high levels of deprivation and PP students.</a:t>
            </a:r>
          </a:p>
          <a:p>
            <a:pPr marR="0" lvl="0" defTabSz="536589" eaLnBrk="1" fontAlgn="auto" latinLnBrk="0" hangingPunct="1">
              <a:lnSpc>
                <a:spcPct val="100000"/>
              </a:lnSpc>
              <a:spcBef>
                <a:spcPts val="0"/>
              </a:spcBef>
              <a:spcAft>
                <a:spcPts val="0"/>
              </a:spcAft>
              <a:buClrTx/>
              <a:buSzTx/>
              <a:tabLst/>
              <a:defRPr/>
            </a:pPr>
            <a:endParaRPr kumimoji="0" lang="en-GB" sz="1050" u="none" strike="noStrike" kern="0" cap="none" spc="0" normalizeH="0" baseline="0" noProof="0" dirty="0">
              <a:ln>
                <a:noFill/>
              </a:ln>
              <a:solidFill>
                <a:srgbClr val="373545"/>
              </a:solidFill>
              <a:effectLst/>
              <a:uLnTx/>
              <a:uFillTx/>
              <a:latin typeface="Helvetica" pitchFamily="2" charset="0"/>
              <a:cs typeface="Calibri" panose="020F0502020204030204" pitchFamily="34" charset="0"/>
            </a:endParaRPr>
          </a:p>
          <a:p>
            <a:pPr>
              <a:lnSpc>
                <a:spcPct val="100000"/>
              </a:lnSpc>
            </a:pPr>
            <a:endParaRPr lang="en-GB" sz="1050" dirty="0">
              <a:latin typeface="Helvetica" pitchFamily="2" charset="0"/>
              <a:cs typeface="Calibri" panose="020F0502020204030204" pitchFamily="34" charset="0"/>
            </a:endParaRPr>
          </a:p>
        </p:txBody>
      </p:sp>
      <p:sp>
        <p:nvSpPr>
          <p:cNvPr id="4" name="TextBox 3">
            <a:extLst>
              <a:ext uri="{FF2B5EF4-FFF2-40B4-BE49-F238E27FC236}">
                <a16:creationId xmlns:a16="http://schemas.microsoft.com/office/drawing/2014/main" id="{EC76C288-0724-CD26-158E-4B1495069FB2}"/>
              </a:ext>
            </a:extLst>
          </p:cNvPr>
          <p:cNvSpPr txBox="1"/>
          <p:nvPr/>
        </p:nvSpPr>
        <p:spPr>
          <a:xfrm>
            <a:off x="271318" y="288291"/>
            <a:ext cx="9259338" cy="738664"/>
          </a:xfrm>
          <a:prstGeom prst="rect">
            <a:avLst/>
          </a:prstGeom>
          <a:noFill/>
        </p:spPr>
        <p:txBody>
          <a:bodyPr wrap="square" rtlCol="0" anchor="ctr">
            <a:spAutoFit/>
          </a:bodyPr>
          <a:lstStyle/>
          <a:p>
            <a:r>
              <a:rPr lang="en-GB" sz="4200" b="1" dirty="0">
                <a:solidFill>
                  <a:schemeClr val="bg1"/>
                </a:solidFill>
                <a:latin typeface="Arial Rounded MT Bold"/>
                <a:cs typeface="Arial Rounded MT Bold"/>
              </a:rPr>
              <a:t>The Cosmos Team</a:t>
            </a:r>
            <a:endParaRPr lang="en-US" sz="4200" dirty="0">
              <a:solidFill>
                <a:schemeClr val="bg1"/>
              </a:solidFill>
              <a:latin typeface="Arial Rounded MT Bold"/>
              <a:cs typeface="Arial Rounded MT Bold"/>
            </a:endParaRPr>
          </a:p>
        </p:txBody>
      </p:sp>
      <p:sp>
        <p:nvSpPr>
          <p:cNvPr id="10" name="TextBox 9">
            <a:extLst>
              <a:ext uri="{FF2B5EF4-FFF2-40B4-BE49-F238E27FC236}">
                <a16:creationId xmlns:a16="http://schemas.microsoft.com/office/drawing/2014/main" id="{0DEBE4D1-F4DE-0F45-4370-00C60517ED6E}"/>
              </a:ext>
            </a:extLst>
          </p:cNvPr>
          <p:cNvSpPr txBox="1"/>
          <p:nvPr/>
        </p:nvSpPr>
        <p:spPr>
          <a:xfrm>
            <a:off x="9073304" y="1936424"/>
            <a:ext cx="2213155" cy="1196345"/>
          </a:xfrm>
          <a:prstGeom prst="rect">
            <a:avLst/>
          </a:prstGeom>
          <a:solidFill>
            <a:srgbClr val="FF8A77"/>
          </a:solidFill>
        </p:spPr>
        <p:txBody>
          <a:bodyPr wrap="square" rtlCol="0" anchor="b">
            <a:noAutofit/>
          </a:bodyPr>
          <a:lstStyle/>
          <a:p>
            <a:pPr marL="0" marR="0" lvl="0" indent="0" algn="l" defTabSz="536589"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prstClr val="white"/>
                </a:solidFill>
                <a:effectLst/>
                <a:uLnTx/>
                <a:uFillTx/>
                <a:latin typeface="Calibri Light" panose="020F0302020204030204"/>
              </a:rPr>
              <a:t>Fiona Smalley</a:t>
            </a:r>
          </a:p>
          <a:p>
            <a:pPr marL="0" marR="0" lvl="0" indent="0" algn="l" defTabSz="536589"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alibri"/>
                <a:ea typeface="+mn-ea"/>
                <a:cs typeface="+mn-cs"/>
              </a:rPr>
              <a:t>Senior Research Consultant, Research &amp; Strategy</a:t>
            </a:r>
          </a:p>
        </p:txBody>
      </p:sp>
      <p:sp>
        <p:nvSpPr>
          <p:cNvPr id="11" name="TextBox 10">
            <a:extLst>
              <a:ext uri="{FF2B5EF4-FFF2-40B4-BE49-F238E27FC236}">
                <a16:creationId xmlns:a16="http://schemas.microsoft.com/office/drawing/2014/main" id="{3E38A1A7-2E5E-A1B5-9206-2C1ED77E66C2}"/>
              </a:ext>
            </a:extLst>
          </p:cNvPr>
          <p:cNvSpPr txBox="1"/>
          <p:nvPr/>
        </p:nvSpPr>
        <p:spPr>
          <a:xfrm>
            <a:off x="7860613" y="3132769"/>
            <a:ext cx="3425846" cy="3485570"/>
          </a:xfrm>
          <a:prstGeom prst="rect">
            <a:avLst/>
          </a:prstGeom>
          <a:noFill/>
        </p:spPr>
        <p:txBody>
          <a:bodyPr wrap="square">
            <a:spAutoFit/>
          </a:bodyPr>
          <a:lstStyle/>
          <a:p>
            <a:pPr marR="0" lvl="0" defTabSz="536589" eaLnBrk="1" fontAlgn="auto" latinLnBrk="0" hangingPunct="1">
              <a:lnSpc>
                <a:spcPct val="100000"/>
              </a:lnSpc>
              <a:spcBef>
                <a:spcPts val="0"/>
              </a:spcBef>
              <a:spcAft>
                <a:spcPts val="0"/>
              </a:spcAft>
              <a:buClrTx/>
              <a:buSzTx/>
              <a:tabLst/>
              <a:defRPr/>
            </a:pPr>
            <a:r>
              <a:rPr lang="en-GB" sz="1050" dirty="0">
                <a:solidFill>
                  <a:schemeClr val="accent6"/>
                </a:solidFill>
                <a:latin typeface="Helvetica" pitchFamily="2" charset="0"/>
                <a:cs typeface="Calibri" panose="020F0502020204030204" pitchFamily="34" charset="0"/>
              </a:rPr>
              <a:t>Fiona Smalley </a:t>
            </a:r>
            <a:r>
              <a:rPr lang="en-GB" sz="1050" dirty="0">
                <a:latin typeface="Helvetica" pitchFamily="2" charset="0"/>
                <a:cs typeface="Calibri" panose="020F0502020204030204" pitchFamily="34" charset="0"/>
              </a:rPr>
              <a:t>is senior qualitative research specialist with over 20 years' experience. Fiona has a BA (hons) in English Literature &amp; Sociology. She progressed from a graduate research role to a Director on a fast-track programme, before going on to be a founder/owner of two research agencies. Fiona has expertise of conducting research studies with children and teens. These projects fall across sectors, including education. She has been involved in a prior study for Hello Future, focussed on educational attainment. Outside of education, she has conducted studies for local authorities regarding multi-ethnicity integration and how it can be increased via sporting programmes. She has also conducted evaluation programmes for global sports brands, assessing how sports interventions within schools can improve physical and mental wellbeing amongst children and teens. Fiona has extensive experience of research for charities, and a number of studies have focussed specifically on the needs of ethnic groups and those with measures of disadvantage.</a:t>
            </a:r>
          </a:p>
        </p:txBody>
      </p:sp>
      <p:pic>
        <p:nvPicPr>
          <p:cNvPr id="15" name="Picture 14" descr="A close-up of a person smiling&#10;&#10;Description automatically generated">
            <a:extLst>
              <a:ext uri="{FF2B5EF4-FFF2-40B4-BE49-F238E27FC236}">
                <a16:creationId xmlns:a16="http://schemas.microsoft.com/office/drawing/2014/main" id="{BCB4383B-6AD6-4699-9B2F-38094929A3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67124" y="1931507"/>
            <a:ext cx="1206180" cy="1206180"/>
          </a:xfrm>
          <a:prstGeom prst="rect">
            <a:avLst/>
          </a:prstGeom>
        </p:spPr>
      </p:pic>
      <p:sp>
        <p:nvSpPr>
          <p:cNvPr id="5" name="TextBox 4">
            <a:extLst>
              <a:ext uri="{FF2B5EF4-FFF2-40B4-BE49-F238E27FC236}">
                <a16:creationId xmlns:a16="http://schemas.microsoft.com/office/drawing/2014/main" id="{E6F4522C-0094-11D4-7688-A92EA7C96DD6}"/>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404851194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1CB8C6-FE12-B1D8-1E52-78D6A283766E}"/>
              </a:ext>
            </a:extLst>
          </p:cNvPr>
          <p:cNvSpPr>
            <a:spLocks noGrp="1"/>
          </p:cNvSpPr>
          <p:nvPr>
            <p:ph type="sldNum" sz="quarter" idx="12"/>
          </p:nvPr>
        </p:nvSpPr>
        <p:spPr/>
        <p:txBody>
          <a:bodyPr/>
          <a:lstStyle/>
          <a:p>
            <a:fld id="{CB18B0BB-88F0-E844-836B-FE4C776B369C}" type="slidenum">
              <a:rPr lang="en-US" smtClean="0"/>
              <a:pPr/>
              <a:t>101</a:t>
            </a:fld>
            <a:endParaRPr lang="en-US" dirty="0"/>
          </a:p>
        </p:txBody>
      </p:sp>
      <p:sp>
        <p:nvSpPr>
          <p:cNvPr id="6" name="TextBox 5">
            <a:extLst>
              <a:ext uri="{FF2B5EF4-FFF2-40B4-BE49-F238E27FC236}">
                <a16:creationId xmlns:a16="http://schemas.microsoft.com/office/drawing/2014/main" id="{BA3BAD06-CB38-4EB4-7A3D-44EA25EA6DAA}"/>
              </a:ext>
            </a:extLst>
          </p:cNvPr>
          <p:cNvSpPr txBox="1"/>
          <p:nvPr/>
        </p:nvSpPr>
        <p:spPr>
          <a:xfrm>
            <a:off x="271318" y="288291"/>
            <a:ext cx="9259338" cy="738664"/>
          </a:xfrm>
          <a:prstGeom prst="rect">
            <a:avLst/>
          </a:prstGeom>
          <a:noFill/>
        </p:spPr>
        <p:txBody>
          <a:bodyPr wrap="square" rtlCol="0" anchor="ctr">
            <a:spAutoFit/>
          </a:bodyPr>
          <a:lstStyle/>
          <a:p>
            <a:r>
              <a:rPr lang="en-GB" sz="4200" b="1" dirty="0">
                <a:solidFill>
                  <a:schemeClr val="bg1"/>
                </a:solidFill>
                <a:latin typeface="Arial Rounded MT Bold"/>
                <a:cs typeface="Arial Rounded MT Bold"/>
              </a:rPr>
              <a:t>About Cosmos</a:t>
            </a:r>
            <a:endParaRPr lang="en-US" sz="4200" dirty="0">
              <a:solidFill>
                <a:schemeClr val="bg1"/>
              </a:solidFill>
              <a:latin typeface="Arial Rounded MT Bold"/>
              <a:cs typeface="Arial Rounded MT Bold"/>
            </a:endParaRPr>
          </a:p>
        </p:txBody>
      </p:sp>
      <p:sp>
        <p:nvSpPr>
          <p:cNvPr id="3" name="Rectangle 2">
            <a:extLst>
              <a:ext uri="{FF2B5EF4-FFF2-40B4-BE49-F238E27FC236}">
                <a16:creationId xmlns:a16="http://schemas.microsoft.com/office/drawing/2014/main" id="{51E5869F-9D13-69B1-1ADE-190BACDD84F2}"/>
              </a:ext>
            </a:extLst>
          </p:cNvPr>
          <p:cNvSpPr/>
          <p:nvPr/>
        </p:nvSpPr>
        <p:spPr>
          <a:xfrm>
            <a:off x="271318" y="2117897"/>
            <a:ext cx="4968391" cy="3046988"/>
          </a:xfrm>
          <a:prstGeom prst="rect">
            <a:avLst/>
          </a:prstGeom>
        </p:spPr>
        <p:txBody>
          <a:bodyPr wrap="square">
            <a:spAutoFit/>
          </a:bodyPr>
          <a:lstStyle/>
          <a:p>
            <a:pPr algn="just" defTabSz="660417"/>
            <a:r>
              <a:rPr lang="en-GB" sz="1200" b="1" dirty="0">
                <a:solidFill>
                  <a:srgbClr val="373545"/>
                </a:solidFill>
                <a:cs typeface="Calibri Light" panose="020F0302020204030204" pitchFamily="34" charset="0"/>
              </a:rPr>
              <a:t>Cosmos has extensive experience working in the education and impact evaluation sector, having worked with a large number of HE institutions. Cosmos specialises in delivering HE research programmes across a wide range of disciplines and methods  - this includes quantitative, qualitative, empirical &amp; secondary research. Cosmos has delivered innovative research programmes that have been recognised by the Office for Students as ‘exemplary’ and has also supported delivery of a ‘sector leading’ impact research programme with a partner institution. Further to this, a recent Cosmos report has been recognised by and presented to the House of Lords, in order to inform and aid development of new policies.</a:t>
            </a:r>
          </a:p>
          <a:p>
            <a:endParaRPr lang="en-GB" sz="1200" dirty="0">
              <a:cs typeface="Calibri Light" panose="020F0302020204030204" pitchFamily="34" charset="0"/>
            </a:endParaRPr>
          </a:p>
          <a:p>
            <a:pPr algn="just" defTabSz="660417"/>
            <a:r>
              <a:rPr lang="en-GB" sz="1200" b="1" dirty="0">
                <a:solidFill>
                  <a:srgbClr val="F58220"/>
                </a:solidFill>
                <a:cs typeface="Times New Roman" panose="02020603050405020304" pitchFamily="18" charset="0"/>
              </a:rPr>
              <a:t>Contributing to Academic Literature</a:t>
            </a:r>
          </a:p>
          <a:p>
            <a:r>
              <a:rPr lang="en-GB" sz="1200" dirty="0">
                <a:cs typeface="Calibri Light" panose="020F0302020204030204" pitchFamily="34" charset="0"/>
              </a:rPr>
              <a:t>Cosmos has a history of contributing to academic journals and developing academic articles, contributing to topics such as educational underrepresentation, student experiences within education and barriers to accessing education.</a:t>
            </a:r>
          </a:p>
        </p:txBody>
      </p:sp>
      <p:sp>
        <p:nvSpPr>
          <p:cNvPr id="8" name="Rectangle 7">
            <a:extLst>
              <a:ext uri="{FF2B5EF4-FFF2-40B4-BE49-F238E27FC236}">
                <a16:creationId xmlns:a16="http://schemas.microsoft.com/office/drawing/2014/main" id="{1597CB9E-F8E7-4D42-EDBF-445E4337775C}"/>
              </a:ext>
            </a:extLst>
          </p:cNvPr>
          <p:cNvSpPr/>
          <p:nvPr/>
        </p:nvSpPr>
        <p:spPr>
          <a:xfrm>
            <a:off x="5586983" y="1555817"/>
            <a:ext cx="6574535" cy="5018719"/>
          </a:xfrm>
          <a:prstGeom prst="rect">
            <a:avLst/>
          </a:prstGeom>
          <a:solidFill>
            <a:srgbClr val="E4E8E8">
              <a:alpha val="5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2080" tIns="66042" rIns="132080" bIns="66042" numCol="1" spcCol="0" rtlCol="0" fromWordArt="0" anchor="ctr" anchorCtr="0" forceAA="0" compatLnSpc="1">
            <a:prstTxWarp prst="textNoShape">
              <a:avLst/>
            </a:prstTxWarp>
            <a:noAutofit/>
          </a:bodyPr>
          <a:lstStyle/>
          <a:p>
            <a:pPr algn="ctr"/>
            <a:endParaRPr lang="en-US" sz="2602" dirty="0"/>
          </a:p>
        </p:txBody>
      </p:sp>
      <p:sp>
        <p:nvSpPr>
          <p:cNvPr id="5" name="TextBox 4">
            <a:extLst>
              <a:ext uri="{FF2B5EF4-FFF2-40B4-BE49-F238E27FC236}">
                <a16:creationId xmlns:a16="http://schemas.microsoft.com/office/drawing/2014/main" id="{73E53F40-73CD-3567-619E-A9A71D81587C}"/>
              </a:ext>
            </a:extLst>
          </p:cNvPr>
          <p:cNvSpPr txBox="1"/>
          <p:nvPr/>
        </p:nvSpPr>
        <p:spPr>
          <a:xfrm>
            <a:off x="5824728" y="2039055"/>
            <a:ext cx="6119604" cy="3785652"/>
          </a:xfrm>
          <a:prstGeom prst="rect">
            <a:avLst/>
          </a:prstGeom>
          <a:noFill/>
        </p:spPr>
        <p:txBody>
          <a:bodyPr wrap="square">
            <a:spAutoFit/>
          </a:bodyPr>
          <a:lstStyle/>
          <a:p>
            <a:pPr algn="just" defTabSz="660417"/>
            <a:r>
              <a:rPr lang="en-GB" sz="1200" b="1" dirty="0">
                <a:solidFill>
                  <a:srgbClr val="F58220"/>
                </a:solidFill>
                <a:cs typeface="Times New Roman" panose="02020603050405020304" pitchFamily="18" charset="0"/>
              </a:rPr>
              <a:t>Delivering Evaluation &amp; Impact Programmes for Uni Connects  </a:t>
            </a:r>
          </a:p>
          <a:p>
            <a:pPr algn="just" defTabSz="660417"/>
            <a:r>
              <a:rPr lang="en-GB" sz="1200" dirty="0">
                <a:cs typeface="Calibri Light" panose="020F0302020204030204" pitchFamily="34" charset="0"/>
              </a:rPr>
              <a:t>Cosmos has extensive experience delivering Evaluation &amp; Impact programmes for Uni Connect consortiums, constituting a range of qualitative and quantitative research methods with learners, stakeholders &amp; parents/carers; we are experienced in completing qualitative projects with young learners within an educational setting. Methods that we have experience in conducting include the development of in-depth case studies, 1:1 interviews (F2F or telephone), discussion groups (F2F and online), intercepts (short on-the-spot interviews) and vox pops.</a:t>
            </a:r>
          </a:p>
          <a:p>
            <a:pPr algn="just" defTabSz="660417"/>
            <a:endParaRPr lang="en-GB" sz="1200" dirty="0">
              <a:solidFill>
                <a:srgbClr val="373545"/>
              </a:solidFill>
              <a:cs typeface="Calibri Light" panose="020F0302020204030204" pitchFamily="34" charset="0"/>
            </a:endParaRPr>
          </a:p>
          <a:p>
            <a:pPr algn="just" defTabSz="660417"/>
            <a:r>
              <a:rPr lang="en-GB" sz="1200" b="1" dirty="0">
                <a:solidFill>
                  <a:srgbClr val="F58220"/>
                </a:solidFill>
                <a:ea typeface="Calibri" panose="020F0502020204030204" pitchFamily="34" charset="0"/>
                <a:cs typeface="Times New Roman" panose="02020603050405020304" pitchFamily="18" charset="0"/>
              </a:rPr>
              <a:t>Case study - Impact Qualitative Case Studi</a:t>
            </a:r>
            <a:r>
              <a:rPr lang="en-GB" sz="1200" b="1" dirty="0">
                <a:solidFill>
                  <a:srgbClr val="F58220"/>
                </a:solidFill>
                <a:cs typeface="Times New Roman" panose="02020603050405020304" pitchFamily="18" charset="0"/>
              </a:rPr>
              <a:t>es within Access and Participation</a:t>
            </a:r>
          </a:p>
          <a:p>
            <a:pPr algn="just" defTabSz="660417"/>
            <a:r>
              <a:rPr lang="en-GB" sz="1200" dirty="0">
                <a:ea typeface="Calibri" panose="020F0502020204030204" pitchFamily="34" charset="0"/>
                <a:cs typeface="Times New Roman" panose="02020603050405020304" pitchFamily="18" charset="0"/>
              </a:rPr>
              <a:t>We developed several qualitative case studies </a:t>
            </a:r>
            <a:r>
              <a:rPr lang="en-GB" sz="1200" dirty="0"/>
              <a:t>t</a:t>
            </a:r>
            <a:r>
              <a:rPr lang="en-GB" sz="1200" dirty="0">
                <a:cs typeface="Times New Roman" panose="02020603050405020304" pitchFamily="18" charset="0"/>
              </a:rPr>
              <a:t>o establish the extent to which a local programme had supported positive student outcomes (12 students) and partnership working (what is working well and key challenges) within seven urban and rural schools and colleges. The case studies employed a 360-degree approach, which included feedback from students, their parents and carers and school and college representatives. This included F2F and telephone interviews, online diaries and video case studies. The research explored the distance travelled by students in terms of where they were before and after they had participated in the programme. Findings provided positive insights into the impact of the programme and to what extent the programme objectives were achieved. We have also been invited to present the case studies at the client’s annual conference to key internal and external stakeholders. </a:t>
            </a:r>
            <a:r>
              <a:rPr lang="en-GB" sz="1200" b="1" dirty="0">
                <a:ea typeface="Calibri" panose="020F0502020204030204" pitchFamily="34" charset="0"/>
                <a:cs typeface="Times New Roman" panose="02020603050405020304" pitchFamily="18" charset="0"/>
              </a:rPr>
              <a:t>The full suite of case studies, including the report and video outputs can be accessed </a:t>
            </a:r>
            <a:r>
              <a:rPr lang="en-GB" sz="1200" b="1" dirty="0">
                <a:ea typeface="Calibri" panose="020F0502020204030204" pitchFamily="34" charset="0"/>
                <a:cs typeface="Times New Roman" panose="02020603050405020304" pitchFamily="18" charset="0"/>
                <a:hlinkClick r:id="rId2"/>
              </a:rPr>
              <a:t>here</a:t>
            </a:r>
            <a:r>
              <a:rPr lang="en-GB" sz="1200" b="1" dirty="0">
                <a:ea typeface="Calibri" panose="020F0502020204030204" pitchFamily="34" charset="0"/>
                <a:cs typeface="Times New Roman" panose="02020603050405020304" pitchFamily="18" charset="0"/>
              </a:rPr>
              <a:t>.</a:t>
            </a:r>
            <a:endParaRPr lang="en-US" sz="1200" b="1" dirty="0"/>
          </a:p>
        </p:txBody>
      </p:sp>
      <p:sp>
        <p:nvSpPr>
          <p:cNvPr id="4" name="TextBox 3">
            <a:extLst>
              <a:ext uri="{FF2B5EF4-FFF2-40B4-BE49-F238E27FC236}">
                <a16:creationId xmlns:a16="http://schemas.microsoft.com/office/drawing/2014/main" id="{7B6EF713-E9E3-1A0E-988D-CF7C56AB3375}"/>
              </a:ext>
            </a:extLst>
          </p:cNvPr>
          <p:cNvSpPr txBox="1"/>
          <p:nvPr/>
        </p:nvSpPr>
        <p:spPr>
          <a:xfrm>
            <a:off x="8564" y="6635188"/>
            <a:ext cx="3371436" cy="246221"/>
          </a:xfrm>
          <a:prstGeom prst="rect">
            <a:avLst/>
          </a:prstGeom>
          <a:noFill/>
        </p:spPr>
        <p:txBody>
          <a:bodyPr wrap="none" rtlCol="0">
            <a:spAutoFit/>
          </a:bodyPr>
          <a:lstStyle/>
          <a:p>
            <a:r>
              <a:rPr lang="en-US" sz="1000" dirty="0">
                <a:solidFill>
                  <a:schemeClr val="bg1"/>
                </a:solidFill>
              </a:rPr>
              <a:t>Hello Future Reading Intervention: small </a:t>
            </a:r>
            <a:r>
              <a:rPr lang="en-US" sz="1000" i="1" dirty="0">
                <a:solidFill>
                  <a:schemeClr val="bg1"/>
                </a:solidFill>
              </a:rPr>
              <a:t>n</a:t>
            </a:r>
            <a:r>
              <a:rPr lang="en-US" sz="1000" dirty="0">
                <a:solidFill>
                  <a:schemeClr val="bg1"/>
                </a:solidFill>
              </a:rPr>
              <a:t> impact evaluation </a:t>
            </a:r>
          </a:p>
        </p:txBody>
      </p:sp>
    </p:spTree>
    <p:extLst>
      <p:ext uri="{BB962C8B-B14F-4D97-AF65-F5344CB8AC3E}">
        <p14:creationId xmlns:p14="http://schemas.microsoft.com/office/powerpoint/2010/main" val="15294451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CEDD95-122F-0460-F2D3-69DBBA57376D}"/>
              </a:ext>
            </a:extLst>
          </p:cNvPr>
          <p:cNvSpPr txBox="1"/>
          <p:nvPr/>
        </p:nvSpPr>
        <p:spPr>
          <a:xfrm>
            <a:off x="2393477" y="2136338"/>
            <a:ext cx="4516232" cy="258532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all" spc="0" normalizeH="0" baseline="0" noProof="0" dirty="0">
                <a:ln>
                  <a:noFill/>
                </a:ln>
                <a:solidFill>
                  <a:prstClr val="white"/>
                </a:solidFill>
                <a:effectLst/>
                <a:uLnTx/>
                <a:uFillTx/>
                <a:latin typeface="Arial Rounded MT Bold"/>
                <a:ea typeface="+mn-ea"/>
                <a:cs typeface="Arial Rounded MT Bold"/>
              </a:rPr>
              <a:t>Cosmos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rPr>
              <a:t>Nexus, University of Leeds, Discovery Way, Leeds LS2 3AA</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rPr>
              <a:t>T | </a:t>
            </a:r>
            <a:r>
              <a:rPr kumimoji="0" lang="en-US" sz="1800" b="0" i="0" u="none" strike="noStrike" kern="1200" cap="none" spc="0" normalizeH="0" baseline="0" noProof="0" dirty="0">
                <a:ln>
                  <a:noFill/>
                </a:ln>
                <a:solidFill>
                  <a:srgbClr val="FF8E28"/>
                </a:solidFill>
                <a:effectLst/>
                <a:uLnTx/>
                <a:uFillTx/>
                <a:latin typeface="Calibri" panose="020F0502020204030204" pitchFamily="34" charset="0"/>
                <a:ea typeface="+mn-ea"/>
                <a:cs typeface="+mn-cs"/>
              </a:rPr>
              <a:t> </a:t>
            </a:r>
            <a:r>
              <a:rPr kumimoji="0" lang="en-US" sz="2000" b="0" i="0" u="none" strike="noStrike" kern="1200" cap="none" spc="0" normalizeH="0" baseline="0" noProof="0" dirty="0">
                <a:ln>
                  <a:noFill/>
                </a:ln>
                <a:solidFill>
                  <a:prstClr val="white"/>
                </a:solidFill>
                <a:effectLst/>
                <a:uLnTx/>
                <a:uFillTx/>
                <a:latin typeface="Arial Rounded MT Bold"/>
                <a:ea typeface="+mn-ea"/>
                <a:cs typeface="+mn-cs"/>
              </a:rPr>
              <a:t>0113 887 0191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rPr>
              <a:t>W | </a:t>
            </a:r>
            <a:r>
              <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hlinkClick r:id="rId2">
                  <a:extLst>
                    <a:ext uri="{A12FA001-AC4F-418D-AE19-62706E023703}">
                      <ahyp:hlinkClr xmlns:ahyp="http://schemas.microsoft.com/office/drawing/2018/hyperlinkcolor" val="tx"/>
                    </a:ext>
                  </a:extLst>
                </a:hlinkClick>
              </a:rPr>
              <a:t>www.cosmosltd.uk</a:t>
            </a:r>
            <a:endPar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a:ea typeface="+mn-ea"/>
                <a:cs typeface="Arial Rounded MT Bold"/>
              </a:rPr>
              <a:t>E | hello@cosmosltd.uk </a:t>
            </a:r>
          </a:p>
        </p:txBody>
      </p:sp>
    </p:spTree>
    <p:extLst>
      <p:ext uri="{BB962C8B-B14F-4D97-AF65-F5344CB8AC3E}">
        <p14:creationId xmlns:p14="http://schemas.microsoft.com/office/powerpoint/2010/main" val="259900415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8C8E7F384F3E4C862CD47817833A44" ma:contentTypeVersion="20" ma:contentTypeDescription="Create a new document." ma:contentTypeScope="" ma:versionID="f84911850e035241b207eae00a1fa6e7">
  <xsd:schema xmlns:xsd="http://www.w3.org/2001/XMLSchema" xmlns:xs="http://www.w3.org/2001/XMLSchema" xmlns:p="http://schemas.microsoft.com/office/2006/metadata/properties" xmlns:ns2="9eb0491c-8962-4c50-b255-3fa74399585b" xmlns:ns3="77afcc37-9d2c-4465-bfcb-0a6ab89ed8f6" targetNamespace="http://schemas.microsoft.com/office/2006/metadata/properties" ma:root="true" ma:fieldsID="ebb35c05f707bb4164a7a0280fc2e755" ns2:_="" ns3:_="">
    <xsd:import namespace="9eb0491c-8962-4c50-b255-3fa74399585b"/>
    <xsd:import namespace="77afcc37-9d2c-4465-bfcb-0a6ab89ed8f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_Flow_SignoffStatu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b0491c-8962-4c50-b255-3fa74399585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b2c4a21-838d-4589-86eb-9a7738b05166}" ma:internalName="TaxCatchAll" ma:showField="CatchAllData" ma:web="9eb0491c-8962-4c50-b255-3fa7439958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7afcc37-9d2c-4465-bfcb-0a6ab89ed8f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4b78912-6706-44cd-be05-92597e5f7f6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eb0491c-8962-4c50-b255-3fa74399585b" xsi:nil="true"/>
    <lcf76f155ced4ddcb4097134ff3c332f xmlns="77afcc37-9d2c-4465-bfcb-0a6ab89ed8f6">
      <Terms xmlns="http://schemas.microsoft.com/office/infopath/2007/PartnerControls"/>
    </lcf76f155ced4ddcb4097134ff3c332f>
    <_Flow_SignoffStatus xmlns="77afcc37-9d2c-4465-bfcb-0a6ab89ed8f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AB9E26-A41E-43D2-BFA6-700049A8385C}"/>
</file>

<file path=customXml/itemProps2.xml><?xml version="1.0" encoding="utf-8"?>
<ds:datastoreItem xmlns:ds="http://schemas.openxmlformats.org/officeDocument/2006/customXml" ds:itemID="{2D183F38-C994-42B6-9DFD-EF8E98AF1362}">
  <ds:schemaRefs>
    <ds:schemaRef ds:uri="2335e4de-1d3c-4464-9f7b-c014c4197abc"/>
    <ds:schemaRef ds:uri="3470f086-99ca-43b6-abed-2416dbdcc80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eb0491c-8962-4c50-b255-3fa74399585b"/>
    <ds:schemaRef ds:uri="77afcc37-9d2c-4465-bfcb-0a6ab89ed8f6"/>
  </ds:schemaRefs>
</ds:datastoreItem>
</file>

<file path=customXml/itemProps3.xml><?xml version="1.0" encoding="utf-8"?>
<ds:datastoreItem xmlns:ds="http://schemas.openxmlformats.org/officeDocument/2006/customXml" ds:itemID="{F6308EF7-D431-4F9C-BF1E-C02372DB95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832</TotalTime>
  <Words>20949</Words>
  <Application>Microsoft Office PowerPoint</Application>
  <PresentationFormat>Custom</PresentationFormat>
  <Paragraphs>1746</Paragraphs>
  <Slides>102</Slides>
  <Notes>4</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CONNOR</dc:creator>
  <cp:lastModifiedBy>Kate Wood</cp:lastModifiedBy>
  <cp:revision>6</cp:revision>
  <cp:lastPrinted>2024-01-17T12:02:50Z</cp:lastPrinted>
  <dcterms:created xsi:type="dcterms:W3CDTF">2021-03-17T12:38:50Z</dcterms:created>
  <dcterms:modified xsi:type="dcterms:W3CDTF">2026-08-19T13:53:50Z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0x0101002B8C8E7F384F3E4C862CD47817833A44</vt:lpwstr>
  </property>
  <property fmtid="{D5CDD505-2E9C-101B-9397-08002B2CF9AE}" pid="3" name="Order">
    <vt:r8>600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