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tags/tag1.xml" ContentType="application/vnd.openxmlformats-officedocument.presentationml.tags+xml"/>
  <Override PartName="/ppt/notesSlides/notesSlide2.xml" ContentType="application/vnd.openxmlformats-officedocument.presentationml.notesSlide+xml"/>
  <Override PartName="/ppt/tags/tag2.xml" ContentType="application/vnd.openxmlformats-officedocument.presentationml.tags+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14"/>
  </p:notesMasterIdLst>
  <p:sldIdLst>
    <p:sldId id="257" r:id="rId5"/>
    <p:sldId id="261" r:id="rId6"/>
    <p:sldId id="262" r:id="rId7"/>
    <p:sldId id="267" r:id="rId8"/>
    <p:sldId id="265" r:id="rId9"/>
    <p:sldId id="266" r:id="rId10"/>
    <p:sldId id="269" r:id="rId11"/>
    <p:sldId id="259" r:id="rId12"/>
    <p:sldId id="260" r:id="rId13"/>
  </p:sldIdLst>
  <p:sldSz cx="12192000" cy="6858000"/>
  <p:notesSz cx="6858000" cy="200025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74B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375431A0-3A17-3CDF-6A10-36D3DA236D2F}" v="15" dt="2020-05-18T14:16:06.440"/>
    <p1510:client id="{6EDEB753-DFD6-BA98-B81C-0F96833F7B44}" v="53" dt="2020-05-22T12:32:47.670"/>
    <p1510:client id="{7AA8D180-B139-505C-1ACD-66B9D7FDC01E}" v="4" dt="2020-05-22T14:29:37.456"/>
    <p1510:client id="{912EC8BB-28CC-9391-27EF-ECAE64692171}" v="201" dt="2020-05-19T10:37:40.292"/>
    <p1510:client id="{BD24DADF-17BA-D604-E8FF-EE7ACC79AB4D}" v="14" dt="2020-05-07T09:47:43.885"/>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slideViewPr>
    <p:cSldViewPr snapToGrid="0">
      <p:cViewPr>
        <p:scale>
          <a:sx n="1" d="2"/>
          <a:sy n="1" d="2"/>
        </p:scale>
        <p:origin x="0" y="0"/>
      </p:cViewPr>
      <p:guideLst/>
    </p:cSldViewPr>
  </p:slide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tableStyles" Target="tableStyles.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viewProps" Target="viewProps.xml"/><Relationship Id="rId20" Type="http://schemas.microsoft.com/office/2015/10/relationships/revisionInfo" Target="revisionInfo.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presProps" Target="presProps.xml"/><Relationship Id="rId10" Type="http://schemas.openxmlformats.org/officeDocument/2006/relationships/slide" Target="slides/slide6.xml"/><Relationship Id="rId19" Type="http://schemas.microsoft.com/office/2016/11/relationships/changesInfo" Target="changesInfos/changesInfo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notesMaster" Target="notesMasters/notesMaster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callister, Laura" userId="S::laura.mcallister@cumbria.ac.uk::6a5eb378-4a0c-4ca2-9400-34042bf2d1f0" providerId="AD" clId="Web-{912EC8BB-28CC-9391-27EF-ECAE64692171}"/>
    <pc:docChg chg="modSld">
      <pc:chgData name="Mcallister, Laura" userId="S::laura.mcallister@cumbria.ac.uk::6a5eb378-4a0c-4ca2-9400-34042bf2d1f0" providerId="AD" clId="Web-{912EC8BB-28CC-9391-27EF-ECAE64692171}" dt="2020-05-19T10:37:39.979" v="197" actId="20577"/>
      <pc:docMkLst>
        <pc:docMk/>
      </pc:docMkLst>
      <pc:sldChg chg="modSp">
        <pc:chgData name="Mcallister, Laura" userId="S::laura.mcallister@cumbria.ac.uk::6a5eb378-4a0c-4ca2-9400-34042bf2d1f0" providerId="AD" clId="Web-{912EC8BB-28CC-9391-27EF-ECAE64692171}" dt="2020-05-19T10:32:33.744" v="93"/>
        <pc:sldMkLst>
          <pc:docMk/>
          <pc:sldMk cId="3222647263" sldId="265"/>
        </pc:sldMkLst>
        <pc:spChg chg="mod">
          <ac:chgData name="Mcallister, Laura" userId="S::laura.mcallister@cumbria.ac.uk::6a5eb378-4a0c-4ca2-9400-34042bf2d1f0" providerId="AD" clId="Web-{912EC8BB-28CC-9391-27EF-ECAE64692171}" dt="2020-05-19T10:32:25.822" v="91"/>
          <ac:spMkLst>
            <pc:docMk/>
            <pc:sldMk cId="3222647263" sldId="265"/>
            <ac:spMk id="3" creationId="{00000000-0000-0000-0000-000000000000}"/>
          </ac:spMkLst>
        </pc:spChg>
        <pc:spChg chg="mod">
          <ac:chgData name="Mcallister, Laura" userId="S::laura.mcallister@cumbria.ac.uk::6a5eb378-4a0c-4ca2-9400-34042bf2d1f0" providerId="AD" clId="Web-{912EC8BB-28CC-9391-27EF-ECAE64692171}" dt="2020-05-19T10:32:33.744" v="93"/>
          <ac:spMkLst>
            <pc:docMk/>
            <pc:sldMk cId="3222647263" sldId="265"/>
            <ac:spMk id="4" creationId="{00000000-0000-0000-0000-000000000000}"/>
          </ac:spMkLst>
        </pc:spChg>
        <pc:spChg chg="mod">
          <ac:chgData name="Mcallister, Laura" userId="S::laura.mcallister@cumbria.ac.uk::6a5eb378-4a0c-4ca2-9400-34042bf2d1f0" providerId="AD" clId="Web-{912EC8BB-28CC-9391-27EF-ECAE64692171}" dt="2020-05-19T10:30:43.477" v="86" actId="20577"/>
          <ac:spMkLst>
            <pc:docMk/>
            <pc:sldMk cId="3222647263" sldId="265"/>
            <ac:spMk id="5" creationId="{00000000-0000-0000-0000-000000000000}"/>
          </ac:spMkLst>
        </pc:spChg>
      </pc:sldChg>
      <pc:sldChg chg="modSp">
        <pc:chgData name="Mcallister, Laura" userId="S::laura.mcallister@cumbria.ac.uk::6a5eb378-4a0c-4ca2-9400-34042bf2d1f0" providerId="AD" clId="Web-{912EC8BB-28CC-9391-27EF-ECAE64692171}" dt="2020-05-19T10:33:25.134" v="103" actId="1076"/>
        <pc:sldMkLst>
          <pc:docMk/>
          <pc:sldMk cId="1163310097" sldId="266"/>
        </pc:sldMkLst>
        <pc:spChg chg="mod">
          <ac:chgData name="Mcallister, Laura" userId="S::laura.mcallister@cumbria.ac.uk::6a5eb378-4a0c-4ca2-9400-34042bf2d1f0" providerId="AD" clId="Web-{912EC8BB-28CC-9391-27EF-ECAE64692171}" dt="2020-05-19T10:33:25.134" v="103" actId="1076"/>
          <ac:spMkLst>
            <pc:docMk/>
            <pc:sldMk cId="1163310097" sldId="266"/>
            <ac:spMk id="4" creationId="{00000000-0000-0000-0000-000000000000}"/>
          </ac:spMkLst>
        </pc:spChg>
        <pc:picChg chg="mod">
          <ac:chgData name="Mcallister, Laura" userId="S::laura.mcallister@cumbria.ac.uk::6a5eb378-4a0c-4ca2-9400-34042bf2d1f0" providerId="AD" clId="Web-{912EC8BB-28CC-9391-27EF-ECAE64692171}" dt="2020-05-19T10:32:50.150" v="94" actId="1076"/>
          <ac:picMkLst>
            <pc:docMk/>
            <pc:sldMk cId="1163310097" sldId="266"/>
            <ac:picMk id="5" creationId="{00000000-0000-0000-0000-000000000000}"/>
          </ac:picMkLst>
        </pc:picChg>
        <pc:picChg chg="mod">
          <ac:chgData name="Mcallister, Laura" userId="S::laura.mcallister@cumbria.ac.uk::6a5eb378-4a0c-4ca2-9400-34042bf2d1f0" providerId="AD" clId="Web-{912EC8BB-28CC-9391-27EF-ECAE64692171}" dt="2020-05-19T10:32:53.869" v="95" actId="1076"/>
          <ac:picMkLst>
            <pc:docMk/>
            <pc:sldMk cId="1163310097" sldId="266"/>
            <ac:picMk id="7" creationId="{00000000-0000-0000-0000-000000000000}"/>
          </ac:picMkLst>
        </pc:picChg>
        <pc:picChg chg="mod">
          <ac:chgData name="Mcallister, Laura" userId="S::laura.mcallister@cumbria.ac.uk::6a5eb378-4a0c-4ca2-9400-34042bf2d1f0" providerId="AD" clId="Web-{912EC8BB-28CC-9391-27EF-ECAE64692171}" dt="2020-05-19T10:32:56.384" v="96" actId="1076"/>
          <ac:picMkLst>
            <pc:docMk/>
            <pc:sldMk cId="1163310097" sldId="266"/>
            <ac:picMk id="8" creationId="{00000000-0000-0000-0000-000000000000}"/>
          </ac:picMkLst>
        </pc:picChg>
      </pc:sldChg>
      <pc:sldChg chg="addSp modSp">
        <pc:chgData name="Mcallister, Laura" userId="S::laura.mcallister@cumbria.ac.uk::6a5eb378-4a0c-4ca2-9400-34042bf2d1f0" providerId="AD" clId="Web-{912EC8BB-28CC-9391-27EF-ECAE64692171}" dt="2020-05-19T10:37:39.308" v="195" actId="20577"/>
        <pc:sldMkLst>
          <pc:docMk/>
          <pc:sldMk cId="3592493864" sldId="267"/>
        </pc:sldMkLst>
        <pc:spChg chg="add mod">
          <ac:chgData name="Mcallister, Laura" userId="S::laura.mcallister@cumbria.ac.uk::6a5eb378-4a0c-4ca2-9400-34042bf2d1f0" providerId="AD" clId="Web-{912EC8BB-28CC-9391-27EF-ECAE64692171}" dt="2020-05-19T10:37:16.964" v="156" actId="20577"/>
          <ac:spMkLst>
            <pc:docMk/>
            <pc:sldMk cId="3592493864" sldId="267"/>
            <ac:spMk id="4" creationId="{330209E9-9B01-46BA-A0E0-9981535008F6}"/>
          </ac:spMkLst>
        </pc:spChg>
        <pc:spChg chg="add mod">
          <ac:chgData name="Mcallister, Laura" userId="S::laura.mcallister@cumbria.ac.uk::6a5eb378-4a0c-4ca2-9400-34042bf2d1f0" providerId="AD" clId="Web-{912EC8BB-28CC-9391-27EF-ECAE64692171}" dt="2020-05-19T10:37:39.308" v="195" actId="20577"/>
          <ac:spMkLst>
            <pc:docMk/>
            <pc:sldMk cId="3592493864" sldId="267"/>
            <ac:spMk id="5" creationId="{F3419251-F458-4AAC-8CEF-3A99AE4F825E}"/>
          </ac:spMkLst>
        </pc:spChg>
      </pc:sldChg>
    </pc:docChg>
  </pc:docChgLst>
  <pc:docChgLst>
    <pc:chgData name="Mcallister, Laura" userId="S::laura.mcallister@cumbria.ac.uk::6a5eb378-4a0c-4ca2-9400-34042bf2d1f0" providerId="AD" clId="Web-{7AA8D180-B139-505C-1ACD-66B9D7FDC01E}"/>
    <pc:docChg chg="modSld">
      <pc:chgData name="Mcallister, Laura" userId="S::laura.mcallister@cumbria.ac.uk::6a5eb378-4a0c-4ca2-9400-34042bf2d1f0" providerId="AD" clId="Web-{7AA8D180-B139-505C-1ACD-66B9D7FDC01E}" dt="2020-05-22T14:54:05.593" v="387"/>
      <pc:docMkLst>
        <pc:docMk/>
      </pc:docMkLst>
      <pc:sldChg chg="modNotes">
        <pc:chgData name="Mcallister, Laura" userId="S::laura.mcallister@cumbria.ac.uk::6a5eb378-4a0c-4ca2-9400-34042bf2d1f0" providerId="AD" clId="Web-{7AA8D180-B139-505C-1ACD-66B9D7FDC01E}" dt="2020-05-22T14:54:05.593" v="387"/>
        <pc:sldMkLst>
          <pc:docMk/>
          <pc:sldMk cId="3986660189" sldId="262"/>
        </pc:sldMkLst>
      </pc:sldChg>
      <pc:sldChg chg="modSp modNotes">
        <pc:chgData name="Mcallister, Laura" userId="S::laura.mcallister@cumbria.ac.uk::6a5eb378-4a0c-4ca2-9400-34042bf2d1f0" providerId="AD" clId="Web-{7AA8D180-B139-505C-1ACD-66B9D7FDC01E}" dt="2020-05-22T14:41:46.501" v="339"/>
        <pc:sldMkLst>
          <pc:docMk/>
          <pc:sldMk cId="3222647263" sldId="265"/>
        </pc:sldMkLst>
        <pc:spChg chg="mod">
          <ac:chgData name="Mcallister, Laura" userId="S::laura.mcallister@cumbria.ac.uk::6a5eb378-4a0c-4ca2-9400-34042bf2d1f0" providerId="AD" clId="Web-{7AA8D180-B139-505C-1ACD-66B9D7FDC01E}" dt="2020-05-22T14:29:29.034" v="336" actId="20577"/>
          <ac:spMkLst>
            <pc:docMk/>
            <pc:sldMk cId="3222647263" sldId="265"/>
            <ac:spMk id="3" creationId="{00000000-0000-0000-0000-000000000000}"/>
          </ac:spMkLst>
        </pc:spChg>
        <pc:spChg chg="mod">
          <ac:chgData name="Mcallister, Laura" userId="S::laura.mcallister@cumbria.ac.uk::6a5eb378-4a0c-4ca2-9400-34042bf2d1f0" providerId="AD" clId="Web-{7AA8D180-B139-505C-1ACD-66B9D7FDC01E}" dt="2020-05-22T14:29:37.456" v="338" actId="1076"/>
          <ac:spMkLst>
            <pc:docMk/>
            <pc:sldMk cId="3222647263" sldId="265"/>
            <ac:spMk id="5" creationId="{00000000-0000-0000-0000-000000000000}"/>
          </ac:spMkLst>
        </pc:spChg>
      </pc:sldChg>
      <pc:sldChg chg="modNotes">
        <pc:chgData name="Mcallister, Laura" userId="S::laura.mcallister@cumbria.ac.uk::6a5eb378-4a0c-4ca2-9400-34042bf2d1f0" providerId="AD" clId="Web-{7AA8D180-B139-505C-1ACD-66B9D7FDC01E}" dt="2020-05-22T12:42:52.175" v="41"/>
        <pc:sldMkLst>
          <pc:docMk/>
          <pc:sldMk cId="1163310097" sldId="266"/>
        </pc:sldMkLst>
      </pc:sldChg>
    </pc:docChg>
  </pc:docChgLst>
  <pc:docChgLst>
    <pc:chgData name="Dickinson, Mark" userId="S::mark.dickinson@cumbria.ac.uk::76fcdb35-bffa-42c5-bb76-b8760be02c6b" providerId="AD" clId="Web-{BD24DADF-17BA-D604-E8FF-EE7ACC79AB4D}"/>
    <pc:docChg chg="modSld">
      <pc:chgData name="Dickinson, Mark" userId="S::mark.dickinson@cumbria.ac.uk::76fcdb35-bffa-42c5-bb76-b8760be02c6b" providerId="AD" clId="Web-{BD24DADF-17BA-D604-E8FF-EE7ACC79AB4D}" dt="2020-05-07T09:50:32.132" v="15"/>
      <pc:docMkLst>
        <pc:docMk/>
      </pc:docMkLst>
      <pc:sldChg chg="modNotes">
        <pc:chgData name="Dickinson, Mark" userId="S::mark.dickinson@cumbria.ac.uk::76fcdb35-bffa-42c5-bb76-b8760be02c6b" providerId="AD" clId="Web-{BD24DADF-17BA-D604-E8FF-EE7ACC79AB4D}" dt="2020-05-07T09:50:32.132" v="15"/>
        <pc:sldMkLst>
          <pc:docMk/>
          <pc:sldMk cId="3222647263" sldId="265"/>
        </pc:sldMkLst>
      </pc:sldChg>
      <pc:sldChg chg="modSp">
        <pc:chgData name="Dickinson, Mark" userId="S::mark.dickinson@cumbria.ac.uk::76fcdb35-bffa-42c5-bb76-b8760be02c6b" providerId="AD" clId="Web-{BD24DADF-17BA-D604-E8FF-EE7ACC79AB4D}" dt="2020-05-07T09:36:08.895" v="8" actId="20577"/>
        <pc:sldMkLst>
          <pc:docMk/>
          <pc:sldMk cId="1163310097" sldId="266"/>
        </pc:sldMkLst>
        <pc:spChg chg="mod">
          <ac:chgData name="Dickinson, Mark" userId="S::mark.dickinson@cumbria.ac.uk::76fcdb35-bffa-42c5-bb76-b8760be02c6b" providerId="AD" clId="Web-{BD24DADF-17BA-D604-E8FF-EE7ACC79AB4D}" dt="2020-05-07T09:36:08.895" v="8" actId="20577"/>
          <ac:spMkLst>
            <pc:docMk/>
            <pc:sldMk cId="1163310097" sldId="266"/>
            <ac:spMk id="2" creationId="{00000000-0000-0000-0000-000000000000}"/>
          </ac:spMkLst>
        </pc:spChg>
      </pc:sldChg>
    </pc:docChg>
  </pc:docChgLst>
  <pc:docChgLst>
    <pc:chgData name="Mcallister, Laura" userId="S::laura.mcallister@cumbria.ac.uk::6a5eb378-4a0c-4ca2-9400-34042bf2d1f0" providerId="AD" clId="Web-{0F6AD040-8D8C-95F4-494B-81CA87F7DDB5}"/>
    <pc:docChg chg="modSld">
      <pc:chgData name="Mcallister, Laura" userId="S::laura.mcallister@cumbria.ac.uk::6a5eb378-4a0c-4ca2-9400-34042bf2d1f0" providerId="AD" clId="Web-{0F6AD040-8D8C-95F4-494B-81CA87F7DDB5}" dt="2020-05-19T14:16:46.689" v="2"/>
      <pc:docMkLst>
        <pc:docMk/>
      </pc:docMkLst>
      <pc:sldChg chg="modNotes">
        <pc:chgData name="Mcallister, Laura" userId="S::laura.mcallister@cumbria.ac.uk::6a5eb378-4a0c-4ca2-9400-34042bf2d1f0" providerId="AD" clId="Web-{0F6AD040-8D8C-95F4-494B-81CA87F7DDB5}" dt="2020-05-19T14:16:46.689" v="2"/>
        <pc:sldMkLst>
          <pc:docMk/>
          <pc:sldMk cId="4267970037" sldId="269"/>
        </pc:sldMkLst>
      </pc:sldChg>
    </pc:docChg>
  </pc:docChgLst>
  <pc:docChgLst>
    <pc:chgData name="Mcallister, Laura" userId="S::laura.mcallister@cumbria.ac.uk::6a5eb378-4a0c-4ca2-9400-34042bf2d1f0" providerId="AD" clId="Web-{375431A0-3A17-3CDF-6A10-36D3DA236D2F}"/>
    <pc:docChg chg="modSld">
      <pc:chgData name="Mcallister, Laura" userId="S::laura.mcallister@cumbria.ac.uk::6a5eb378-4a0c-4ca2-9400-34042bf2d1f0" providerId="AD" clId="Web-{375431A0-3A17-3CDF-6A10-36D3DA236D2F}" dt="2020-05-18T14:20:48.501" v="36"/>
      <pc:docMkLst>
        <pc:docMk/>
      </pc:docMkLst>
      <pc:sldChg chg="modSp">
        <pc:chgData name="Mcallister, Laura" userId="S::laura.mcallister@cumbria.ac.uk::6a5eb378-4a0c-4ca2-9400-34042bf2d1f0" providerId="AD" clId="Web-{375431A0-3A17-3CDF-6A10-36D3DA236D2F}" dt="2020-05-18T14:16:06.440" v="13" actId="20577"/>
        <pc:sldMkLst>
          <pc:docMk/>
          <pc:sldMk cId="3986660189" sldId="262"/>
        </pc:sldMkLst>
        <pc:spChg chg="mod">
          <ac:chgData name="Mcallister, Laura" userId="S::laura.mcallister@cumbria.ac.uk::6a5eb378-4a0c-4ca2-9400-34042bf2d1f0" providerId="AD" clId="Web-{375431A0-3A17-3CDF-6A10-36D3DA236D2F}" dt="2020-05-18T14:16:06.440" v="13" actId="20577"/>
          <ac:spMkLst>
            <pc:docMk/>
            <pc:sldMk cId="3986660189" sldId="262"/>
            <ac:spMk id="4" creationId="{5EA367A3-30F8-48C1-BA00-40CF7281BD40}"/>
          </ac:spMkLst>
        </pc:spChg>
      </pc:sldChg>
      <pc:sldChg chg="modNotes">
        <pc:chgData name="Mcallister, Laura" userId="S::laura.mcallister@cumbria.ac.uk::6a5eb378-4a0c-4ca2-9400-34042bf2d1f0" providerId="AD" clId="Web-{375431A0-3A17-3CDF-6A10-36D3DA236D2F}" dt="2020-05-18T14:20:48.501" v="36"/>
        <pc:sldMkLst>
          <pc:docMk/>
          <pc:sldMk cId="3592493864" sldId="267"/>
        </pc:sldMkLst>
      </pc:sldChg>
    </pc:docChg>
  </pc:docChgLst>
  <pc:docChgLst>
    <pc:chgData name="Mcallister, Laura" userId="S::laura.mcallister@cumbria.ac.uk::6a5eb378-4a0c-4ca2-9400-34042bf2d1f0" providerId="AD" clId="Web-{6EDEB753-DFD6-BA98-B81C-0F96833F7B44}"/>
    <pc:docChg chg="addSld delSld modSld">
      <pc:chgData name="Mcallister, Laura" userId="S::laura.mcallister@cumbria.ac.uk::6a5eb378-4a0c-4ca2-9400-34042bf2d1f0" providerId="AD" clId="Web-{6EDEB753-DFD6-BA98-B81C-0F96833F7B44}" dt="2020-05-22T12:34:22.140" v="1253"/>
      <pc:docMkLst>
        <pc:docMk/>
      </pc:docMkLst>
      <pc:sldChg chg="modNotes">
        <pc:chgData name="Mcallister, Laura" userId="S::laura.mcallister@cumbria.ac.uk::6a5eb378-4a0c-4ca2-9400-34042bf2d1f0" providerId="AD" clId="Web-{6EDEB753-DFD6-BA98-B81C-0F96833F7B44}" dt="2020-05-22T10:22:34.912" v="10"/>
        <pc:sldMkLst>
          <pc:docMk/>
          <pc:sldMk cId="2603438415" sldId="259"/>
        </pc:sldMkLst>
      </pc:sldChg>
      <pc:sldChg chg="addSp delSp modSp modNotes">
        <pc:chgData name="Mcallister, Laura" userId="S::laura.mcallister@cumbria.ac.uk::6a5eb378-4a0c-4ca2-9400-34042bf2d1f0" providerId="AD" clId="Web-{6EDEB753-DFD6-BA98-B81C-0F96833F7B44}" dt="2020-05-22T12:22:18.710" v="1177" actId="1076"/>
        <pc:sldMkLst>
          <pc:docMk/>
          <pc:sldMk cId="3222647263" sldId="265"/>
        </pc:sldMkLst>
        <pc:spChg chg="mod">
          <ac:chgData name="Mcallister, Laura" userId="S::laura.mcallister@cumbria.ac.uk::6a5eb378-4a0c-4ca2-9400-34042bf2d1f0" providerId="AD" clId="Web-{6EDEB753-DFD6-BA98-B81C-0F96833F7B44}" dt="2020-05-22T12:21:48.022" v="1157" actId="1076"/>
          <ac:spMkLst>
            <pc:docMk/>
            <pc:sldMk cId="3222647263" sldId="265"/>
            <ac:spMk id="3" creationId="{00000000-0000-0000-0000-000000000000}"/>
          </ac:spMkLst>
        </pc:spChg>
        <pc:spChg chg="del">
          <ac:chgData name="Mcallister, Laura" userId="S::laura.mcallister@cumbria.ac.uk::6a5eb378-4a0c-4ca2-9400-34042bf2d1f0" providerId="AD" clId="Web-{6EDEB753-DFD6-BA98-B81C-0F96833F7B44}" dt="2020-05-22T12:20:49.130" v="1152"/>
          <ac:spMkLst>
            <pc:docMk/>
            <pc:sldMk cId="3222647263" sldId="265"/>
            <ac:spMk id="4" creationId="{00000000-0000-0000-0000-000000000000}"/>
          </ac:spMkLst>
        </pc:spChg>
        <pc:spChg chg="mod">
          <ac:chgData name="Mcallister, Laura" userId="S::laura.mcallister@cumbria.ac.uk::6a5eb378-4a0c-4ca2-9400-34042bf2d1f0" providerId="AD" clId="Web-{6EDEB753-DFD6-BA98-B81C-0F96833F7B44}" dt="2020-05-22T12:22:18.710" v="1177" actId="1076"/>
          <ac:spMkLst>
            <pc:docMk/>
            <pc:sldMk cId="3222647263" sldId="265"/>
            <ac:spMk id="5" creationId="{00000000-0000-0000-0000-000000000000}"/>
          </ac:spMkLst>
        </pc:spChg>
        <pc:picChg chg="add del mod">
          <ac:chgData name="Mcallister, Laura" userId="S::laura.mcallister@cumbria.ac.uk::6a5eb378-4a0c-4ca2-9400-34042bf2d1f0" providerId="AD" clId="Web-{6EDEB753-DFD6-BA98-B81C-0F96833F7B44}" dt="2020-05-22T12:21:39.678" v="1156"/>
          <ac:picMkLst>
            <pc:docMk/>
            <pc:sldMk cId="3222647263" sldId="265"/>
            <ac:picMk id="6" creationId="{54E60001-07D7-495A-8E58-D23BF02D0852}"/>
          </ac:picMkLst>
        </pc:picChg>
      </pc:sldChg>
      <pc:sldChg chg="modNotes">
        <pc:chgData name="Mcallister, Laura" userId="S::laura.mcallister@cumbria.ac.uk::6a5eb378-4a0c-4ca2-9400-34042bf2d1f0" providerId="AD" clId="Web-{6EDEB753-DFD6-BA98-B81C-0F96833F7B44}" dt="2020-05-22T10:39:56.455" v="762"/>
        <pc:sldMkLst>
          <pc:docMk/>
          <pc:sldMk cId="1163310097" sldId="266"/>
        </pc:sldMkLst>
      </pc:sldChg>
      <pc:sldChg chg="addSp delSp modSp add del modNotes">
        <pc:chgData name="Mcallister, Laura" userId="S::laura.mcallister@cumbria.ac.uk::6a5eb378-4a0c-4ca2-9400-34042bf2d1f0" providerId="AD" clId="Web-{6EDEB753-DFD6-BA98-B81C-0F96833F7B44}" dt="2020-05-22T12:34:22.140" v="1253"/>
        <pc:sldMkLst>
          <pc:docMk/>
          <pc:sldMk cId="3592493864" sldId="267"/>
        </pc:sldMkLst>
        <pc:spChg chg="mod">
          <ac:chgData name="Mcallister, Laura" userId="S::laura.mcallister@cumbria.ac.uk::6a5eb378-4a0c-4ca2-9400-34042bf2d1f0" providerId="AD" clId="Web-{6EDEB753-DFD6-BA98-B81C-0F96833F7B44}" dt="2020-05-22T12:32:47.670" v="1181" actId="1076"/>
          <ac:spMkLst>
            <pc:docMk/>
            <pc:sldMk cId="3592493864" sldId="267"/>
            <ac:spMk id="2" creationId="{00000000-0000-0000-0000-000000000000}"/>
          </ac:spMkLst>
        </pc:spChg>
        <pc:spChg chg="mod">
          <ac:chgData name="Mcallister, Laura" userId="S::laura.mcallister@cumbria.ac.uk::6a5eb378-4a0c-4ca2-9400-34042bf2d1f0" providerId="AD" clId="Web-{6EDEB753-DFD6-BA98-B81C-0F96833F7B44}" dt="2020-05-22T12:32:36.608" v="1180" actId="1076"/>
          <ac:spMkLst>
            <pc:docMk/>
            <pc:sldMk cId="3592493864" sldId="267"/>
            <ac:spMk id="3" creationId="{00000000-0000-0000-0000-000000000000}"/>
          </ac:spMkLst>
        </pc:spChg>
        <pc:spChg chg="del">
          <ac:chgData name="Mcallister, Laura" userId="S::laura.mcallister@cumbria.ac.uk::6a5eb378-4a0c-4ca2-9400-34042bf2d1f0" providerId="AD" clId="Web-{6EDEB753-DFD6-BA98-B81C-0F96833F7B44}" dt="2020-05-22T12:17:26.237" v="1133"/>
          <ac:spMkLst>
            <pc:docMk/>
            <pc:sldMk cId="3592493864" sldId="267"/>
            <ac:spMk id="4" creationId="{330209E9-9B01-46BA-A0E0-9981535008F6}"/>
          </ac:spMkLst>
        </pc:spChg>
        <pc:spChg chg="del">
          <ac:chgData name="Mcallister, Laura" userId="S::laura.mcallister@cumbria.ac.uk::6a5eb378-4a0c-4ca2-9400-34042bf2d1f0" providerId="AD" clId="Web-{6EDEB753-DFD6-BA98-B81C-0F96833F7B44}" dt="2020-05-22T12:18:40.957" v="1142"/>
          <ac:spMkLst>
            <pc:docMk/>
            <pc:sldMk cId="3592493864" sldId="267"/>
            <ac:spMk id="5" creationId="{F3419251-F458-4AAC-8CEF-3A99AE4F825E}"/>
          </ac:spMkLst>
        </pc:spChg>
        <pc:picChg chg="add mod ord modCrop">
          <ac:chgData name="Mcallister, Laura" userId="S::laura.mcallister@cumbria.ac.uk::6a5eb378-4a0c-4ca2-9400-34042bf2d1f0" providerId="AD" clId="Web-{6EDEB753-DFD6-BA98-B81C-0F96833F7B44}" dt="2020-05-22T12:32:28.998" v="1179"/>
          <ac:picMkLst>
            <pc:docMk/>
            <pc:sldMk cId="3592493864" sldId="267"/>
            <ac:picMk id="6" creationId="{F4B6129B-4F7A-417A-9975-6DE0D1C6E196}"/>
          </ac:picMkLst>
        </pc:picChg>
      </pc:sldChg>
    </pc:docChg>
  </pc:docChgLst>
  <pc:docChgLst>
    <pc:chgData name="Dickinson, Mark" userId="S::mark.dickinson@cumbria.ac.uk::76fcdb35-bffa-42c5-bb76-b8760be02c6b" providerId="AD" clId="Web-{D9AC6801-A227-C04D-1C5A-5B82AFCCBA89}"/>
    <pc:docChg chg="modSld">
      <pc:chgData name="Dickinson, Mark" userId="S::mark.dickinson@cumbria.ac.uk::76fcdb35-bffa-42c5-bb76-b8760be02c6b" providerId="AD" clId="Web-{D9AC6801-A227-C04D-1C5A-5B82AFCCBA89}" dt="2020-05-12T11:01:54.061" v="203"/>
      <pc:docMkLst>
        <pc:docMk/>
      </pc:docMkLst>
      <pc:sldChg chg="modNotes">
        <pc:chgData name="Dickinson, Mark" userId="S::mark.dickinson@cumbria.ac.uk::76fcdb35-bffa-42c5-bb76-b8760be02c6b" providerId="AD" clId="Web-{D9AC6801-A227-C04D-1C5A-5B82AFCCBA89}" dt="2020-05-12T11:01:54.061" v="203"/>
        <pc:sldMkLst>
          <pc:docMk/>
          <pc:sldMk cId="3592493864" sldId="267"/>
        </pc:sldMkLst>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30EB513-A007-4BBD-9134-C609E052D697}" type="datetimeFigureOut">
              <a:rPr lang="en-GB" smtClean="0"/>
              <a:t>22/05/2020</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FAC07D2-9E57-4486-922D-9B97A2E7499E}" type="slidenum">
              <a:rPr lang="en-GB" smtClean="0"/>
              <a:t>‹#›</a:t>
            </a:fld>
            <a:endParaRPr lang="en-GB"/>
          </a:p>
        </p:txBody>
      </p:sp>
    </p:spTree>
    <p:extLst>
      <p:ext uri="{BB962C8B-B14F-4D97-AF65-F5344CB8AC3E}">
        <p14:creationId xmlns:p14="http://schemas.microsoft.com/office/powerpoint/2010/main" val="263660086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3" Type="http://schemas.openxmlformats.org/officeDocument/2006/relationships/hyperlink" Target="https://commons.wikimedia.org/wiki/File:Emojione_1F4F7.svg" TargetMode="External"/><Relationship Id="rId2" Type="http://schemas.openxmlformats.org/officeDocument/2006/relationships/slide" Target="../slides/slide6.xml"/><Relationship Id="rId1" Type="http://schemas.openxmlformats.org/officeDocument/2006/relationships/notesMaster" Target="../notesMasters/notesMaster1.xml"/><Relationship Id="rId6" Type="http://schemas.openxmlformats.org/officeDocument/2006/relationships/hyperlink" Target="https://commons.wikimedia.org/wiki/File:Emojione_1F3CE.svg" TargetMode="External"/><Relationship Id="rId5" Type="http://schemas.openxmlformats.org/officeDocument/2006/relationships/hyperlink" Target="https://commons.wikimedia.org/wiki/File:Twemoji2_1f483-1f3fb.svg" TargetMode="External"/><Relationship Id="rId4" Type="http://schemas.openxmlformats.org/officeDocument/2006/relationships/hyperlink" Target="https://commons.wikimedia.org/wiki/File:Twemoji2_1f57a.svg" TargetMode="Externa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3" Type="http://schemas.openxmlformats.org/officeDocument/2006/relationships/hyperlink" Target="https://www.gov.uk/what-different-qualification-levels-mean/list-of-qualification-levels" TargetMode="External"/><Relationship Id="rId2" Type="http://schemas.openxmlformats.org/officeDocument/2006/relationships/slide" Target="../slides/slide9.xml"/><Relationship Id="rId1" Type="http://schemas.openxmlformats.org/officeDocument/2006/relationships/notesMaster" Target="../notesMasters/notesMaster1.xml"/><Relationship Id="rId5" Type="http://schemas.openxmlformats.org/officeDocument/2006/relationships/hyperlink" Target="https://university.which.co.uk/" TargetMode="External"/><Relationship Id="rId4" Type="http://schemas.openxmlformats.org/officeDocument/2006/relationships/hyperlink" Target="https://www.ucas.com/" TargetMode="Externa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cs typeface="Calibri"/>
              </a:rPr>
              <a:t>The slides in this PowerPoint can be adapted/removed depending on the school/time restraints of each area.</a:t>
            </a:r>
          </a:p>
        </p:txBody>
      </p:sp>
      <p:sp>
        <p:nvSpPr>
          <p:cNvPr id="4" name="Slide Number Placeholder 3"/>
          <p:cNvSpPr>
            <a:spLocks noGrp="1"/>
          </p:cNvSpPr>
          <p:nvPr>
            <p:ph type="sldNum" sz="quarter" idx="5"/>
          </p:nvPr>
        </p:nvSpPr>
        <p:spPr/>
        <p:txBody>
          <a:bodyPr/>
          <a:lstStyle/>
          <a:p>
            <a:fld id="{812CBC23-9250-7349-A59D-41C845E0C87D}" type="slidenum">
              <a:rPr lang="en-US" smtClean="0"/>
              <a:t>1</a:t>
            </a:fld>
            <a:endParaRPr lang="en-US"/>
          </a:p>
        </p:txBody>
      </p:sp>
    </p:spTree>
    <p:extLst>
      <p:ext uri="{BB962C8B-B14F-4D97-AF65-F5344CB8AC3E}">
        <p14:creationId xmlns:p14="http://schemas.microsoft.com/office/powerpoint/2010/main" val="159139827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u="sng"/>
              <a:t>Introduction</a:t>
            </a:r>
            <a:r>
              <a:rPr lang="en-GB" b="1" u="sng" baseline="0"/>
              <a:t> to Hello Future</a:t>
            </a:r>
          </a:p>
          <a:p>
            <a:endParaRPr lang="en-GB" b="1" u="sng" baseline="0"/>
          </a:p>
          <a:p>
            <a:r>
              <a:rPr lang="en-GB" b="0" u="none" baseline="0"/>
              <a:t>[Presenter] Introduce the Hello Future Programme, to cover:</a:t>
            </a:r>
          </a:p>
          <a:p>
            <a:pPr marL="171450" indent="-171450">
              <a:buFontTx/>
              <a:buChar char="-"/>
            </a:pPr>
            <a:r>
              <a:rPr lang="en-GB" b="0" u="none" baseline="0"/>
              <a:t>Our main aim: to help students to progress on to Higher Education (explain this term, including University, Higher Apprenticeships)</a:t>
            </a:r>
          </a:p>
          <a:p>
            <a:pPr marL="171450" indent="-171450">
              <a:buFontTx/>
              <a:buChar char="-"/>
            </a:pPr>
            <a:r>
              <a:rPr lang="en-GB" b="0" u="none" baseline="0"/>
              <a:t>What we do: covering our schools programme as well as past and upcoming out of school events and activities. </a:t>
            </a:r>
          </a:p>
          <a:p>
            <a:pPr marL="171450" indent="-171450">
              <a:buFontTx/>
              <a:buChar char="-"/>
            </a:pPr>
            <a:endParaRPr lang="en-GB" b="0" u="none" baseline="0"/>
          </a:p>
          <a:p>
            <a:pPr marL="171450" indent="-171450">
              <a:buFontTx/>
              <a:buChar char="-"/>
            </a:pPr>
            <a:r>
              <a:rPr lang="en-GB" b="0" u="none" baseline="0"/>
              <a:t>More information on these can be found at: www.hellofuture.ac.uk</a:t>
            </a:r>
          </a:p>
        </p:txBody>
      </p:sp>
      <p:sp>
        <p:nvSpPr>
          <p:cNvPr id="4" name="Slide Number Placeholder 3"/>
          <p:cNvSpPr>
            <a:spLocks noGrp="1"/>
          </p:cNvSpPr>
          <p:nvPr>
            <p:ph type="sldNum" sz="quarter" idx="10"/>
          </p:nvPr>
        </p:nvSpPr>
        <p:spPr/>
        <p:txBody>
          <a:bodyPr/>
          <a:lstStyle/>
          <a:p>
            <a:fld id="{812CBC23-9250-7349-A59D-41C845E0C87D}" type="slidenum">
              <a:rPr lang="en-US" smtClean="0"/>
              <a:t>2</a:t>
            </a:fld>
            <a:endParaRPr lang="en-US"/>
          </a:p>
        </p:txBody>
      </p:sp>
    </p:spTree>
    <p:extLst>
      <p:ext uri="{BB962C8B-B14F-4D97-AF65-F5344CB8AC3E}">
        <p14:creationId xmlns:p14="http://schemas.microsoft.com/office/powerpoint/2010/main" val="342532285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cs typeface="Calibri"/>
              </a:rPr>
              <a:t>Run through the aims and outcomes with learners. </a:t>
            </a:r>
            <a:endParaRPr lang="en-GB" b="1" u="sng">
              <a:cs typeface="Calibri"/>
            </a:endParaRPr>
          </a:p>
          <a:p>
            <a:endParaRPr lang="en-GB">
              <a:cs typeface="Calibri"/>
            </a:endParaRPr>
          </a:p>
          <a:p>
            <a:r>
              <a:rPr lang="en-GB">
                <a:cs typeface="Calibri"/>
              </a:rPr>
              <a:t>Break down how the session will work – there are three activities that focus on different aspects of student life, whether this is related to university or higher/degree apprenticeships. A class of 30 should therefore be split into three groups of 10 to facilitate this. Presenter can give an overview of their student life and inform learners that practitioners in the session will answer questions from learners if any come up during the activities. Learners will be given a booklet at the end so that they can do further research as they wish after the session.</a:t>
            </a:r>
          </a:p>
        </p:txBody>
      </p:sp>
      <p:sp>
        <p:nvSpPr>
          <p:cNvPr id="4" name="Slide Number Placeholder 3"/>
          <p:cNvSpPr>
            <a:spLocks noGrp="1"/>
          </p:cNvSpPr>
          <p:nvPr>
            <p:ph type="sldNum" sz="quarter" idx="10"/>
          </p:nvPr>
        </p:nvSpPr>
        <p:spPr/>
        <p:txBody>
          <a:bodyPr/>
          <a:lstStyle/>
          <a:p>
            <a:fld id="{812CBC23-9250-7349-A59D-41C845E0C87D}" type="slidenum">
              <a:rPr lang="en-US" smtClean="0"/>
              <a:t>3</a:t>
            </a:fld>
            <a:endParaRPr lang="en-US"/>
          </a:p>
        </p:txBody>
      </p:sp>
    </p:spTree>
    <p:extLst>
      <p:ext uri="{BB962C8B-B14F-4D97-AF65-F5344CB8AC3E}">
        <p14:creationId xmlns:p14="http://schemas.microsoft.com/office/powerpoint/2010/main" val="77558199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Bef>
                <a:spcPts val="655"/>
              </a:spcBef>
            </a:pPr>
            <a:r>
              <a:rPr lang="en-GB">
                <a:cs typeface="Calibri" panose="020F0502020204030204"/>
              </a:rPr>
              <a:t>[Presenter] Present the two different options – university and higher/degree apprenticeships - and give a brief introduction of the options.</a:t>
            </a:r>
          </a:p>
          <a:p>
            <a:pPr>
              <a:spcBef>
                <a:spcPts val="655"/>
              </a:spcBef>
            </a:pPr>
            <a:endParaRPr lang="en-GB">
              <a:cs typeface="Calibri" panose="020F0502020204030204"/>
            </a:endParaRPr>
          </a:p>
          <a:p>
            <a:pPr>
              <a:spcBef>
                <a:spcPts val="655"/>
              </a:spcBef>
            </a:pPr>
            <a:r>
              <a:rPr lang="en-GB">
                <a:cs typeface="Calibri" panose="020F0502020204030204"/>
              </a:rPr>
              <a:t>This activity is designed so</a:t>
            </a:r>
            <a:r>
              <a:rPr lang="en-GB" baseline="0">
                <a:cs typeface="Calibri" panose="020F0502020204030204"/>
              </a:rPr>
              <a:t> that learners can see the pros of both university and apprenticeships, and therefore acknowledge that both are viable options for higher education. In their group of 10, split them into two, one side to argue pro-University and one side to argue pro-Apprenticeship. Once this is done, give them the prompt sheets so in their groups they can plan out their side of the argument.</a:t>
            </a:r>
            <a:endParaRPr lang="en-GB"/>
          </a:p>
          <a:p>
            <a:pPr>
              <a:spcBef>
                <a:spcPts val="655"/>
              </a:spcBef>
            </a:pPr>
            <a:endParaRPr lang="en-GB" baseline="0">
              <a:cs typeface="Calibri" panose="020F0502020204030204"/>
            </a:endParaRPr>
          </a:p>
          <a:p>
            <a:pPr>
              <a:spcBef>
                <a:spcPts val="655"/>
              </a:spcBef>
            </a:pPr>
            <a:r>
              <a:rPr lang="en-GB" baseline="0">
                <a:cs typeface="Calibri" panose="020F0502020204030204"/>
              </a:rPr>
              <a:t>Learners should have 10 minutes to prepare and then 5 minutes to debate (adjudicated by a practitioner if possible).</a:t>
            </a:r>
            <a:endParaRPr lang="en-GB">
              <a:cs typeface="Calibri" panose="020F0502020204030204"/>
            </a:endParaRPr>
          </a:p>
          <a:p>
            <a:pPr algn="ctr">
              <a:spcBef>
                <a:spcPts val="655"/>
              </a:spcBef>
            </a:pPr>
            <a:endParaRPr lang="en-GB"/>
          </a:p>
          <a:p>
            <a:pPr algn="l">
              <a:spcBef>
                <a:spcPts val="655"/>
              </a:spcBef>
            </a:pPr>
            <a:r>
              <a:rPr lang="en-GB"/>
              <a:t>Prompts</a:t>
            </a:r>
            <a:r>
              <a:rPr lang="en-GB" baseline="0"/>
              <a:t> from the sheet:</a:t>
            </a:r>
          </a:p>
          <a:p>
            <a:pPr marL="171450" indent="-171450" algn="l">
              <a:spcBef>
                <a:spcPts val="655"/>
              </a:spcBef>
              <a:buFont typeface="Arial" panose="020B0604020202020204" pitchFamily="34" charset="0"/>
              <a:buChar char="•"/>
            </a:pPr>
            <a:r>
              <a:rPr lang="en-GB" baseline="0"/>
              <a:t>Earning while learning</a:t>
            </a:r>
          </a:p>
          <a:p>
            <a:pPr marL="171450" indent="-171450" algn="l">
              <a:spcBef>
                <a:spcPts val="655"/>
              </a:spcBef>
              <a:buFont typeface="Arial" panose="020B0604020202020204" pitchFamily="34" charset="0"/>
              <a:buChar char="•"/>
            </a:pPr>
            <a:r>
              <a:rPr lang="en-GB" baseline="0"/>
              <a:t>Moving away or staying at home</a:t>
            </a:r>
          </a:p>
          <a:p>
            <a:pPr marL="171450" indent="-171450" algn="l">
              <a:spcBef>
                <a:spcPts val="655"/>
              </a:spcBef>
              <a:buFont typeface="Arial" panose="020B0604020202020204" pitchFamily="34" charset="0"/>
              <a:buChar char="•"/>
            </a:pPr>
            <a:r>
              <a:rPr lang="en-GB" baseline="0"/>
              <a:t>Social life</a:t>
            </a:r>
          </a:p>
          <a:p>
            <a:pPr marL="171450" indent="-171450" algn="l">
              <a:spcBef>
                <a:spcPts val="655"/>
              </a:spcBef>
              <a:buFont typeface="Arial" panose="020B0604020202020204" pitchFamily="34" charset="0"/>
              <a:buChar char="•"/>
            </a:pPr>
            <a:r>
              <a:rPr lang="en-GB" baseline="0"/>
              <a:t>Assessment styles</a:t>
            </a:r>
          </a:p>
          <a:p>
            <a:pPr marL="171450" indent="-171450" algn="l">
              <a:spcBef>
                <a:spcPts val="655"/>
              </a:spcBef>
              <a:buFont typeface="Arial" panose="020B0604020202020204" pitchFamily="34" charset="0"/>
              <a:buChar char="•"/>
            </a:pPr>
            <a:r>
              <a:rPr lang="en-GB" baseline="0"/>
              <a:t>Living in a city or on campus</a:t>
            </a:r>
          </a:p>
          <a:p>
            <a:pPr marL="171450" indent="-171450" algn="l">
              <a:spcBef>
                <a:spcPts val="655"/>
              </a:spcBef>
              <a:buFont typeface="Arial" panose="020B0604020202020204" pitchFamily="34" charset="0"/>
              <a:buChar char="•"/>
            </a:pPr>
            <a:r>
              <a:rPr lang="en-GB" baseline="0"/>
              <a:t>Entry requirements</a:t>
            </a:r>
          </a:p>
          <a:p>
            <a:pPr marL="171450" indent="-171450" algn="l">
              <a:spcBef>
                <a:spcPts val="655"/>
              </a:spcBef>
              <a:buFont typeface="Arial" panose="020B0604020202020204" pitchFamily="34" charset="0"/>
              <a:buChar char="•"/>
            </a:pPr>
            <a:r>
              <a:rPr lang="en-GB" baseline="0"/>
              <a:t>Placement options</a:t>
            </a:r>
          </a:p>
          <a:p>
            <a:pPr marL="171450" indent="-171450" algn="l">
              <a:spcBef>
                <a:spcPts val="655"/>
              </a:spcBef>
              <a:buFont typeface="Arial" panose="020B0604020202020204" pitchFamily="34" charset="0"/>
              <a:buChar char="•"/>
            </a:pPr>
            <a:r>
              <a:rPr lang="en-GB" baseline="0"/>
              <a:t>Scholarships</a:t>
            </a:r>
          </a:p>
          <a:p>
            <a:pPr marL="171450" indent="-171450" algn="l">
              <a:spcBef>
                <a:spcPts val="655"/>
              </a:spcBef>
              <a:buFont typeface="Arial" panose="020B0604020202020204" pitchFamily="34" charset="0"/>
              <a:buChar char="•"/>
            </a:pPr>
            <a:r>
              <a:rPr lang="en-GB" baseline="0"/>
              <a:t>Options to study abroad</a:t>
            </a:r>
          </a:p>
          <a:p>
            <a:pPr marL="171450" indent="-171450" algn="l">
              <a:spcBef>
                <a:spcPts val="655"/>
              </a:spcBef>
              <a:buFont typeface="Arial" panose="020B0604020202020204" pitchFamily="34" charset="0"/>
              <a:buChar char="•"/>
            </a:pPr>
            <a:r>
              <a:rPr lang="en-GB" baseline="0"/>
              <a:t>Loud and social, or quieter</a:t>
            </a:r>
          </a:p>
          <a:p>
            <a:pPr marL="171450" indent="-171450" algn="l">
              <a:spcBef>
                <a:spcPts val="655"/>
              </a:spcBef>
              <a:buFont typeface="Arial" panose="020B0604020202020204" pitchFamily="34" charset="0"/>
              <a:buChar char="•"/>
            </a:pPr>
            <a:r>
              <a:rPr lang="en-GB" baseline="0"/>
              <a:t>Work experience</a:t>
            </a:r>
          </a:p>
          <a:p>
            <a:pPr marL="171450" indent="-171450" algn="l">
              <a:spcBef>
                <a:spcPts val="655"/>
              </a:spcBef>
              <a:buFont typeface="Arial" panose="020B0604020202020204" pitchFamily="34" charset="0"/>
              <a:buChar char="•"/>
            </a:pPr>
            <a:r>
              <a:rPr lang="en-GB" baseline="0"/>
              <a:t>Budget</a:t>
            </a:r>
          </a:p>
          <a:p>
            <a:pPr marL="171450" indent="-171450" algn="l">
              <a:spcBef>
                <a:spcPts val="655"/>
              </a:spcBef>
              <a:buFont typeface="Arial" panose="020B0604020202020204" pitchFamily="34" charset="0"/>
              <a:buChar char="•"/>
            </a:pPr>
            <a:r>
              <a:rPr lang="en-GB" baseline="0"/>
              <a:t>Living alone or with others</a:t>
            </a:r>
            <a:endParaRPr lang="en-GB"/>
          </a:p>
        </p:txBody>
      </p:sp>
      <p:sp>
        <p:nvSpPr>
          <p:cNvPr id="4" name="Slide Number Placeholder 3"/>
          <p:cNvSpPr>
            <a:spLocks noGrp="1"/>
          </p:cNvSpPr>
          <p:nvPr>
            <p:ph type="sldNum" sz="quarter" idx="10"/>
          </p:nvPr>
        </p:nvSpPr>
        <p:spPr/>
        <p:txBody>
          <a:bodyPr/>
          <a:lstStyle/>
          <a:p>
            <a:fld id="{7FAC07D2-9E57-4486-922D-9B97A2E7499E}" type="slidenum">
              <a:rPr lang="en-GB" smtClean="0"/>
              <a:t>4</a:t>
            </a:fld>
            <a:endParaRPr lang="en-GB"/>
          </a:p>
        </p:txBody>
      </p:sp>
    </p:spTree>
    <p:extLst>
      <p:ext uri="{BB962C8B-B14F-4D97-AF65-F5344CB8AC3E}">
        <p14:creationId xmlns:p14="http://schemas.microsoft.com/office/powerpoint/2010/main" val="320467573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Bef>
                <a:spcPts val="655"/>
              </a:spcBef>
            </a:pPr>
            <a:r>
              <a:rPr lang="en-GB">
                <a:cs typeface="Calibri" panose="020F0502020204030204"/>
              </a:rPr>
              <a:t>[Presenter] If you decide to move away from home when you start university or an apprenticeship, it is likely that you will need at least some of the items detailed on your work sheets. The number of items will vary dependant on what type of accommodation you choose (options include halls or a private rented flat). For this activity, assume you were moving into a new place that had a limited amount of the items you may need or want. With a budget of £95, choose the items you would buy/ pay for and write these choices in the relevant rooms on your worksheet. </a:t>
            </a:r>
            <a:endParaRPr lang="en-GB"/>
          </a:p>
        </p:txBody>
      </p:sp>
      <p:sp>
        <p:nvSpPr>
          <p:cNvPr id="4" name="Slide Number Placeholder 3"/>
          <p:cNvSpPr>
            <a:spLocks noGrp="1"/>
          </p:cNvSpPr>
          <p:nvPr>
            <p:ph type="sldNum" sz="quarter" idx="10"/>
          </p:nvPr>
        </p:nvSpPr>
        <p:spPr/>
        <p:txBody>
          <a:bodyPr/>
          <a:lstStyle/>
          <a:p>
            <a:fld id="{7FAC07D2-9E57-4486-922D-9B97A2E7499E}" type="slidenum">
              <a:rPr lang="en-GB" smtClean="0"/>
              <a:t>5</a:t>
            </a:fld>
            <a:endParaRPr lang="en-GB"/>
          </a:p>
        </p:txBody>
      </p:sp>
    </p:spTree>
    <p:extLst>
      <p:ext uri="{BB962C8B-B14F-4D97-AF65-F5344CB8AC3E}">
        <p14:creationId xmlns:p14="http://schemas.microsoft.com/office/powerpoint/2010/main" val="378012218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cs typeface="Calibri"/>
              </a:rPr>
              <a:t>[Presenter] The social side of university is one that is an aspect that a lot of people will have heard about, with various societies you can join via Fresher's Fairs and throughout the year. This is a great way to get involved in social events during your time there. However, this side of things doesn’t have to be lost if you choose to study a degree apprenticeship. No matter where you are located, you will be able to access different clubs in the community (whether you are studying at university or through an employer). There are many different options to choose from, so through this game of human bingo you will be able to think about those you already know, learn about some new ones and consider which of these you would try. (Could potentially mention what clubs/societies you joined when in higher education).</a:t>
            </a:r>
            <a:endParaRPr lang="en-GB"/>
          </a:p>
          <a:p>
            <a:endParaRPr lang="en-GB">
              <a:cs typeface="Calibri"/>
            </a:endParaRPr>
          </a:p>
          <a:p>
            <a:r>
              <a:rPr lang="en-GB">
                <a:cs typeface="Calibri"/>
              </a:rPr>
              <a:t>In order to fill out your card, you must talk to each of the members of your group to find someone with a matching club or society. For each one, write someone's name. By the end, you should have a full card of names and be able to choose two clubs/societies you would try. It is important to remember that with the demands of your study, you wouldn't be able to try them all. A work-life balance is very important!</a:t>
            </a:r>
          </a:p>
          <a:p>
            <a:endParaRPr lang="en-US">
              <a:cs typeface="Calibri"/>
            </a:endParaRPr>
          </a:p>
          <a:p>
            <a:endParaRPr lang="en-GB"/>
          </a:p>
          <a:p>
            <a:r>
              <a:rPr lang="en-GB"/>
              <a:t>Images:</a:t>
            </a:r>
            <a:endParaRPr lang="en-GB">
              <a:cs typeface="Calibri" panose="020F0502020204030204"/>
            </a:endParaRPr>
          </a:p>
          <a:p>
            <a:pPr marL="171450" indent="-171450">
              <a:buFont typeface="Arial" panose="020B0604020202020204" pitchFamily="34" charset="0"/>
              <a:buChar char="•"/>
            </a:pPr>
            <a:r>
              <a:rPr lang="en-GB"/>
              <a:t>Camera - </a:t>
            </a:r>
            <a:r>
              <a:rPr lang="en-GB">
                <a:hlinkClick r:id="rId3"/>
              </a:rPr>
              <a:t>https://commons.wikimedia.org/wiki/File:Emojione_1F4F7.svg</a:t>
            </a:r>
            <a:endParaRPr lang="en-GB"/>
          </a:p>
          <a:p>
            <a:pPr marL="171450" indent="-171450">
              <a:buFont typeface="Arial" panose="020B0604020202020204" pitchFamily="34" charset="0"/>
              <a:buChar char="•"/>
            </a:pPr>
            <a:r>
              <a:rPr lang="en-GB"/>
              <a:t>Dancing</a:t>
            </a:r>
            <a:r>
              <a:rPr lang="en-GB" baseline="0"/>
              <a:t> man - </a:t>
            </a:r>
            <a:r>
              <a:rPr lang="en-GB">
                <a:hlinkClick r:id="rId4"/>
              </a:rPr>
              <a:t>https://commons.wikimedia.org/wiki/File:Twemoji2_1f57a.svg</a:t>
            </a:r>
            <a:endParaRPr lang="en-GB" baseline="0"/>
          </a:p>
          <a:p>
            <a:pPr marL="171450" indent="-171450">
              <a:buFont typeface="Arial" panose="020B0604020202020204" pitchFamily="34" charset="0"/>
              <a:buChar char="•"/>
            </a:pPr>
            <a:r>
              <a:rPr lang="en-GB" baseline="0"/>
              <a:t>Dancing woman - </a:t>
            </a:r>
            <a:r>
              <a:rPr lang="en-GB">
                <a:hlinkClick r:id="rId5"/>
              </a:rPr>
              <a:t>https://commons.wikimedia.org/wiki/File:Twemoji2_1f483-1f3fb.svg</a:t>
            </a:r>
            <a:endParaRPr lang="en-GB" baseline="0"/>
          </a:p>
          <a:p>
            <a:pPr marL="171450" indent="-171450">
              <a:buFont typeface="Arial" panose="020B0604020202020204" pitchFamily="34" charset="0"/>
              <a:buChar char="•"/>
            </a:pPr>
            <a:r>
              <a:rPr lang="en-GB" baseline="0" err="1"/>
              <a:t>Racecar</a:t>
            </a:r>
            <a:r>
              <a:rPr lang="en-GB" baseline="0"/>
              <a:t> - </a:t>
            </a:r>
            <a:r>
              <a:rPr lang="en-GB">
                <a:hlinkClick r:id="rId6"/>
              </a:rPr>
              <a:t>https://commons.wikimedia.org/wiki/File:Emojione_1F3CE.svg</a:t>
            </a:r>
            <a:endParaRPr lang="en-GB"/>
          </a:p>
        </p:txBody>
      </p:sp>
      <p:sp>
        <p:nvSpPr>
          <p:cNvPr id="4" name="Slide Number Placeholder 3"/>
          <p:cNvSpPr>
            <a:spLocks noGrp="1"/>
          </p:cNvSpPr>
          <p:nvPr>
            <p:ph type="sldNum" sz="quarter" idx="10"/>
          </p:nvPr>
        </p:nvSpPr>
        <p:spPr/>
        <p:txBody>
          <a:bodyPr/>
          <a:lstStyle/>
          <a:p>
            <a:fld id="{7FAC07D2-9E57-4486-922D-9B97A2E7499E}" type="slidenum">
              <a:rPr lang="en-GB" smtClean="0"/>
              <a:t>6</a:t>
            </a:fld>
            <a:endParaRPr lang="en-GB"/>
          </a:p>
        </p:txBody>
      </p:sp>
    </p:spTree>
    <p:extLst>
      <p:ext uri="{BB962C8B-B14F-4D97-AF65-F5344CB8AC3E}">
        <p14:creationId xmlns:p14="http://schemas.microsoft.com/office/powerpoint/2010/main" val="266265129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On average, someone of working age without a degree is making £22,000 a year.</a:t>
            </a:r>
            <a:r>
              <a:rPr lang="en-GB" baseline="0"/>
              <a:t> This is also a</a:t>
            </a:r>
            <a:r>
              <a:rPr lang="en-GB"/>
              <a:t> great wage. However, when you have a degree your value massively increases because of all the skills and expertise your education has helped you to develop. So on average, someone of working age with a degree is making about £31,000 a year.</a:t>
            </a:r>
            <a:r>
              <a:rPr lang="en-GB" baseline="0"/>
              <a:t> This is </a:t>
            </a:r>
            <a:r>
              <a:rPr lang="en-GB"/>
              <a:t>a whopping £9,000 more than someone without a degree. Of course money shouldn't ever be the sole incentive, but it's a good example. Those people are earning more because they are more skilled</a:t>
            </a:r>
            <a:r>
              <a:rPr lang="en-GB" baseline="0"/>
              <a:t> </a:t>
            </a:r>
            <a:r>
              <a:rPr lang="en-GB"/>
              <a:t>and therefore the pool of jobs they are applying for increases massively. </a:t>
            </a:r>
            <a:endParaRPr lang="en-US"/>
          </a:p>
        </p:txBody>
      </p:sp>
      <p:sp>
        <p:nvSpPr>
          <p:cNvPr id="4" name="Slide Number Placeholder 3"/>
          <p:cNvSpPr>
            <a:spLocks noGrp="1"/>
          </p:cNvSpPr>
          <p:nvPr>
            <p:ph type="sldNum" sz="quarter" idx="10"/>
          </p:nvPr>
        </p:nvSpPr>
        <p:spPr/>
        <p:txBody>
          <a:bodyPr/>
          <a:lstStyle/>
          <a:p>
            <a:fld id="{3DCCD124-DE56-461E-9686-864E7B250EA1}" type="slidenum">
              <a:rPr lang="en-GB" smtClean="0"/>
              <a:t>7</a:t>
            </a:fld>
            <a:endParaRPr lang="en-GB"/>
          </a:p>
        </p:txBody>
      </p:sp>
    </p:spTree>
    <p:extLst>
      <p:ext uri="{BB962C8B-B14F-4D97-AF65-F5344CB8AC3E}">
        <p14:creationId xmlns:p14="http://schemas.microsoft.com/office/powerpoint/2010/main" val="371400367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Learners should be made aware that this session is a starting point for their research, not the sum of it. Booklets containing sites and different information they can use should be handed out.</a:t>
            </a:r>
            <a:endParaRPr lang="en-US"/>
          </a:p>
          <a:p>
            <a:br>
              <a:rPr lang="en-US">
                <a:cs typeface="+mn-lt"/>
              </a:rPr>
            </a:br>
            <a:r>
              <a:rPr lang="en-GB"/>
              <a:t>Also, signpost to Hello Future social channels so that the learners can seek out further opportunities.</a:t>
            </a:r>
            <a:endParaRPr lang="en-US"/>
          </a:p>
          <a:p>
            <a:r>
              <a:rPr lang="en-GB"/>
              <a:t>Follow @HelloFutureCCOP on Twitter, Instagram and Facebook to find out more! </a:t>
            </a:r>
            <a:endParaRPr lang="en-GB">
              <a:cs typeface="Calibri"/>
            </a:endParaRPr>
          </a:p>
        </p:txBody>
      </p:sp>
      <p:sp>
        <p:nvSpPr>
          <p:cNvPr id="4" name="Slide Number Placeholder 3"/>
          <p:cNvSpPr>
            <a:spLocks noGrp="1"/>
          </p:cNvSpPr>
          <p:nvPr>
            <p:ph type="sldNum" sz="quarter" idx="10"/>
          </p:nvPr>
        </p:nvSpPr>
        <p:spPr/>
        <p:txBody>
          <a:bodyPr/>
          <a:lstStyle/>
          <a:p>
            <a:fld id="{6F4B6510-053C-49EA-AEDE-7C34AE614E3D}" type="slidenum">
              <a:rPr lang="en-GB" smtClean="0"/>
              <a:t>8</a:t>
            </a:fld>
            <a:endParaRPr lang="en-GB"/>
          </a:p>
        </p:txBody>
      </p:sp>
    </p:spTree>
    <p:extLst>
      <p:ext uri="{BB962C8B-B14F-4D97-AF65-F5344CB8AC3E}">
        <p14:creationId xmlns:p14="http://schemas.microsoft.com/office/powerpoint/2010/main" val="166341638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a:pPr>
            <a:r>
              <a:rPr lang="en-GB"/>
              <a:t>General</a:t>
            </a:r>
            <a:r>
              <a:rPr lang="en-GB" baseline="0"/>
              <a:t> s</a:t>
            </a:r>
            <a:r>
              <a:rPr lang="en-GB"/>
              <a:t>ources: </a:t>
            </a:r>
            <a:endParaRPr lang="en-GB">
              <a:hlinkClick r:id="" action="ppaction://noaction"/>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a:hlinkClick r:id="" action="ppaction://noaction"/>
              </a:rPr>
              <a:t>https://www.reed.co.uk/career-advice/levels-of-education-what-do-they-mean/</a:t>
            </a:r>
            <a:endParaRPr lang="en-GB"/>
          </a:p>
          <a:p>
            <a:r>
              <a:rPr lang="en-GB">
                <a:hlinkClick r:id="rId3"/>
              </a:rPr>
              <a:t>https://www.gov.uk/what-different-qualification-levels-mean/list-of-qualification-levels</a:t>
            </a:r>
            <a:endParaRPr lang="en-GB"/>
          </a:p>
          <a:p>
            <a:r>
              <a:rPr lang="en-GB">
                <a:hlinkClick r:id="rId4"/>
              </a:rPr>
              <a:t>https://www.ucas.com/</a:t>
            </a:r>
            <a:endParaRPr lang="en-GB"/>
          </a:p>
          <a:p>
            <a:r>
              <a:rPr lang="en-GB">
                <a:hlinkClick r:id="rId5"/>
              </a:rPr>
              <a:t>https://university.which.co.uk/</a:t>
            </a:r>
            <a:endParaRPr lang="en-GB"/>
          </a:p>
          <a:p>
            <a:endParaRPr lang="en-GB"/>
          </a:p>
        </p:txBody>
      </p:sp>
      <p:sp>
        <p:nvSpPr>
          <p:cNvPr id="4" name="Slide Number Placeholder 3"/>
          <p:cNvSpPr>
            <a:spLocks noGrp="1"/>
          </p:cNvSpPr>
          <p:nvPr>
            <p:ph type="sldNum" sz="quarter" idx="10"/>
          </p:nvPr>
        </p:nvSpPr>
        <p:spPr/>
        <p:txBody>
          <a:bodyPr/>
          <a:lstStyle/>
          <a:p>
            <a:fld id="{812CBC23-9250-7349-A59D-41C845E0C87D}" type="slidenum">
              <a:rPr lang="en-US" smtClean="0"/>
              <a:t>9</a:t>
            </a:fld>
            <a:endParaRPr lang="en-US"/>
          </a:p>
        </p:txBody>
      </p:sp>
    </p:spTree>
    <p:extLst>
      <p:ext uri="{BB962C8B-B14F-4D97-AF65-F5344CB8AC3E}">
        <p14:creationId xmlns:p14="http://schemas.microsoft.com/office/powerpoint/2010/main" val="389190531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 Id="rId4" Type="http://schemas.openxmlformats.org/officeDocument/2006/relationships/image" Target="../media/image3.jpeg"/></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E7882A47-C51D-4945-87C3-21908F24F682}" type="datetimeFigureOut">
              <a:rPr lang="en-GB" smtClean="0"/>
              <a:t>22/05/2020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6A9AADB-71DC-49A0-AC87-F0DED772C1EB}" type="slidenum">
              <a:rPr lang="en-GB" smtClean="0"/>
              <a:t>‹#›</a:t>
            </a:fld>
            <a:endParaRPr lang="en-GB"/>
          </a:p>
        </p:txBody>
      </p:sp>
    </p:spTree>
    <p:extLst>
      <p:ext uri="{BB962C8B-B14F-4D97-AF65-F5344CB8AC3E}">
        <p14:creationId xmlns:p14="http://schemas.microsoft.com/office/powerpoint/2010/main" val="417131163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E7882A47-C51D-4945-87C3-21908F24F682}" type="datetimeFigureOut">
              <a:rPr lang="en-GB" smtClean="0"/>
              <a:t>22/05/2020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6A9AADB-71DC-49A0-AC87-F0DED772C1EB}" type="slidenum">
              <a:rPr lang="en-GB" smtClean="0"/>
              <a:t>‹#›</a:t>
            </a:fld>
            <a:endParaRPr lang="en-GB"/>
          </a:p>
        </p:txBody>
      </p:sp>
    </p:spTree>
    <p:extLst>
      <p:ext uri="{BB962C8B-B14F-4D97-AF65-F5344CB8AC3E}">
        <p14:creationId xmlns:p14="http://schemas.microsoft.com/office/powerpoint/2010/main" val="255920105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E7882A47-C51D-4945-87C3-21908F24F682}" type="datetimeFigureOut">
              <a:rPr lang="en-GB" smtClean="0"/>
              <a:t>22/05/2020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6A9AADB-71DC-49A0-AC87-F0DED772C1EB}" type="slidenum">
              <a:rPr lang="en-GB" smtClean="0"/>
              <a:t>‹#›</a:t>
            </a:fld>
            <a:endParaRPr lang="en-GB"/>
          </a:p>
        </p:txBody>
      </p:sp>
    </p:spTree>
    <p:extLst>
      <p:ext uri="{BB962C8B-B14F-4D97-AF65-F5344CB8AC3E}">
        <p14:creationId xmlns:p14="http://schemas.microsoft.com/office/powerpoint/2010/main" val="384958383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Title 1">
    <p:spTree>
      <p:nvGrpSpPr>
        <p:cNvPr id="1" name=""/>
        <p:cNvGrpSpPr/>
        <p:nvPr/>
      </p:nvGrpSpPr>
      <p:grpSpPr>
        <a:xfrm>
          <a:off x="0" y="0"/>
          <a:ext cx="0" cy="0"/>
          <a:chOff x="0" y="0"/>
          <a:chExt cx="0" cy="0"/>
        </a:xfrm>
      </p:grpSpPr>
      <p:sp>
        <p:nvSpPr>
          <p:cNvPr id="12" name="Rectangle 11"/>
          <p:cNvSpPr/>
          <p:nvPr userDrawn="1"/>
        </p:nvSpPr>
        <p:spPr>
          <a:xfrm>
            <a:off x="0" y="0"/>
            <a:ext cx="12192000" cy="3968496"/>
          </a:xfrm>
          <a:prstGeom prst="rect">
            <a:avLst/>
          </a:prstGeom>
          <a:solidFill>
            <a:srgbClr val="007CC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7CC4"/>
              </a:solidFill>
            </a:endParaRPr>
          </a:p>
        </p:txBody>
      </p:sp>
      <p:cxnSp>
        <p:nvCxnSpPr>
          <p:cNvPr id="14" name="Straight Connector 13"/>
          <p:cNvCxnSpPr/>
          <p:nvPr userDrawn="1"/>
        </p:nvCxnSpPr>
        <p:spPr>
          <a:xfrm>
            <a:off x="407988" y="6346097"/>
            <a:ext cx="11376025" cy="0"/>
          </a:xfrm>
          <a:prstGeom prst="line">
            <a:avLst/>
          </a:prstGeom>
          <a:ln>
            <a:solidFill>
              <a:srgbClr val="00B0F0"/>
            </a:solidFill>
          </a:ln>
        </p:spPr>
        <p:style>
          <a:lnRef idx="1">
            <a:schemeClr val="accent1"/>
          </a:lnRef>
          <a:fillRef idx="0">
            <a:schemeClr val="accent1"/>
          </a:fillRef>
          <a:effectRef idx="0">
            <a:schemeClr val="accent1"/>
          </a:effectRef>
          <a:fontRef idx="minor">
            <a:schemeClr val="tx1"/>
          </a:fontRef>
        </p:style>
      </p:cxnSp>
      <p:pic>
        <p:nvPicPr>
          <p:cNvPr id="9" name="Picture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43864" y="4622267"/>
            <a:ext cx="4176776" cy="1211928"/>
          </a:xfrm>
          <a:prstGeom prst="rect">
            <a:avLst/>
          </a:prstGeom>
        </p:spPr>
      </p:pic>
      <p:cxnSp>
        <p:nvCxnSpPr>
          <p:cNvPr id="15" name="Straight Connector 14"/>
          <p:cNvCxnSpPr/>
          <p:nvPr userDrawn="1"/>
        </p:nvCxnSpPr>
        <p:spPr>
          <a:xfrm>
            <a:off x="943864" y="1073116"/>
            <a:ext cx="823410"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pic>
        <p:nvPicPr>
          <p:cNvPr id="16" name="Picture 15"/>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8503920" y="476303"/>
            <a:ext cx="3688080" cy="3492193"/>
          </a:xfrm>
          <a:prstGeom prst="rect">
            <a:avLst/>
          </a:prstGeom>
        </p:spPr>
      </p:pic>
      <p:pic>
        <p:nvPicPr>
          <p:cNvPr id="2" name="Picture 1"/>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9834510" y="5384307"/>
            <a:ext cx="1949503" cy="407771"/>
          </a:xfrm>
          <a:prstGeom prst="rect">
            <a:avLst/>
          </a:prstGeom>
        </p:spPr>
      </p:pic>
    </p:spTree>
    <p:extLst>
      <p:ext uri="{BB962C8B-B14F-4D97-AF65-F5344CB8AC3E}">
        <p14:creationId xmlns:p14="http://schemas.microsoft.com/office/powerpoint/2010/main" val="747575052"/>
      </p:ext>
    </p:extLst>
  </p:cSld>
  <p:clrMapOvr>
    <a:masterClrMapping/>
  </p:clrMapOvr>
  <p:extLst>
    <p:ext uri="{DCECCB84-F9BA-43D5-87BE-67443E8EF086}">
      <p15:sldGuideLst xmlns:p15="http://schemas.microsoft.com/office/powerpoint/2012/main">
        <p15:guide id="1" orient="horz" pos="4065">
          <p15:clr>
            <a:srgbClr val="FBAE40"/>
          </p15:clr>
        </p15:guide>
        <p15:guide id="3" pos="7423">
          <p15:clr>
            <a:srgbClr val="FBAE40"/>
          </p15:clr>
        </p15:guide>
        <p15:guide id="4" pos="257">
          <p15:clr>
            <a:srgbClr val="FBAE40"/>
          </p15:clr>
        </p15:guide>
        <p15:guide id="5" orient="horz" pos="255">
          <p15:clr>
            <a:srgbClr val="FBAE40"/>
          </p15:clr>
        </p15:guide>
        <p15:guide id="6" pos="3840">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Body text and bullets">
    <p:spTree>
      <p:nvGrpSpPr>
        <p:cNvPr id="1" name=""/>
        <p:cNvGrpSpPr/>
        <p:nvPr/>
      </p:nvGrpSpPr>
      <p:grpSpPr>
        <a:xfrm>
          <a:off x="0" y="0"/>
          <a:ext cx="0" cy="0"/>
          <a:chOff x="0" y="0"/>
          <a:chExt cx="0" cy="0"/>
        </a:xfrm>
      </p:grpSpPr>
      <p:sp>
        <p:nvSpPr>
          <p:cNvPr id="10" name="Rectangle 9"/>
          <p:cNvSpPr/>
          <p:nvPr userDrawn="1"/>
        </p:nvSpPr>
        <p:spPr>
          <a:xfrm>
            <a:off x="0" y="0"/>
            <a:ext cx="12192000" cy="6346096"/>
          </a:xfrm>
          <a:prstGeom prst="rect">
            <a:avLst/>
          </a:prstGeom>
          <a:solidFill>
            <a:srgbClr val="62B7E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7CC4"/>
              </a:solidFill>
            </a:endParaRPr>
          </a:p>
        </p:txBody>
      </p:sp>
      <p:cxnSp>
        <p:nvCxnSpPr>
          <p:cNvPr id="16" name="Straight Connector 15"/>
          <p:cNvCxnSpPr/>
          <p:nvPr userDrawn="1"/>
        </p:nvCxnSpPr>
        <p:spPr>
          <a:xfrm>
            <a:off x="0" y="6346097"/>
            <a:ext cx="12192000" cy="0"/>
          </a:xfrm>
          <a:prstGeom prst="line">
            <a:avLst/>
          </a:prstGeom>
          <a:ln w="12700">
            <a:solidFill>
              <a:srgbClr val="00B0F0"/>
            </a:solidFill>
          </a:ln>
        </p:spPr>
        <p:style>
          <a:lnRef idx="1">
            <a:schemeClr val="accent1"/>
          </a:lnRef>
          <a:fillRef idx="0">
            <a:schemeClr val="accent1"/>
          </a:fillRef>
          <a:effectRef idx="0">
            <a:schemeClr val="accent1"/>
          </a:effectRef>
          <a:fontRef idx="minor">
            <a:schemeClr val="tx1"/>
          </a:fontRef>
        </p:style>
      </p:cxnSp>
      <p:pic>
        <p:nvPicPr>
          <p:cNvPr id="18" name="Picture 1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656064" y="3944853"/>
            <a:ext cx="2535936" cy="2401244"/>
          </a:xfrm>
          <a:prstGeom prst="rect">
            <a:avLst/>
          </a:prstGeom>
        </p:spPr>
      </p:pic>
      <p:pic>
        <p:nvPicPr>
          <p:cNvPr id="19" name="Picture 18"/>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330708" y="416185"/>
            <a:ext cx="2935960" cy="924342"/>
          </a:xfrm>
          <a:prstGeom prst="rect">
            <a:avLst/>
          </a:prstGeom>
        </p:spPr>
      </p:pic>
    </p:spTree>
    <p:extLst>
      <p:ext uri="{BB962C8B-B14F-4D97-AF65-F5344CB8AC3E}">
        <p14:creationId xmlns:p14="http://schemas.microsoft.com/office/powerpoint/2010/main" val="462789348"/>
      </p:ext>
    </p:extLst>
  </p:cSld>
  <p:clrMapOvr>
    <a:masterClrMapping/>
  </p:clrMapOvr>
  <p:extLst>
    <p:ext uri="{DCECCB84-F9BA-43D5-87BE-67443E8EF086}">
      <p15:sldGuideLst xmlns:p15="http://schemas.microsoft.com/office/powerpoint/2012/main">
        <p15:guide id="1" orient="horz" pos="4065">
          <p15:clr>
            <a:srgbClr val="FBAE40"/>
          </p15:clr>
        </p15:guide>
        <p15:guide id="3" pos="7423">
          <p15:clr>
            <a:srgbClr val="FBAE40"/>
          </p15:clr>
        </p15:guide>
        <p15:guide id="4" pos="257">
          <p15:clr>
            <a:srgbClr val="FBAE40"/>
          </p15:clr>
        </p15:guide>
        <p15:guide id="5" orient="horz" pos="255">
          <p15:clr>
            <a:srgbClr val="FBAE40"/>
          </p15:clr>
        </p15:guide>
        <p15:guide id="6" pos="3840">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Last slide">
    <p:spTree>
      <p:nvGrpSpPr>
        <p:cNvPr id="1" name=""/>
        <p:cNvGrpSpPr/>
        <p:nvPr/>
      </p:nvGrpSpPr>
      <p:grpSpPr>
        <a:xfrm>
          <a:off x="0" y="0"/>
          <a:ext cx="0" cy="0"/>
          <a:chOff x="0" y="0"/>
          <a:chExt cx="0" cy="0"/>
        </a:xfrm>
      </p:grpSpPr>
      <p:sp>
        <p:nvSpPr>
          <p:cNvPr id="5" name="Rectangle 4"/>
          <p:cNvSpPr/>
          <p:nvPr userDrawn="1"/>
        </p:nvSpPr>
        <p:spPr>
          <a:xfrm>
            <a:off x="0" y="0"/>
            <a:ext cx="12192000" cy="6858000"/>
          </a:xfrm>
          <a:prstGeom prst="rect">
            <a:avLst/>
          </a:prstGeom>
          <a:solidFill>
            <a:srgbClr val="007CC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7CC4"/>
              </a:solidFill>
            </a:endParaRPr>
          </a:p>
        </p:txBody>
      </p:sp>
      <p:pic>
        <p:nvPicPr>
          <p:cNvPr id="3" name="Picture 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503920" y="3365806"/>
            <a:ext cx="3688080" cy="3492193"/>
          </a:xfrm>
          <a:prstGeom prst="rect">
            <a:avLst/>
          </a:prstGeom>
        </p:spPr>
      </p:pic>
      <p:pic>
        <p:nvPicPr>
          <p:cNvPr id="8" name="Picture 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3685032" y="2274692"/>
            <a:ext cx="4818888" cy="1517152"/>
          </a:xfrm>
          <a:prstGeom prst="rect">
            <a:avLst/>
          </a:prstGeom>
        </p:spPr>
      </p:pic>
    </p:spTree>
    <p:extLst>
      <p:ext uri="{BB962C8B-B14F-4D97-AF65-F5344CB8AC3E}">
        <p14:creationId xmlns:p14="http://schemas.microsoft.com/office/powerpoint/2010/main" val="688202939"/>
      </p:ext>
    </p:extLst>
  </p:cSld>
  <p:clrMapOvr>
    <a:masterClrMapping/>
  </p:clrMapOvr>
  <p:extLst>
    <p:ext uri="{DCECCB84-F9BA-43D5-87BE-67443E8EF086}">
      <p15:sldGuideLst xmlns:p15="http://schemas.microsoft.com/office/powerpoint/2012/main">
        <p15:guide id="1" orient="horz" pos="4065">
          <p15:clr>
            <a:srgbClr val="FBAE40"/>
          </p15:clr>
        </p15:guide>
        <p15:guide id="3" pos="7423">
          <p15:clr>
            <a:srgbClr val="FBAE40"/>
          </p15:clr>
        </p15:guide>
        <p15:guide id="4" pos="257">
          <p15:clr>
            <a:srgbClr val="FBAE40"/>
          </p15:clr>
        </p15:guide>
        <p15:guide id="5" orient="horz" pos="255">
          <p15:clr>
            <a:srgbClr val="FBAE40"/>
          </p15:clr>
        </p15:guide>
        <p15:guide id="6" pos="3840">
          <p15:clr>
            <a:srgbClr val="FBAE40"/>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2_Blank Slide">
    <p:spTree>
      <p:nvGrpSpPr>
        <p:cNvPr id="1" name=""/>
        <p:cNvGrpSpPr/>
        <p:nvPr/>
      </p:nvGrpSpPr>
      <p:grpSpPr>
        <a:xfrm>
          <a:off x="0" y="0"/>
          <a:ext cx="0" cy="0"/>
          <a:chOff x="0" y="0"/>
          <a:chExt cx="0" cy="0"/>
        </a:xfrm>
      </p:grpSpPr>
      <p:sp>
        <p:nvSpPr>
          <p:cNvPr id="20" name="TextBox 19"/>
          <p:cNvSpPr txBox="1"/>
          <p:nvPr userDrawn="1"/>
        </p:nvSpPr>
        <p:spPr>
          <a:xfrm>
            <a:off x="3727704" y="1340527"/>
            <a:ext cx="4517136" cy="523220"/>
          </a:xfrm>
          <a:prstGeom prst="rect">
            <a:avLst/>
          </a:prstGeom>
          <a:noFill/>
        </p:spPr>
        <p:txBody>
          <a:bodyPr wrap="square" rtlCol="0">
            <a:spAutoFit/>
          </a:bodyPr>
          <a:lstStyle/>
          <a:p>
            <a:pPr algn="l"/>
            <a:r>
              <a:rPr lang="en-US" sz="2800" b="1" i="0" spc="0" baseline="0">
                <a:solidFill>
                  <a:schemeClr val="bg1"/>
                </a:solidFill>
                <a:latin typeface="Arial" charset="0"/>
                <a:ea typeface="Arial" charset="0"/>
                <a:cs typeface="Arial" charset="0"/>
              </a:rPr>
              <a:t>Page title here</a:t>
            </a:r>
          </a:p>
        </p:txBody>
      </p:sp>
      <p:pic>
        <p:nvPicPr>
          <p:cNvPr id="9" name="Picture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62607" y="443672"/>
            <a:ext cx="3015995" cy="875118"/>
          </a:xfrm>
          <a:prstGeom prst="rect">
            <a:avLst/>
          </a:prstGeom>
        </p:spPr>
      </p:pic>
      <p:pic>
        <p:nvPicPr>
          <p:cNvPr id="19" name="Picture 18"/>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0" y="5481085"/>
            <a:ext cx="12192000" cy="1376915"/>
          </a:xfrm>
          <a:prstGeom prst="rect">
            <a:avLst/>
          </a:prstGeom>
        </p:spPr>
      </p:pic>
    </p:spTree>
    <p:extLst>
      <p:ext uri="{BB962C8B-B14F-4D97-AF65-F5344CB8AC3E}">
        <p14:creationId xmlns:p14="http://schemas.microsoft.com/office/powerpoint/2010/main" val="2862696100"/>
      </p:ext>
    </p:extLst>
  </p:cSld>
  <p:clrMapOvr>
    <a:masterClrMapping/>
  </p:clrMapOvr>
  <p:extLst>
    <p:ext uri="{DCECCB84-F9BA-43D5-87BE-67443E8EF086}">
      <p15:sldGuideLst xmlns:p15="http://schemas.microsoft.com/office/powerpoint/2012/main">
        <p15:guide id="1" orient="horz" pos="4065">
          <p15:clr>
            <a:srgbClr val="FBAE40"/>
          </p15:clr>
        </p15:guide>
        <p15:guide id="3" pos="7423">
          <p15:clr>
            <a:srgbClr val="FBAE40"/>
          </p15:clr>
        </p15:guide>
        <p15:guide id="4" pos="257">
          <p15:clr>
            <a:srgbClr val="FBAE40"/>
          </p15:clr>
        </p15:guide>
        <p15:guide id="5" orient="horz" pos="255">
          <p15:clr>
            <a:srgbClr val="FBAE40"/>
          </p15:clr>
        </p15:guide>
        <p15:guide id="6" pos="3840">
          <p15:clr>
            <a:srgbClr val="FBAE40"/>
          </p15:clr>
        </p15:guide>
      </p15:sldGuideLst>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2_Bullets">
    <p:spTree>
      <p:nvGrpSpPr>
        <p:cNvPr id="1" name=""/>
        <p:cNvGrpSpPr/>
        <p:nvPr/>
      </p:nvGrpSpPr>
      <p:grpSpPr>
        <a:xfrm>
          <a:off x="0" y="0"/>
          <a:ext cx="0" cy="0"/>
          <a:chOff x="0" y="0"/>
          <a:chExt cx="0" cy="0"/>
        </a:xfrm>
      </p:grpSpPr>
      <p:pic>
        <p:nvPicPr>
          <p:cNvPr id="21" name="Picture 20"/>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5481085"/>
            <a:ext cx="12192000" cy="1376915"/>
          </a:xfrm>
          <a:prstGeom prst="rect">
            <a:avLst/>
          </a:prstGeom>
        </p:spPr>
      </p:pic>
      <p:pic>
        <p:nvPicPr>
          <p:cNvPr id="11" name="Picture 10"/>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362607" y="443672"/>
            <a:ext cx="3015995" cy="875118"/>
          </a:xfrm>
          <a:prstGeom prst="rect">
            <a:avLst/>
          </a:prstGeom>
        </p:spPr>
      </p:pic>
    </p:spTree>
    <p:extLst>
      <p:ext uri="{BB962C8B-B14F-4D97-AF65-F5344CB8AC3E}">
        <p14:creationId xmlns:p14="http://schemas.microsoft.com/office/powerpoint/2010/main" val="663053080"/>
      </p:ext>
    </p:extLst>
  </p:cSld>
  <p:clrMapOvr>
    <a:masterClrMapping/>
  </p:clrMapOvr>
  <p:extLst>
    <p:ext uri="{DCECCB84-F9BA-43D5-87BE-67443E8EF086}">
      <p15:sldGuideLst xmlns:p15="http://schemas.microsoft.com/office/powerpoint/2012/main">
        <p15:guide id="1" orient="horz" pos="4065">
          <p15:clr>
            <a:srgbClr val="FBAE40"/>
          </p15:clr>
        </p15:guide>
        <p15:guide id="3" pos="7423">
          <p15:clr>
            <a:srgbClr val="FBAE40"/>
          </p15:clr>
        </p15:guide>
        <p15:guide id="4" pos="257">
          <p15:clr>
            <a:srgbClr val="FBAE40"/>
          </p15:clr>
        </p15:guide>
        <p15:guide id="5" orient="horz" pos="255">
          <p15:clr>
            <a:srgbClr val="FBAE40"/>
          </p15:clr>
        </p15:guide>
        <p15:guide id="6" pos="3840">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E7882A47-C51D-4945-87C3-21908F24F682}" type="datetimeFigureOut">
              <a:rPr lang="en-GB" smtClean="0"/>
              <a:t>22/05/2020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6A9AADB-71DC-49A0-AC87-F0DED772C1EB}" type="slidenum">
              <a:rPr lang="en-GB" smtClean="0"/>
              <a:t>‹#›</a:t>
            </a:fld>
            <a:endParaRPr lang="en-GB"/>
          </a:p>
        </p:txBody>
      </p:sp>
    </p:spTree>
    <p:extLst>
      <p:ext uri="{BB962C8B-B14F-4D97-AF65-F5344CB8AC3E}">
        <p14:creationId xmlns:p14="http://schemas.microsoft.com/office/powerpoint/2010/main" val="219444614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E7882A47-C51D-4945-87C3-21908F24F682}" type="datetimeFigureOut">
              <a:rPr lang="en-GB" smtClean="0"/>
              <a:t>22/05/2020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6A9AADB-71DC-49A0-AC87-F0DED772C1EB}" type="slidenum">
              <a:rPr lang="en-GB" smtClean="0"/>
              <a:t>‹#›</a:t>
            </a:fld>
            <a:endParaRPr lang="en-GB"/>
          </a:p>
        </p:txBody>
      </p:sp>
    </p:spTree>
    <p:extLst>
      <p:ext uri="{BB962C8B-B14F-4D97-AF65-F5344CB8AC3E}">
        <p14:creationId xmlns:p14="http://schemas.microsoft.com/office/powerpoint/2010/main" val="112199887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E7882A47-C51D-4945-87C3-21908F24F682}" type="datetimeFigureOut">
              <a:rPr lang="en-GB" smtClean="0"/>
              <a:t>22/05/2020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36A9AADB-71DC-49A0-AC87-F0DED772C1EB}" type="slidenum">
              <a:rPr lang="en-GB" smtClean="0"/>
              <a:t>‹#›</a:t>
            </a:fld>
            <a:endParaRPr lang="en-GB"/>
          </a:p>
        </p:txBody>
      </p:sp>
    </p:spTree>
    <p:extLst>
      <p:ext uri="{BB962C8B-B14F-4D97-AF65-F5344CB8AC3E}">
        <p14:creationId xmlns:p14="http://schemas.microsoft.com/office/powerpoint/2010/main" val="246241524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E7882A47-C51D-4945-87C3-21908F24F682}" type="datetimeFigureOut">
              <a:rPr lang="en-GB" smtClean="0"/>
              <a:t>22/05/2020</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36A9AADB-71DC-49A0-AC87-F0DED772C1EB}" type="slidenum">
              <a:rPr lang="en-GB" smtClean="0"/>
              <a:t>‹#›</a:t>
            </a:fld>
            <a:endParaRPr lang="en-GB"/>
          </a:p>
        </p:txBody>
      </p:sp>
    </p:spTree>
    <p:extLst>
      <p:ext uri="{BB962C8B-B14F-4D97-AF65-F5344CB8AC3E}">
        <p14:creationId xmlns:p14="http://schemas.microsoft.com/office/powerpoint/2010/main" val="401923216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E7882A47-C51D-4945-87C3-21908F24F682}" type="datetimeFigureOut">
              <a:rPr lang="en-GB" smtClean="0"/>
              <a:t>22/05/2020</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36A9AADB-71DC-49A0-AC87-F0DED772C1EB}" type="slidenum">
              <a:rPr lang="en-GB" smtClean="0"/>
              <a:t>‹#›</a:t>
            </a:fld>
            <a:endParaRPr lang="en-GB"/>
          </a:p>
        </p:txBody>
      </p:sp>
    </p:spTree>
    <p:extLst>
      <p:ext uri="{BB962C8B-B14F-4D97-AF65-F5344CB8AC3E}">
        <p14:creationId xmlns:p14="http://schemas.microsoft.com/office/powerpoint/2010/main" val="17275835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7882A47-C51D-4945-87C3-21908F24F682}" type="datetimeFigureOut">
              <a:rPr lang="en-GB" smtClean="0"/>
              <a:t>22/05/2020</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36A9AADB-71DC-49A0-AC87-F0DED772C1EB}" type="slidenum">
              <a:rPr lang="en-GB" smtClean="0"/>
              <a:t>‹#›</a:t>
            </a:fld>
            <a:endParaRPr lang="en-GB"/>
          </a:p>
        </p:txBody>
      </p:sp>
    </p:spTree>
    <p:extLst>
      <p:ext uri="{BB962C8B-B14F-4D97-AF65-F5344CB8AC3E}">
        <p14:creationId xmlns:p14="http://schemas.microsoft.com/office/powerpoint/2010/main" val="373938646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E7882A47-C51D-4945-87C3-21908F24F682}" type="datetimeFigureOut">
              <a:rPr lang="en-GB" smtClean="0"/>
              <a:t>22/05/2020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36A9AADB-71DC-49A0-AC87-F0DED772C1EB}" type="slidenum">
              <a:rPr lang="en-GB" smtClean="0"/>
              <a:t>‹#›</a:t>
            </a:fld>
            <a:endParaRPr lang="en-GB"/>
          </a:p>
        </p:txBody>
      </p:sp>
    </p:spTree>
    <p:extLst>
      <p:ext uri="{BB962C8B-B14F-4D97-AF65-F5344CB8AC3E}">
        <p14:creationId xmlns:p14="http://schemas.microsoft.com/office/powerpoint/2010/main" val="311306111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E7882A47-C51D-4945-87C3-21908F24F682}" type="datetimeFigureOut">
              <a:rPr lang="en-GB" smtClean="0"/>
              <a:t>22/05/2020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36A9AADB-71DC-49A0-AC87-F0DED772C1EB}" type="slidenum">
              <a:rPr lang="en-GB" smtClean="0"/>
              <a:t>‹#›</a:t>
            </a:fld>
            <a:endParaRPr lang="en-GB"/>
          </a:p>
        </p:txBody>
      </p:sp>
    </p:spTree>
    <p:extLst>
      <p:ext uri="{BB962C8B-B14F-4D97-AF65-F5344CB8AC3E}">
        <p14:creationId xmlns:p14="http://schemas.microsoft.com/office/powerpoint/2010/main" val="207028813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7882A47-C51D-4945-87C3-21908F24F682}" type="datetimeFigureOut">
              <a:rPr lang="en-GB" smtClean="0"/>
              <a:t>22/05/2020</a:t>
            </a:fld>
            <a:endParaRPr lang="en-GB"/>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6A9AADB-71DC-49A0-AC87-F0DED772C1EB}" type="slidenum">
              <a:rPr lang="en-GB" smtClean="0"/>
              <a:t>‹#›</a:t>
            </a:fld>
            <a:endParaRPr lang="en-GB"/>
          </a:p>
        </p:txBody>
      </p:sp>
    </p:spTree>
    <p:extLst>
      <p:ext uri="{BB962C8B-B14F-4D97-AF65-F5344CB8AC3E}">
        <p14:creationId xmlns:p14="http://schemas.microsoft.com/office/powerpoint/2010/main" val="30912778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15.xml"/><Relationship Id="rId1" Type="http://schemas.openxmlformats.org/officeDocument/2006/relationships/tags" Target="../tags/tag1.xml"/><Relationship Id="rId4" Type="http://schemas.openxmlformats.org/officeDocument/2006/relationships/image" Target="../media/image11.jpeg"/></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15.xml"/><Relationship Id="rId1" Type="http://schemas.openxmlformats.org/officeDocument/2006/relationships/tags" Target="../tags/tag2.xml"/></Relationships>
</file>

<file path=ppt/slides/_rels/slide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4.xml"/><Relationship Id="rId1" Type="http://schemas.openxmlformats.org/officeDocument/2006/relationships/slideLayout" Target="../slideLayouts/slideLayout15.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5.xml"/></Relationships>
</file>

<file path=ppt/slides/_rels/slide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6.xml"/><Relationship Id="rId1" Type="http://schemas.openxmlformats.org/officeDocument/2006/relationships/slideLayout" Target="../slideLayouts/slideLayout15.x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image" Target="../media/image14.png"/></Relationships>
</file>

<file path=ppt/slides/_rels/slide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7.xml"/><Relationship Id="rId1" Type="http://schemas.openxmlformats.org/officeDocument/2006/relationships/slideLayout" Target="../slideLayouts/slideLayout16.xml"/><Relationship Id="rId4" Type="http://schemas.openxmlformats.org/officeDocument/2006/relationships/image" Target="../media/image18.png"/></Relationships>
</file>

<file path=ppt/slides/_rels/slide8.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8.xml"/><Relationship Id="rId1" Type="http://schemas.openxmlformats.org/officeDocument/2006/relationships/slideLayout" Target="../slideLayouts/slideLayout13.xml"/><Relationship Id="rId6" Type="http://schemas.openxmlformats.org/officeDocument/2006/relationships/image" Target="../media/image22.jpeg"/><Relationship Id="rId5" Type="http://schemas.openxmlformats.org/officeDocument/2006/relationships/image" Target="../media/image21.png"/><Relationship Id="rId4" Type="http://schemas.openxmlformats.org/officeDocument/2006/relationships/image" Target="../media/image20.pn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721362" y="1535108"/>
            <a:ext cx="11257278" cy="830997"/>
          </a:xfrm>
          <a:prstGeom prst="rect">
            <a:avLst/>
          </a:prstGeom>
          <a:noFill/>
        </p:spPr>
        <p:txBody>
          <a:bodyPr wrap="square" rtlCol="0">
            <a:spAutoFit/>
          </a:bodyPr>
          <a:lstStyle/>
          <a:p>
            <a:pPr algn="l"/>
            <a:r>
              <a:rPr lang="en-US" sz="4800" b="1" i="0" spc="0" baseline="0">
                <a:solidFill>
                  <a:schemeClr val="bg1"/>
                </a:solidFill>
                <a:latin typeface="Bumpo" pitchFamily="2" charset="0"/>
                <a:ea typeface="Arial" charset="0"/>
                <a:cs typeface="Arial" charset="0"/>
              </a:rPr>
              <a:t>Introduction to Student Life</a:t>
            </a:r>
          </a:p>
        </p:txBody>
      </p:sp>
      <p:pic>
        <p:nvPicPr>
          <p:cNvPr id="1026" name="Picture 2" descr="Uni_Connect_Programme_logo_cmyk.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568473" y="5139559"/>
            <a:ext cx="2238805" cy="82998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3303085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txBox="1">
            <a:spLocks/>
          </p:cNvSpPr>
          <p:nvPr/>
        </p:nvSpPr>
        <p:spPr>
          <a:xfrm>
            <a:off x="1938229" y="1900611"/>
            <a:ext cx="7388649" cy="4187193"/>
          </a:xfrm>
          <a:prstGeom prst="rect">
            <a:avLst/>
          </a:prstGeom>
        </p:spPr>
        <p:txBody>
          <a:bodyPr>
            <a:normAutofit/>
          </a:bodyPr>
          <a:lst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endParaRPr lang="en-GB">
              <a:latin typeface="Arial" panose="020B0604020202020204" pitchFamily="34" charset="0"/>
              <a:cs typeface="Arial" panose="020B0604020202020204" pitchFamily="34" charset="0"/>
            </a:endParaRPr>
          </a:p>
        </p:txBody>
      </p:sp>
      <p:sp>
        <p:nvSpPr>
          <p:cNvPr id="5" name="Rectangle 4"/>
          <p:cNvSpPr/>
          <p:nvPr/>
        </p:nvSpPr>
        <p:spPr>
          <a:xfrm>
            <a:off x="0" y="0"/>
            <a:ext cx="4082143" cy="2269671"/>
          </a:xfrm>
          <a:prstGeom prst="rect">
            <a:avLst/>
          </a:prstGeom>
          <a:ln>
            <a:solidFill>
              <a:schemeClr val="bg1"/>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GB"/>
          </a:p>
        </p:txBody>
      </p:sp>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322644" y="472148"/>
            <a:ext cx="7689368" cy="5436041"/>
          </a:xfrm>
          <a:prstGeom prst="rect">
            <a:avLst/>
          </a:prstGeom>
        </p:spPr>
      </p:pic>
    </p:spTree>
    <p:custDataLst>
      <p:tags r:id="rId1"/>
    </p:custDataLst>
    <p:extLst>
      <p:ext uri="{BB962C8B-B14F-4D97-AF65-F5344CB8AC3E}">
        <p14:creationId xmlns:p14="http://schemas.microsoft.com/office/powerpoint/2010/main" val="13197197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5EA367A3-30F8-48C1-BA00-40CF7281BD40}"/>
              </a:ext>
            </a:extLst>
          </p:cNvPr>
          <p:cNvSpPr txBox="1"/>
          <p:nvPr/>
        </p:nvSpPr>
        <p:spPr>
          <a:xfrm>
            <a:off x="217983" y="1899692"/>
            <a:ext cx="11738227" cy="4647426"/>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buChar char="•"/>
            </a:pPr>
            <a:r>
              <a:rPr lang="en-GB" sz="3200">
                <a:latin typeface="Lily Script One" panose="02000500000000000000" pitchFamily="2" charset="0"/>
                <a:cs typeface="Arial"/>
              </a:rPr>
              <a:t>Prepare </a:t>
            </a:r>
            <a:r>
              <a:rPr lang="en-GB" sz="3200">
                <a:latin typeface="Swis721 BT" panose="020B0504020202020204" pitchFamily="34" charset="0"/>
                <a:cs typeface="Arial"/>
              </a:rPr>
              <a:t>to research options for life after school.</a:t>
            </a:r>
          </a:p>
          <a:p>
            <a:pPr>
              <a:buChar char="•"/>
            </a:pPr>
            <a:endParaRPr lang="en-US" sz="3200">
              <a:latin typeface="Swis721 BT" panose="020B0504020202020204" pitchFamily="34" charset="0"/>
              <a:cs typeface="Arial"/>
            </a:endParaRPr>
          </a:p>
          <a:p>
            <a:pPr>
              <a:buChar char="•"/>
            </a:pPr>
            <a:r>
              <a:rPr lang="en-GB" sz="3200">
                <a:latin typeface="Lily Script One" panose="02000500000000000000" pitchFamily="2" charset="0"/>
                <a:cs typeface="Arial"/>
              </a:rPr>
              <a:t>Explore</a:t>
            </a:r>
            <a:r>
              <a:rPr lang="en-GB" sz="3200">
                <a:latin typeface="Swis721 BT" panose="020B0504020202020204" pitchFamily="34" charset="0"/>
                <a:cs typeface="Arial"/>
              </a:rPr>
              <a:t> what is important to you when considering a studying away.</a:t>
            </a:r>
            <a:endParaRPr lang="en-US" sz="3200">
              <a:latin typeface="Swis721 BT" panose="020B0504020202020204" pitchFamily="34" charset="0"/>
              <a:cs typeface="Arial"/>
            </a:endParaRPr>
          </a:p>
          <a:p>
            <a:pPr>
              <a:buChar char="•"/>
            </a:pPr>
            <a:endParaRPr lang="en-US" sz="3200">
              <a:latin typeface="Swis721 BT" panose="020B0504020202020204" pitchFamily="34" charset="0"/>
              <a:cs typeface="Arial"/>
            </a:endParaRPr>
          </a:p>
          <a:p>
            <a:pPr>
              <a:buChar char="•"/>
            </a:pPr>
            <a:r>
              <a:rPr lang="en-GB" sz="3200">
                <a:latin typeface="Lily Script One"/>
                <a:cs typeface="Arial"/>
              </a:rPr>
              <a:t>Understand</a:t>
            </a:r>
            <a:r>
              <a:rPr lang="en-GB" sz="3200">
                <a:latin typeface="Swis721 BT"/>
                <a:cs typeface="Arial"/>
              </a:rPr>
              <a:t> this is a big decision but that we can overcome any barriers we face by considering all the elements. </a:t>
            </a:r>
            <a:br>
              <a:rPr lang="en-US" sz="3600">
                <a:latin typeface="Swis721 BT" panose="020B0504020202020204" pitchFamily="34" charset="0"/>
              </a:rPr>
            </a:br>
            <a:endParaRPr lang="en-GB" sz="3200">
              <a:latin typeface="Swis721 BT" panose="020B0504020202020204" pitchFamily="34" charset="0"/>
              <a:cs typeface="Arial"/>
            </a:endParaRPr>
          </a:p>
          <a:p>
            <a:pPr>
              <a:buChar char="•"/>
            </a:pPr>
            <a:endParaRPr lang="en-US" sz="3600">
              <a:latin typeface="Swis721 BT" panose="020B0504020202020204" pitchFamily="34" charset="0"/>
            </a:endParaRPr>
          </a:p>
          <a:p>
            <a:pPr>
              <a:buChar char="•"/>
            </a:pPr>
            <a:endParaRPr lang="en-US" sz="3600">
              <a:latin typeface="Swis721 BT" panose="020B0504020202020204" pitchFamily="34" charset="0"/>
            </a:endParaRPr>
          </a:p>
        </p:txBody>
      </p:sp>
      <p:sp>
        <p:nvSpPr>
          <p:cNvPr id="2" name="TextBox 1"/>
          <p:cNvSpPr txBox="1"/>
          <p:nvPr/>
        </p:nvSpPr>
        <p:spPr>
          <a:xfrm>
            <a:off x="4453400" y="734785"/>
            <a:ext cx="6255943" cy="707886"/>
          </a:xfrm>
          <a:prstGeom prst="rect">
            <a:avLst/>
          </a:prstGeom>
          <a:noFill/>
        </p:spPr>
        <p:txBody>
          <a:bodyPr wrap="none" rtlCol="0">
            <a:spAutoFit/>
          </a:bodyPr>
          <a:lstStyle/>
          <a:p>
            <a:r>
              <a:rPr lang="en-GB" sz="4000" u="sng">
                <a:solidFill>
                  <a:srgbClr val="0070C0"/>
                </a:solidFill>
                <a:latin typeface="Bumpo" pitchFamily="2" charset="0"/>
              </a:rPr>
              <a:t>Aims and Outcomes:</a:t>
            </a:r>
          </a:p>
        </p:txBody>
      </p:sp>
    </p:spTree>
    <p:custDataLst>
      <p:tags r:id="rId1"/>
    </p:custDataLst>
    <p:extLst>
      <p:ext uri="{BB962C8B-B14F-4D97-AF65-F5344CB8AC3E}">
        <p14:creationId xmlns:p14="http://schemas.microsoft.com/office/powerpoint/2010/main" val="398666018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961089" y="472673"/>
            <a:ext cx="9345930" cy="1754326"/>
          </a:xfrm>
          <a:prstGeom prst="rect">
            <a:avLst/>
          </a:prstGeom>
          <a:noFill/>
        </p:spPr>
        <p:txBody>
          <a:bodyPr wrap="square" rtlCol="0">
            <a:spAutoFit/>
          </a:bodyPr>
          <a:lstStyle/>
          <a:p>
            <a:pPr algn="ctr"/>
            <a:r>
              <a:rPr lang="en-GB" sz="5400" b="1">
                <a:solidFill>
                  <a:srgbClr val="0070C0"/>
                </a:solidFill>
                <a:latin typeface="Lily Script One" panose="02000500000000000000" pitchFamily="2" charset="0"/>
              </a:rPr>
              <a:t>University or Apprenticeship</a:t>
            </a:r>
          </a:p>
          <a:p>
            <a:pPr algn="ctr"/>
            <a:r>
              <a:rPr lang="en-GB" sz="5400" b="1">
                <a:solidFill>
                  <a:srgbClr val="0070C0"/>
                </a:solidFill>
                <a:latin typeface="Lily Script One" panose="02000500000000000000" pitchFamily="2" charset="0"/>
              </a:rPr>
              <a:t>Debate</a:t>
            </a:r>
          </a:p>
        </p:txBody>
      </p:sp>
      <p:pic>
        <p:nvPicPr>
          <p:cNvPr id="6" name="Picture 6" descr="A screenshot of a cell phone&#10;&#10;Description generated with very high confidence">
            <a:extLst>
              <a:ext uri="{FF2B5EF4-FFF2-40B4-BE49-F238E27FC236}">
                <a16:creationId xmlns:a16="http://schemas.microsoft.com/office/drawing/2014/main" id="{F4B6129B-4F7A-417A-9975-6DE0D1C6E196}"/>
              </a:ext>
            </a:extLst>
          </p:cNvPr>
          <p:cNvPicPr>
            <a:picLocks noChangeAspect="1"/>
          </p:cNvPicPr>
          <p:nvPr/>
        </p:nvPicPr>
        <p:blipFill rotWithShape="1">
          <a:blip r:embed="rId3"/>
          <a:srcRect l="29086" t="42055" r="28070" b="25139"/>
          <a:stretch/>
        </p:blipFill>
        <p:spPr>
          <a:xfrm>
            <a:off x="2539040" y="2492036"/>
            <a:ext cx="6678983" cy="2938696"/>
          </a:xfrm>
          <a:prstGeom prst="rect">
            <a:avLst/>
          </a:prstGeom>
        </p:spPr>
      </p:pic>
      <p:sp>
        <p:nvSpPr>
          <p:cNvPr id="3" name="TextBox 2"/>
          <p:cNvSpPr txBox="1"/>
          <p:nvPr/>
        </p:nvSpPr>
        <p:spPr>
          <a:xfrm>
            <a:off x="5573297" y="3508533"/>
            <a:ext cx="1049866" cy="923330"/>
          </a:xfrm>
          <a:prstGeom prst="rect">
            <a:avLst/>
          </a:prstGeom>
          <a:noFill/>
        </p:spPr>
        <p:txBody>
          <a:bodyPr wrap="square" rtlCol="0">
            <a:spAutoFit/>
          </a:bodyPr>
          <a:lstStyle/>
          <a:p>
            <a:pPr algn="ctr"/>
            <a:r>
              <a:rPr lang="en-GB" sz="5400" b="1">
                <a:solidFill>
                  <a:srgbClr val="0070C0"/>
                </a:solidFill>
                <a:latin typeface="Swis721 BT" panose="020B0504020202020204" pitchFamily="34" charset="0"/>
              </a:rPr>
              <a:t>V</a:t>
            </a:r>
          </a:p>
        </p:txBody>
      </p:sp>
    </p:spTree>
    <p:extLst>
      <p:ext uri="{BB962C8B-B14F-4D97-AF65-F5344CB8AC3E}">
        <p14:creationId xmlns:p14="http://schemas.microsoft.com/office/powerpoint/2010/main" val="359249386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291840" y="458296"/>
            <a:ext cx="8629650" cy="923330"/>
          </a:xfrm>
          <a:prstGeom prst="rect">
            <a:avLst/>
          </a:prstGeom>
          <a:noFill/>
        </p:spPr>
        <p:txBody>
          <a:bodyPr wrap="square" rtlCol="0">
            <a:spAutoFit/>
          </a:bodyPr>
          <a:lstStyle/>
          <a:p>
            <a:pPr algn="ctr"/>
            <a:r>
              <a:rPr lang="en-GB" sz="5400" b="1">
                <a:solidFill>
                  <a:srgbClr val="0070C0"/>
                </a:solidFill>
                <a:latin typeface="Lily Script One" panose="02000500000000000000" pitchFamily="2" charset="0"/>
              </a:rPr>
              <a:t>Move away or stay at home?</a:t>
            </a:r>
          </a:p>
        </p:txBody>
      </p:sp>
      <p:sp>
        <p:nvSpPr>
          <p:cNvPr id="3" name="Rectangle 2"/>
          <p:cNvSpPr/>
          <p:nvPr/>
        </p:nvSpPr>
        <p:spPr>
          <a:xfrm>
            <a:off x="4837082" y="2899971"/>
            <a:ext cx="2847975" cy="2138934"/>
          </a:xfrm>
          <a:prstGeom prst="rect">
            <a:avLst/>
          </a:prstGeom>
          <a:solidFill>
            <a:srgbClr val="0074B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600">
                <a:latin typeface="Lily Script One"/>
                <a:cs typeface="Calibri"/>
              </a:rPr>
              <a:t>Budget:</a:t>
            </a:r>
          </a:p>
          <a:p>
            <a:pPr algn="ctr"/>
            <a:r>
              <a:rPr lang="en-GB" sz="3600">
                <a:latin typeface="Lily Script One"/>
                <a:cs typeface="Calibri"/>
              </a:rPr>
              <a:t>£95</a:t>
            </a:r>
            <a:endParaRPr lang="en-GB" sz="3600">
              <a:cs typeface="Calibri" panose="020F0502020204030204"/>
            </a:endParaRPr>
          </a:p>
        </p:txBody>
      </p:sp>
      <p:sp>
        <p:nvSpPr>
          <p:cNvPr id="5" name="TextBox 4"/>
          <p:cNvSpPr txBox="1"/>
          <p:nvPr/>
        </p:nvSpPr>
        <p:spPr>
          <a:xfrm>
            <a:off x="2370761" y="2053806"/>
            <a:ext cx="7460477" cy="4154984"/>
          </a:xfrm>
          <a:prstGeom prst="rect">
            <a:avLst/>
          </a:prstGeom>
          <a:noFill/>
        </p:spPr>
        <p:txBody>
          <a:bodyPr wrap="square" rtlCol="0" anchor="t">
            <a:spAutoFit/>
          </a:bodyPr>
          <a:lstStyle/>
          <a:p>
            <a:pPr algn="ctr"/>
            <a:r>
              <a:rPr lang="en-GB" sz="2400">
                <a:latin typeface="Swis721 BT"/>
              </a:rPr>
              <a:t>If you are to move away – there will most likely be some things you have to buy!</a:t>
            </a:r>
            <a:endParaRPr lang="en-US">
              <a:latin typeface="Swis721 BT"/>
              <a:cs typeface="Calibri"/>
            </a:endParaRPr>
          </a:p>
          <a:p>
            <a:pPr algn="ctr"/>
            <a:endParaRPr lang="en-GB" sz="2400">
              <a:latin typeface="Swis721 BT" panose="020B0504020202020204" pitchFamily="34" charset="0"/>
            </a:endParaRPr>
          </a:p>
          <a:p>
            <a:pPr algn="ctr"/>
            <a:endParaRPr lang="en-GB" sz="2400">
              <a:latin typeface="Swis721 BT" panose="020B0504020202020204" pitchFamily="34" charset="0"/>
            </a:endParaRPr>
          </a:p>
          <a:p>
            <a:pPr algn="ctr"/>
            <a:endParaRPr lang="en-GB" sz="2400">
              <a:latin typeface="Swis721 BT" panose="020B0504020202020204" pitchFamily="34" charset="0"/>
            </a:endParaRPr>
          </a:p>
          <a:p>
            <a:pPr algn="ctr"/>
            <a:endParaRPr lang="en-GB" sz="2400">
              <a:latin typeface="Swis721 BT" panose="020B0504020202020204" pitchFamily="34" charset="0"/>
            </a:endParaRPr>
          </a:p>
          <a:p>
            <a:pPr algn="ctr"/>
            <a:endParaRPr lang="en-GB" sz="2400">
              <a:latin typeface="Swis721 BT" panose="020B0504020202020204" pitchFamily="34" charset="0"/>
            </a:endParaRPr>
          </a:p>
          <a:p>
            <a:pPr algn="ctr"/>
            <a:endParaRPr lang="en-GB" sz="2400">
              <a:latin typeface="Swis721 BT" panose="020B0504020202020204" pitchFamily="34" charset="0"/>
            </a:endParaRPr>
          </a:p>
          <a:p>
            <a:pPr algn="ctr"/>
            <a:endParaRPr lang="en-GB" sz="2400">
              <a:latin typeface="Swis721 BT" panose="020B0504020202020204" pitchFamily="34" charset="0"/>
            </a:endParaRPr>
          </a:p>
          <a:p>
            <a:pPr algn="ctr"/>
            <a:r>
              <a:rPr lang="en-GB" sz="2400" b="1">
                <a:latin typeface="Swis721 BT"/>
              </a:rPr>
              <a:t>Use your sheet to decide which options you would choose.</a:t>
            </a:r>
          </a:p>
        </p:txBody>
      </p:sp>
    </p:spTree>
    <p:extLst>
      <p:ext uri="{BB962C8B-B14F-4D97-AF65-F5344CB8AC3E}">
        <p14:creationId xmlns:p14="http://schemas.microsoft.com/office/powerpoint/2010/main" val="322264726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674534" y="475230"/>
            <a:ext cx="8111958" cy="923330"/>
          </a:xfrm>
          <a:prstGeom prst="rect">
            <a:avLst/>
          </a:prstGeom>
          <a:noFill/>
        </p:spPr>
        <p:txBody>
          <a:bodyPr wrap="square" rtlCol="0" anchor="t">
            <a:spAutoFit/>
          </a:bodyPr>
          <a:lstStyle/>
          <a:p>
            <a:pPr algn="ctr"/>
            <a:r>
              <a:rPr lang="en-GB" sz="5400" b="1">
                <a:solidFill>
                  <a:srgbClr val="0070C0"/>
                </a:solidFill>
                <a:latin typeface="Lily Script One"/>
              </a:rPr>
              <a:t>Social  Life Human Bingo</a:t>
            </a:r>
            <a:endParaRPr lang="en-GB" sz="5400" b="1">
              <a:solidFill>
                <a:srgbClr val="0070C0"/>
              </a:solidFill>
              <a:latin typeface="Lily Script One" panose="02000500000000000000" pitchFamily="2" charset="0"/>
            </a:endParaRPr>
          </a:p>
        </p:txBody>
      </p:sp>
      <p:sp>
        <p:nvSpPr>
          <p:cNvPr id="4" name="TextBox 3"/>
          <p:cNvSpPr txBox="1"/>
          <p:nvPr/>
        </p:nvSpPr>
        <p:spPr>
          <a:xfrm>
            <a:off x="603856" y="1847131"/>
            <a:ext cx="5853808" cy="4154984"/>
          </a:xfrm>
          <a:prstGeom prst="rect">
            <a:avLst/>
          </a:prstGeom>
          <a:noFill/>
        </p:spPr>
        <p:txBody>
          <a:bodyPr wrap="square" rtlCol="0" anchor="t">
            <a:spAutoFit/>
          </a:bodyPr>
          <a:lstStyle/>
          <a:p>
            <a:r>
              <a:rPr lang="en-GB" sz="2400">
                <a:latin typeface="Swis721 BT"/>
              </a:rPr>
              <a:t>You all have a card with several </a:t>
            </a:r>
            <a:r>
              <a:rPr lang="en-GB" sz="2400">
                <a:latin typeface="Lily Script One"/>
              </a:rPr>
              <a:t>clubs</a:t>
            </a:r>
            <a:r>
              <a:rPr lang="en-GB" sz="2400">
                <a:latin typeface="Swis721 BT"/>
              </a:rPr>
              <a:t> or </a:t>
            </a:r>
            <a:r>
              <a:rPr lang="en-GB" sz="2400">
                <a:latin typeface="Lily Script One"/>
              </a:rPr>
              <a:t>societies</a:t>
            </a:r>
            <a:r>
              <a:rPr lang="en-GB" sz="2400">
                <a:latin typeface="Swis721 BT"/>
              </a:rPr>
              <a:t> you could access at university or in a community.</a:t>
            </a:r>
          </a:p>
          <a:p>
            <a:endParaRPr lang="en-GB" sz="2400">
              <a:latin typeface="Swis721 BT" panose="020B0504020202020204" pitchFamily="34" charset="0"/>
            </a:endParaRPr>
          </a:p>
          <a:p>
            <a:r>
              <a:rPr lang="en-GB" sz="2400">
                <a:latin typeface="Swis721 BT" panose="020B0504020202020204" pitchFamily="34" charset="0"/>
              </a:rPr>
              <a:t>The goal is to find others with some of the same options as you and write a name in each box.</a:t>
            </a:r>
          </a:p>
          <a:p>
            <a:endParaRPr lang="en-GB" sz="2400">
              <a:latin typeface="Swis721 BT" panose="020B0504020202020204" pitchFamily="34" charset="0"/>
            </a:endParaRPr>
          </a:p>
          <a:p>
            <a:r>
              <a:rPr lang="en-GB" sz="2400">
                <a:latin typeface="Swis721 BT"/>
              </a:rPr>
              <a:t>Once you’ve done that, decide which two you would try! Unfortunately, you wouldn’t have time for them all.</a:t>
            </a:r>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119762" y="4811580"/>
            <a:ext cx="1204912" cy="1204912"/>
          </a:xfrm>
          <a:prstGeom prst="rect">
            <a:avLst/>
          </a:prstGeom>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533954" y="1463257"/>
            <a:ext cx="1252538" cy="1252538"/>
          </a:xfrm>
          <a:prstGeom prst="rect">
            <a:avLst/>
          </a:prstGeom>
        </p:spPr>
      </p:pic>
      <p:pic>
        <p:nvPicPr>
          <p:cNvPr id="7" name="Picture 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955739" y="3523891"/>
            <a:ext cx="1562100" cy="1562100"/>
          </a:xfrm>
          <a:prstGeom prst="rect">
            <a:avLst/>
          </a:prstGeom>
        </p:spPr>
      </p:pic>
      <p:pic>
        <p:nvPicPr>
          <p:cNvPr id="8" name="Picture 7"/>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9517839" y="2708605"/>
            <a:ext cx="1071798" cy="1071798"/>
          </a:xfrm>
          <a:prstGeom prst="rect">
            <a:avLst/>
          </a:prstGeom>
        </p:spPr>
      </p:pic>
    </p:spTree>
    <p:extLst>
      <p:ext uri="{BB962C8B-B14F-4D97-AF65-F5344CB8AC3E}">
        <p14:creationId xmlns:p14="http://schemas.microsoft.com/office/powerpoint/2010/main" val="116331009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9E8141A9-391B-4646-95AD-9A1D5EC13D05}"/>
              </a:ext>
            </a:extLst>
          </p:cNvPr>
          <p:cNvSpPr txBox="1"/>
          <p:nvPr/>
        </p:nvSpPr>
        <p:spPr>
          <a:xfrm>
            <a:off x="3442044" y="664948"/>
            <a:ext cx="8197506" cy="923330"/>
          </a:xfrm>
          <a:prstGeom prst="rect">
            <a:avLst/>
          </a:prstGeom>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5400" b="1">
                <a:solidFill>
                  <a:srgbClr val="0070C0"/>
                </a:solidFill>
                <a:latin typeface="Lily Script One" panose="02000500000000000000" pitchFamily="2" charset="0"/>
                <a:cs typeface="Arial"/>
              </a:rPr>
              <a:t>What’s the point?</a:t>
            </a:r>
          </a:p>
        </p:txBody>
      </p:sp>
      <p:pic>
        <p:nvPicPr>
          <p:cNvPr id="3" name="Picture 2" descr="Image result for money bags"/>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826118" y="2468799"/>
            <a:ext cx="1553368" cy="2202317"/>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2" descr="Image result for money bags"/>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193724" y="1810115"/>
            <a:ext cx="2243939" cy="3181388"/>
          </a:xfrm>
          <a:prstGeom prst="rect">
            <a:avLst/>
          </a:prstGeom>
          <a:noFill/>
          <a:extLst>
            <a:ext uri="{909E8E84-426E-40DD-AFC4-6F175D3DCCD1}">
              <a14:hiddenFill xmlns:a14="http://schemas.microsoft.com/office/drawing/2010/main">
                <a:solidFill>
                  <a:srgbClr val="FFFFFF"/>
                </a:solidFill>
              </a14:hiddenFill>
            </a:ext>
          </a:extLst>
        </p:spPr>
      </p:pic>
      <p:sp>
        <p:nvSpPr>
          <p:cNvPr id="8" name="Rectangle 7"/>
          <p:cNvSpPr/>
          <p:nvPr/>
        </p:nvSpPr>
        <p:spPr>
          <a:xfrm>
            <a:off x="5012871" y="3252205"/>
            <a:ext cx="1366939" cy="1200329"/>
          </a:xfrm>
          <a:prstGeom prst="rect">
            <a:avLst/>
          </a:prstGeom>
        </p:spPr>
        <p:txBody>
          <a:bodyPr wrap="square">
            <a:spAutoFit/>
          </a:bodyPr>
          <a:lstStyle/>
          <a:p>
            <a:pPr algn="ctr"/>
            <a:r>
              <a:rPr lang="en-US" sz="7200" b="1">
                <a:solidFill>
                  <a:srgbClr val="0070C0"/>
                </a:solidFill>
                <a:latin typeface="Lily Script One" panose="02000500000000000000" pitchFamily="2" charset="0"/>
                <a:cs typeface="Arial"/>
              </a:rPr>
              <a:t>VS</a:t>
            </a:r>
          </a:p>
        </p:txBody>
      </p:sp>
      <p:sp>
        <p:nvSpPr>
          <p:cNvPr id="9" name="Rectangle 8"/>
          <p:cNvSpPr/>
          <p:nvPr/>
        </p:nvSpPr>
        <p:spPr>
          <a:xfrm>
            <a:off x="2259668" y="5197694"/>
            <a:ext cx="2364751" cy="707886"/>
          </a:xfrm>
          <a:prstGeom prst="rect">
            <a:avLst/>
          </a:prstGeom>
        </p:spPr>
        <p:txBody>
          <a:bodyPr wrap="none">
            <a:spAutoFit/>
          </a:bodyPr>
          <a:lstStyle/>
          <a:p>
            <a:pPr algn="ctr"/>
            <a:r>
              <a:rPr lang="en-US" sz="4000" b="1">
                <a:solidFill>
                  <a:srgbClr val="0070C0"/>
                </a:solidFill>
                <a:latin typeface="Lily Script One" panose="02000500000000000000" pitchFamily="2" charset="0"/>
                <a:cs typeface="Arial"/>
              </a:rPr>
              <a:t>£22,000</a:t>
            </a:r>
          </a:p>
        </p:txBody>
      </p:sp>
      <p:sp>
        <p:nvSpPr>
          <p:cNvPr id="10" name="Rectangle 9"/>
          <p:cNvSpPr/>
          <p:nvPr/>
        </p:nvSpPr>
        <p:spPr>
          <a:xfrm>
            <a:off x="7104973" y="5197694"/>
            <a:ext cx="2332690" cy="707886"/>
          </a:xfrm>
          <a:prstGeom prst="rect">
            <a:avLst/>
          </a:prstGeom>
        </p:spPr>
        <p:txBody>
          <a:bodyPr wrap="none">
            <a:spAutoFit/>
          </a:bodyPr>
          <a:lstStyle/>
          <a:p>
            <a:pPr algn="ctr"/>
            <a:r>
              <a:rPr lang="en-US" sz="4000" b="1">
                <a:solidFill>
                  <a:srgbClr val="0070C0"/>
                </a:solidFill>
                <a:latin typeface="Lily Script One" panose="02000500000000000000" pitchFamily="2" charset="0"/>
                <a:cs typeface="Arial"/>
              </a:rPr>
              <a:t>£31,000</a:t>
            </a:r>
          </a:p>
        </p:txBody>
      </p:sp>
    </p:spTree>
    <p:extLst>
      <p:ext uri="{BB962C8B-B14F-4D97-AF65-F5344CB8AC3E}">
        <p14:creationId xmlns:p14="http://schemas.microsoft.com/office/powerpoint/2010/main" val="42679700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extBox 12"/>
          <p:cNvSpPr txBox="1"/>
          <p:nvPr/>
        </p:nvSpPr>
        <p:spPr>
          <a:xfrm>
            <a:off x="6625025" y="4344237"/>
            <a:ext cx="4721934" cy="769441"/>
          </a:xfrm>
          <a:prstGeom prst="rect">
            <a:avLst/>
          </a:prstGeom>
          <a:noFill/>
        </p:spPr>
        <p:txBody>
          <a:bodyPr wrap="none" rtlCol="0" anchor="t">
            <a:spAutoFit/>
          </a:bodyPr>
          <a:lstStyle/>
          <a:p>
            <a:r>
              <a:rPr lang="en-GB" sz="4400" b="1">
                <a:solidFill>
                  <a:schemeClr val="bg1"/>
                </a:solidFill>
                <a:latin typeface="Swis721 BT"/>
              </a:rPr>
              <a:t>@</a:t>
            </a:r>
            <a:r>
              <a:rPr lang="en-GB" sz="4400" b="1" err="1">
                <a:solidFill>
                  <a:schemeClr val="bg1"/>
                </a:solidFill>
                <a:latin typeface="Swis721 BT"/>
              </a:rPr>
              <a:t>HelloFutureCCOP</a:t>
            </a:r>
            <a:endParaRPr lang="en-GB" sz="4400" b="1">
              <a:solidFill>
                <a:schemeClr val="bg1"/>
              </a:solidFill>
              <a:latin typeface="Swis721 BT"/>
            </a:endParaRPr>
          </a:p>
        </p:txBody>
      </p:sp>
      <p:sp>
        <p:nvSpPr>
          <p:cNvPr id="14" name="TextBox 13"/>
          <p:cNvSpPr txBox="1"/>
          <p:nvPr/>
        </p:nvSpPr>
        <p:spPr>
          <a:xfrm>
            <a:off x="3748498" y="370784"/>
            <a:ext cx="7828459" cy="1446550"/>
          </a:xfrm>
          <a:prstGeom prst="rect">
            <a:avLst/>
          </a:prstGeom>
          <a:noFill/>
        </p:spPr>
        <p:txBody>
          <a:bodyPr wrap="square" rtlCol="0">
            <a:spAutoFit/>
          </a:bodyPr>
          <a:lstStyle/>
          <a:p>
            <a:pPr algn="ctr"/>
            <a:r>
              <a:rPr lang="en-GB" sz="4400" b="1">
                <a:solidFill>
                  <a:schemeClr val="bg1"/>
                </a:solidFill>
                <a:latin typeface="Lily Script One" panose="02000500000000000000" pitchFamily="2" charset="0"/>
              </a:rPr>
              <a:t>Have any questions? Send us a direct message!</a:t>
            </a:r>
          </a:p>
        </p:txBody>
      </p:sp>
      <p:pic>
        <p:nvPicPr>
          <p:cNvPr id="2050" name="Picture 2" descr="Image result for instagram logo 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935756" y="2495252"/>
            <a:ext cx="1813255" cy="1813256"/>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descr="Image result for twitter logo png square"/>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576120" y="2722062"/>
            <a:ext cx="1359636" cy="1359637"/>
          </a:xfrm>
          <a:prstGeom prst="rect">
            <a:avLst/>
          </a:prstGeom>
          <a:noFill/>
          <a:extLst>
            <a:ext uri="{909E8E84-426E-40DD-AFC4-6F175D3DCCD1}">
              <a14:hiddenFill xmlns:a14="http://schemas.microsoft.com/office/drawing/2010/main">
                <a:solidFill>
                  <a:srgbClr val="FFFFFF"/>
                </a:solidFill>
              </a14:hiddenFill>
            </a:ext>
          </a:extLst>
        </p:spPr>
      </p:pic>
      <p:pic>
        <p:nvPicPr>
          <p:cNvPr id="2056" name="Picture 8" descr="Image result for facebook logo png square"/>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071193" y="2771347"/>
            <a:ext cx="1247401" cy="1247401"/>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423116" y="1908774"/>
            <a:ext cx="5975914" cy="3917025"/>
          </a:xfrm>
          <a:prstGeom prst="rect">
            <a:avLst/>
          </a:prstGeom>
        </p:spPr>
      </p:pic>
    </p:spTree>
    <p:extLst>
      <p:ext uri="{BB962C8B-B14F-4D97-AF65-F5344CB8AC3E}">
        <p14:creationId xmlns:p14="http://schemas.microsoft.com/office/powerpoint/2010/main" val="260343841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864034220"/>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POINTS" val="1"/>
  <p:tag name="TIME" val="15"/>
</p:tagLst>
</file>

<file path=ppt/tags/tag2.xml><?xml version="1.0" encoding="utf-8"?>
<p:tagLst xmlns:a="http://schemas.openxmlformats.org/drawingml/2006/main" xmlns:r="http://schemas.openxmlformats.org/officeDocument/2006/relationships" xmlns:p="http://schemas.openxmlformats.org/presentationml/2006/main">
  <p:tag name="POINTS" val="1"/>
  <p:tag name="TIME" val="15"/>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ct:contentTypeSchema xmlns:ct="http://schemas.microsoft.com/office/2006/metadata/contentType" xmlns:ma="http://schemas.microsoft.com/office/2006/metadata/properties/metaAttributes" ct:_="" ma:_="" ma:contentTypeName="PowerPoint Presentation" ma:contentTypeID="0x01010090D35ECEA1FF914EAF693EEBF67D07DF00EF6EA4AD5976064ABDA0F3533ABA40D3" ma:contentTypeVersion="1" ma:contentTypeDescription="" ma:contentTypeScope="" ma:versionID="db653abcad4b777ca60aee957fe39519">
  <xsd:schema xmlns:xsd="http://www.w3.org/2001/XMLSchema" xmlns:xs="http://www.w3.org/2001/XMLSchema" xmlns:p="http://schemas.microsoft.com/office/2006/metadata/properties" targetNamespace="http://schemas.microsoft.com/office/2006/metadata/properties" ma:root="true" ma:fieldsID="0967b7be50301903c78f9c39c6fd9af8">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CA5D96B2-497B-4C02-8492-92180C513F84}">
  <ds:schemaRefs>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customXml/itemProps2.xml><?xml version="1.0" encoding="utf-8"?>
<ds:datastoreItem xmlns:ds="http://schemas.openxmlformats.org/officeDocument/2006/customXml" ds:itemID="{C1AC9E6C-5071-40E3-9BA7-642116555D45}">
  <ds:schemaRefs>
    <ds:schemaRef ds:uri="http://purl.org/dc/elements/1.1/"/>
    <ds:schemaRef ds:uri="http://purl.org/dc/terms/"/>
    <ds:schemaRef ds:uri="http://schemas.microsoft.com/internal/obd"/>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3.xml><?xml version="1.0" encoding="utf-8"?>
<ds:datastoreItem xmlns:ds="http://schemas.openxmlformats.org/officeDocument/2006/customXml" ds:itemID="{9495922E-AFEC-4647-98F9-474B632F33F6}">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Application>Microsoft Office PowerPoint</Application>
  <PresentationFormat>Widescreen</PresentationFormat>
  <Slides>9</Slides>
  <Notes>9</Notes>
  <HiddenSlides>0</HiddenSlides>
  <ScaleCrop>false</ScaleCrop>
  <HeadingPairs>
    <vt:vector size="4" baseType="variant">
      <vt:variant>
        <vt:lpstr>Theme</vt:lpstr>
      </vt:variant>
      <vt:variant>
        <vt:i4>1</vt:i4>
      </vt:variant>
      <vt:variant>
        <vt:lpstr>Slide Titles</vt:lpstr>
      </vt:variant>
      <vt:variant>
        <vt:i4>9</vt:i4>
      </vt:variant>
    </vt:vector>
  </HeadingPairs>
  <TitlesOfParts>
    <vt:vector size="10" baseType="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University of Cumbria</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Dickinson, Mark</dc:creator>
  <cp:revision>1</cp:revision>
  <dcterms:created xsi:type="dcterms:W3CDTF">2020-05-06T14:09:45Z</dcterms:created>
  <dcterms:modified xsi:type="dcterms:W3CDTF">2020-05-22T14:54:06Z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0x01010090D35ECEA1FF914EAF693EEBF67D07DF00EF6EA4AD5976064ABDA0F3533ABA40D3</vt:lpwstr>
  </property>
</Properties>
</file>