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72" r:id="rId5"/>
    <p:sldId id="258" r:id="rId6"/>
    <p:sldId id="259" r:id="rId7"/>
    <p:sldId id="261" r:id="rId8"/>
    <p:sldId id="263" r:id="rId9"/>
    <p:sldId id="267" r:id="rId10"/>
    <p:sldId id="275" r:id="rId11"/>
    <p:sldId id="276" r:id="rId12"/>
    <p:sldId id="277" r:id="rId13"/>
    <p:sldId id="264" r:id="rId14"/>
    <p:sldId id="265" r:id="rId15"/>
    <p:sldId id="266" r:id="rId16"/>
    <p:sldId id="270" r:id="rId17"/>
    <p:sldId id="268" r:id="rId18"/>
    <p:sldId id="271" r:id="rId19"/>
    <p:sldId id="273" r:id="rId20"/>
    <p:sldId id="27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4BE"/>
    <a:srgbClr val="323E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B7FC5F-C02A-E2FE-7375-72CC4B394D1F}" v="10" dt="2020-05-19T11:15:34.8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57847" autoAdjust="0"/>
  </p:normalViewPr>
  <p:slideViewPr>
    <p:cSldViewPr snapToGrid="0">
      <p:cViewPr>
        <p:scale>
          <a:sx n="50" d="100"/>
          <a:sy n="50" d="100"/>
        </p:scale>
        <p:origin x="1416"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ckinson, Mark" userId="S::mark.dickinson@cumbria.ac.uk::76fcdb35-bffa-42c5-bb76-b8760be02c6b" providerId="AD" clId="Web-{E6B7FC5F-C02A-E2FE-7375-72CC4B394D1F}"/>
    <pc:docChg chg="modSld">
      <pc:chgData name="Dickinson, Mark" userId="S::mark.dickinson@cumbria.ac.uk::76fcdb35-bffa-42c5-bb76-b8760be02c6b" providerId="AD" clId="Web-{E6B7FC5F-C02A-E2FE-7375-72CC4B394D1F}" dt="2020-05-19T11:15:34.877" v="9" actId="20577"/>
      <pc:docMkLst>
        <pc:docMk/>
      </pc:docMkLst>
      <pc:sldChg chg="modSp">
        <pc:chgData name="Dickinson, Mark" userId="S::mark.dickinson@cumbria.ac.uk::76fcdb35-bffa-42c5-bb76-b8760be02c6b" providerId="AD" clId="Web-{E6B7FC5F-C02A-E2FE-7375-72CC4B394D1F}" dt="2020-05-19T11:15:34.877" v="8" actId="20577"/>
        <pc:sldMkLst>
          <pc:docMk/>
          <pc:sldMk cId="3010114124" sldId="261"/>
        </pc:sldMkLst>
        <pc:spChg chg="mod">
          <ac:chgData name="Dickinson, Mark" userId="S::mark.dickinson@cumbria.ac.uk::76fcdb35-bffa-42c5-bb76-b8760be02c6b" providerId="AD" clId="Web-{E6B7FC5F-C02A-E2FE-7375-72CC4B394D1F}" dt="2020-05-19T11:15:34.877" v="8" actId="20577"/>
          <ac:spMkLst>
            <pc:docMk/>
            <pc:sldMk cId="3010114124" sldId="261"/>
            <ac:spMk id="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FE147C-31CB-4F06-BF95-EABC73A88E95}" type="datetimeFigureOut">
              <a:rPr lang="en-GB" smtClean="0"/>
              <a:t>20/05/2020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CCD124-DE56-461E-9686-864E7B250EA1}" type="slidenum">
              <a:rPr lang="en-GB" smtClean="0"/>
              <a:t>‹#›</a:t>
            </a:fld>
            <a:endParaRPr lang="en-GB"/>
          </a:p>
        </p:txBody>
      </p:sp>
    </p:spTree>
    <p:extLst>
      <p:ext uri="{BB962C8B-B14F-4D97-AF65-F5344CB8AC3E}">
        <p14:creationId xmlns:p14="http://schemas.microsoft.com/office/powerpoint/2010/main" val="1607230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gla.ac.uk/undergraduate/accommodation/residenceprofile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www.geograph.org.uk/photo/1588268" TargetMode="External"/><Relationship Id="rId3" Type="http://schemas.openxmlformats.org/officeDocument/2006/relationships/hyperlink" Target="https://www.flickr.com/photos/stephoto27/32223952168" TargetMode="External"/><Relationship Id="rId7" Type="http://schemas.openxmlformats.org/officeDocument/2006/relationships/hyperlink" Target="https://www.flickr.com/photos/bods/3923590943"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pexels.com/photo/group-of-people-sitting-on-white-mat-on-grass-field-745045/" TargetMode="External"/><Relationship Id="rId5" Type="http://schemas.openxmlformats.org/officeDocument/2006/relationships/hyperlink" Target="https://www.pxfuel.com/en/free-photo-xcxhd" TargetMode="External"/><Relationship Id="rId4" Type="http://schemas.openxmlformats.org/officeDocument/2006/relationships/hyperlink" Target="https://www.pexels.com/photo/photo-of-discount-sign-2529787/" TargetMode="External"/><Relationship Id="rId9" Type="http://schemas.openxmlformats.org/officeDocument/2006/relationships/hyperlink" Target="https://www.jisc.ac.uk/blog/how-jisc-and-tech-can-support-you-during-second-wave-of-area-reviews-19-jan-2016"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gov.uk/what-different-qualification-levels-mean/list-of-qualification-levels"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university.which.co.uk/" TargetMode="External"/><Relationship Id="rId4" Type="http://schemas.openxmlformats.org/officeDocument/2006/relationships/hyperlink" Target="https://www.ucas.com/"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slides in this PowerPoint can be adapted/removed depending on the school/time restraints of each area.</a:t>
            </a:r>
          </a:p>
        </p:txBody>
      </p:sp>
      <p:sp>
        <p:nvSpPr>
          <p:cNvPr id="4" name="Slide Number Placeholder 3"/>
          <p:cNvSpPr>
            <a:spLocks noGrp="1"/>
          </p:cNvSpPr>
          <p:nvPr>
            <p:ph type="sldNum" sz="quarter" idx="5"/>
          </p:nvPr>
        </p:nvSpPr>
        <p:spPr/>
        <p:txBody>
          <a:bodyPr/>
          <a:lstStyle/>
          <a:p>
            <a:fld id="{812CBC23-9250-7349-A59D-41C845E0C87D}" type="slidenum">
              <a:rPr lang="en-US" smtClean="0"/>
              <a:t>1</a:t>
            </a:fld>
            <a:endParaRPr lang="en-US"/>
          </a:p>
        </p:txBody>
      </p:sp>
    </p:spTree>
    <p:extLst>
      <p:ext uri="{BB962C8B-B14F-4D97-AF65-F5344CB8AC3E}">
        <p14:creationId xmlns:p14="http://schemas.microsoft.com/office/powerpoint/2010/main" val="2402436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cs typeface="Calibri"/>
              </a:rPr>
              <a:t>Demonstrating how to use UCAS course search function to show range of courses in different areas. Show how to find important information, </a:t>
            </a:r>
            <a:r>
              <a:rPr lang="en-GB" dirty="0" err="1">
                <a:cs typeface="Calibri"/>
              </a:rPr>
              <a:t>eg</a:t>
            </a:r>
            <a:r>
              <a:rPr lang="en-GB" dirty="0">
                <a:cs typeface="Calibri"/>
              </a:rPr>
              <a:t> entry requirements, modules included. Leading discussion on what is important for students, </a:t>
            </a:r>
            <a:r>
              <a:rPr lang="en-GB" dirty="0" err="1">
                <a:cs typeface="Calibri"/>
              </a:rPr>
              <a:t>eg</a:t>
            </a:r>
            <a:r>
              <a:rPr lang="en-GB" dirty="0">
                <a:cs typeface="Calibri"/>
              </a:rPr>
              <a:t> the</a:t>
            </a:r>
            <a:r>
              <a:rPr lang="en-GB" baseline="0" dirty="0">
                <a:cs typeface="Calibri"/>
              </a:rPr>
              <a:t> list above.</a:t>
            </a:r>
          </a:p>
          <a:p>
            <a:pPr>
              <a:defRPr/>
            </a:pPr>
            <a:endParaRPr lang="en-GB" baseline="0" dirty="0">
              <a:cs typeface="Calibri"/>
            </a:endParaRPr>
          </a:p>
          <a:p>
            <a:pPr>
              <a:defRPr/>
            </a:pPr>
            <a:r>
              <a:rPr lang="en-GB" baseline="0" dirty="0">
                <a:cs typeface="Calibri"/>
              </a:rPr>
              <a:t>Possibility for the ‘this or that’ game to get an idea on some of the preferences the students have.</a:t>
            </a:r>
            <a:endParaRPr lang="en-GB" dirty="0">
              <a:cs typeface="Calibri"/>
            </a:endParaRPr>
          </a:p>
        </p:txBody>
      </p:sp>
      <p:sp>
        <p:nvSpPr>
          <p:cNvPr id="4" name="Slide Number Placeholder 3"/>
          <p:cNvSpPr>
            <a:spLocks noGrp="1"/>
          </p:cNvSpPr>
          <p:nvPr>
            <p:ph type="sldNum" sz="quarter" idx="10"/>
          </p:nvPr>
        </p:nvSpPr>
        <p:spPr/>
        <p:txBody>
          <a:bodyPr/>
          <a:lstStyle/>
          <a:p>
            <a:fld id="{6F4B6510-053C-49EA-AEDE-7C34AE614E3D}" type="slidenum">
              <a:rPr lang="en-GB" smtClean="0"/>
              <a:t>10</a:t>
            </a:fld>
            <a:endParaRPr lang="en-GB"/>
          </a:p>
        </p:txBody>
      </p:sp>
    </p:spTree>
    <p:extLst>
      <p:ext uri="{BB962C8B-B14F-4D97-AF65-F5344CB8AC3E}">
        <p14:creationId xmlns:p14="http://schemas.microsoft.com/office/powerpoint/2010/main" val="1302578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Leading discussion on what is important for students, </a:t>
            </a:r>
            <a:r>
              <a:rPr lang="en-GB" dirty="0" err="1"/>
              <a:t>eg</a:t>
            </a:r>
            <a:r>
              <a:rPr lang="en-GB" dirty="0"/>
              <a:t> the list above.</a:t>
            </a:r>
          </a:p>
          <a:p>
            <a:r>
              <a:rPr lang="en-GB" dirty="0"/>
              <a:t>Moving on here to ‘my perfect university task’, where students select options from a ‘menu’. </a:t>
            </a:r>
          </a:p>
          <a:p>
            <a:endParaRPr lang="en-GB" dirty="0"/>
          </a:p>
        </p:txBody>
      </p:sp>
      <p:sp>
        <p:nvSpPr>
          <p:cNvPr id="4" name="Slide Number Placeholder 3"/>
          <p:cNvSpPr>
            <a:spLocks noGrp="1"/>
          </p:cNvSpPr>
          <p:nvPr>
            <p:ph type="sldNum" sz="quarter" idx="10"/>
          </p:nvPr>
        </p:nvSpPr>
        <p:spPr/>
        <p:txBody>
          <a:bodyPr/>
          <a:lstStyle/>
          <a:p>
            <a:fld id="{6F4B6510-053C-49EA-AEDE-7C34AE614E3D}" type="slidenum">
              <a:rPr lang="en-GB" smtClean="0"/>
              <a:t>11</a:t>
            </a:fld>
            <a:endParaRPr lang="en-GB"/>
          </a:p>
        </p:txBody>
      </p:sp>
    </p:spTree>
    <p:extLst>
      <p:ext uri="{BB962C8B-B14F-4D97-AF65-F5344CB8AC3E}">
        <p14:creationId xmlns:p14="http://schemas.microsoft.com/office/powerpoint/2010/main" val="726985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Showing a ‘virtual tour’ of student accommodation from a university website (</a:t>
            </a:r>
            <a:r>
              <a:rPr lang="en-GB" sz="1200" kern="1200" dirty="0" err="1">
                <a:solidFill>
                  <a:schemeClr val="tx1"/>
                </a:solidFill>
                <a:effectLst/>
                <a:latin typeface="+mn-lt"/>
                <a:ea typeface="+mn-ea"/>
                <a:cs typeface="+mn-cs"/>
              </a:rPr>
              <a:t>eg</a:t>
            </a:r>
            <a:r>
              <a:rPr lang="en-GB" sz="1200"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3"/>
              </a:rPr>
              <a:t>https://www.gla.ac.uk/undergraduate/accommodation/residenceprofiles/</a:t>
            </a:r>
            <a:r>
              <a:rPr lang="en-GB" sz="1200" kern="1200" dirty="0">
                <a:solidFill>
                  <a:schemeClr val="tx1"/>
                </a:solidFill>
                <a:effectLst/>
                <a:latin typeface="+mn-lt"/>
                <a:ea typeface="+mn-ea"/>
                <a:cs typeface="+mn-cs"/>
              </a:rPr>
              <a:t>) and discussing various types of halls available.</a:t>
            </a:r>
            <a:r>
              <a:rPr lang="en-GB" sz="1200" kern="1200" baseline="0" dirty="0">
                <a:solidFill>
                  <a:schemeClr val="tx1"/>
                </a:solidFill>
                <a:effectLst/>
                <a:latin typeface="+mn-lt"/>
                <a:ea typeface="+mn-ea"/>
                <a:cs typeface="+mn-cs"/>
              </a:rPr>
              <a:t> Use this opportunity to </a:t>
            </a:r>
            <a:r>
              <a:rPr lang="en-GB" sz="1200" kern="1200" dirty="0">
                <a:solidFill>
                  <a:schemeClr val="tx1"/>
                </a:solidFill>
                <a:effectLst/>
                <a:latin typeface="+mn-lt"/>
                <a:ea typeface="+mn-ea"/>
                <a:cs typeface="+mn-cs"/>
              </a:rPr>
              <a:t>mention</a:t>
            </a:r>
            <a:r>
              <a:rPr lang="en-GB" sz="1200" kern="1200" baseline="0" dirty="0">
                <a:solidFill>
                  <a:schemeClr val="tx1"/>
                </a:solidFill>
                <a:effectLst/>
                <a:latin typeface="+mn-lt"/>
                <a:ea typeface="+mn-ea"/>
                <a:cs typeface="+mn-cs"/>
              </a:rPr>
              <a:t> your</a:t>
            </a:r>
            <a:r>
              <a:rPr lang="en-GB" sz="1200" kern="1200" dirty="0">
                <a:solidFill>
                  <a:schemeClr val="tx1"/>
                </a:solidFill>
                <a:effectLst/>
                <a:latin typeface="+mn-lt"/>
                <a:ea typeface="+mn-ea"/>
                <a:cs typeface="+mn-cs"/>
              </a:rPr>
              <a:t> own university accommodation experience. </a:t>
            </a:r>
            <a:endParaRPr lang="en-GB" dirty="0"/>
          </a:p>
        </p:txBody>
      </p:sp>
      <p:sp>
        <p:nvSpPr>
          <p:cNvPr id="4" name="Slide Number Placeholder 3"/>
          <p:cNvSpPr>
            <a:spLocks noGrp="1"/>
          </p:cNvSpPr>
          <p:nvPr>
            <p:ph type="sldNum" sz="quarter" idx="10"/>
          </p:nvPr>
        </p:nvSpPr>
        <p:spPr/>
        <p:txBody>
          <a:bodyPr/>
          <a:lstStyle/>
          <a:p>
            <a:fld id="{6F4B6510-053C-49EA-AEDE-7C34AE614E3D}" type="slidenum">
              <a:rPr lang="en-GB" smtClean="0"/>
              <a:t>12</a:t>
            </a:fld>
            <a:endParaRPr lang="en-GB"/>
          </a:p>
        </p:txBody>
      </p:sp>
    </p:spTree>
    <p:extLst>
      <p:ext uri="{BB962C8B-B14F-4D97-AF65-F5344CB8AC3E}">
        <p14:creationId xmlns:p14="http://schemas.microsoft.com/office/powerpoint/2010/main" val="3538092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u="sng" kern="1200" baseline="0" dirty="0" smtClean="0">
                <a:solidFill>
                  <a:schemeClr val="tx1"/>
                </a:solidFill>
                <a:effectLst/>
                <a:latin typeface="+mn-lt"/>
                <a:ea typeface="+mn-ea"/>
                <a:cs typeface="+mn-cs"/>
              </a:rPr>
              <a:t>10 minute activity – My perfect University</a:t>
            </a:r>
            <a:r>
              <a:rPr lang="en-GB" sz="1200" kern="1200" baseline="0" dirty="0" smtClean="0">
                <a:solidFill>
                  <a:schemeClr val="tx1"/>
                </a:solidFill>
                <a:effectLst/>
                <a:latin typeface="+mn-lt"/>
                <a:ea typeface="+mn-ea"/>
                <a:cs typeface="+mn-cs"/>
              </a:rPr>
              <a:t/>
            </a:r>
            <a:br>
              <a:rPr lang="en-GB" sz="1200" kern="1200" baseline="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1. Split </a:t>
            </a:r>
            <a:r>
              <a:rPr lang="en-GB" sz="1200" kern="1200" dirty="0">
                <a:solidFill>
                  <a:schemeClr val="tx1"/>
                </a:solidFill>
                <a:effectLst/>
                <a:latin typeface="+mn-lt"/>
                <a:ea typeface="+mn-ea"/>
                <a:cs typeface="+mn-cs"/>
              </a:rPr>
              <a:t>the class </a:t>
            </a:r>
            <a:r>
              <a:rPr lang="en-GB" sz="1200" kern="1200" dirty="0" smtClean="0">
                <a:solidFill>
                  <a:schemeClr val="tx1"/>
                </a:solidFill>
                <a:effectLst/>
                <a:latin typeface="+mn-lt"/>
                <a:ea typeface="+mn-ea"/>
                <a:cs typeface="+mn-cs"/>
              </a:rPr>
              <a:t>into</a:t>
            </a:r>
            <a:r>
              <a:rPr lang="en-GB" sz="1200" kern="1200" baseline="0" dirty="0" smtClean="0">
                <a:solidFill>
                  <a:schemeClr val="tx1"/>
                </a:solidFill>
                <a:effectLst/>
                <a:latin typeface="+mn-lt"/>
                <a:ea typeface="+mn-ea"/>
                <a:cs typeface="+mn-cs"/>
              </a:rPr>
              <a:t> groups (around 6 per group dependent on class size)</a:t>
            </a:r>
            <a:r>
              <a:rPr lang="en-GB" sz="1200" kern="1200" dirty="0" smtClean="0">
                <a:solidFill>
                  <a:schemeClr val="tx1"/>
                </a:solidFill>
                <a:effectLst/>
                <a:latin typeface="+mn-lt"/>
                <a:ea typeface="+mn-ea"/>
                <a:cs typeface="+mn-cs"/>
              </a:rPr>
              <a:t>. </a:t>
            </a:r>
            <a:r>
              <a:rPr lang="en-GB" sz="1200" kern="1200" dirty="0">
                <a:solidFill>
                  <a:schemeClr val="tx1"/>
                </a:solidFill>
                <a:effectLst/>
                <a:latin typeface="+mn-lt"/>
                <a:ea typeface="+mn-ea"/>
                <a:cs typeface="+mn-cs"/>
              </a:rPr>
              <a:t>Ask each group to design a poster outlining what would feature in their ‘perfect university</a:t>
            </a:r>
            <a:r>
              <a:rPr lang="en-GB" sz="1200" kern="1200" dirty="0" smtClean="0">
                <a:solidFill>
                  <a:schemeClr val="tx1"/>
                </a:solidFill>
                <a:effectLst/>
                <a:latin typeface="+mn-lt"/>
                <a:ea typeface="+mn-ea"/>
                <a:cs typeface="+mn-cs"/>
              </a:rPr>
              <a:t>’.</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This task</a:t>
            </a:r>
            <a:r>
              <a:rPr lang="en-GB" sz="1200" kern="1200" baseline="0" dirty="0" smtClean="0">
                <a:solidFill>
                  <a:schemeClr val="tx1"/>
                </a:solidFill>
                <a:effectLst/>
                <a:latin typeface="+mn-lt"/>
                <a:ea typeface="+mn-ea"/>
                <a:cs typeface="+mn-cs"/>
              </a:rPr>
              <a:t> can be demonstrated on A3 paper with pens. </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2. Staff to Encourage </a:t>
            </a:r>
            <a:r>
              <a:rPr lang="en-GB" sz="1200" kern="1200" dirty="0">
                <a:solidFill>
                  <a:schemeClr val="tx1"/>
                </a:solidFill>
                <a:effectLst/>
                <a:latin typeface="+mn-lt"/>
                <a:ea typeface="+mn-ea"/>
                <a:cs typeface="+mn-cs"/>
              </a:rPr>
              <a:t>students to think about some of the </a:t>
            </a:r>
            <a:r>
              <a:rPr lang="en-GB" sz="1200" kern="1200" dirty="0" smtClean="0">
                <a:solidFill>
                  <a:schemeClr val="tx1"/>
                </a:solidFill>
                <a:effectLst/>
                <a:latin typeface="+mn-lt"/>
                <a:ea typeface="+mn-ea"/>
                <a:cs typeface="+mn-cs"/>
              </a:rPr>
              <a:t>topics </a:t>
            </a:r>
            <a:r>
              <a:rPr lang="en-GB" sz="1200" kern="1200" dirty="0">
                <a:solidFill>
                  <a:schemeClr val="tx1"/>
                </a:solidFill>
                <a:effectLst/>
                <a:latin typeface="+mn-lt"/>
                <a:ea typeface="+mn-ea"/>
                <a:cs typeface="+mn-cs"/>
              </a:rPr>
              <a:t>covered in the </a:t>
            </a:r>
            <a:r>
              <a:rPr lang="en-GB" sz="1200" kern="1200" dirty="0" smtClean="0">
                <a:solidFill>
                  <a:schemeClr val="tx1"/>
                </a:solidFill>
                <a:effectLst/>
                <a:latin typeface="+mn-lt"/>
                <a:ea typeface="+mn-ea"/>
                <a:cs typeface="+mn-cs"/>
              </a:rPr>
              <a:t>session</a:t>
            </a:r>
            <a:r>
              <a:rPr lang="en-GB" sz="1200" kern="1200" baseline="0" dirty="0" smtClean="0">
                <a:solidFill>
                  <a:schemeClr val="tx1"/>
                </a:solidFill>
                <a:effectLst/>
                <a:latin typeface="+mn-lt"/>
                <a:ea typeface="+mn-ea"/>
                <a:cs typeface="+mn-cs"/>
              </a:rPr>
              <a:t> to create discussion in their teams. e.g. </a:t>
            </a:r>
            <a:r>
              <a:rPr lang="en-GB" sz="1200" i="1" kern="1200" baseline="0" dirty="0" err="1" smtClean="0">
                <a:solidFill>
                  <a:schemeClr val="tx1"/>
                </a:solidFill>
                <a:effectLst/>
                <a:latin typeface="+mn-lt"/>
                <a:ea typeface="+mn-ea"/>
                <a:cs typeface="+mn-cs"/>
              </a:rPr>
              <a:t>en</a:t>
            </a:r>
            <a:r>
              <a:rPr lang="en-GB" sz="1200" kern="1200" baseline="0" dirty="0" smtClean="0">
                <a:solidFill>
                  <a:schemeClr val="tx1"/>
                </a:solidFill>
                <a:effectLst/>
                <a:latin typeface="+mn-lt"/>
                <a:ea typeface="+mn-ea"/>
                <a:cs typeface="+mn-cs"/>
              </a:rPr>
              <a:t> </a:t>
            </a:r>
            <a:r>
              <a:rPr lang="en-GB" sz="1200" i="1" kern="1200" baseline="0" dirty="0" smtClean="0">
                <a:solidFill>
                  <a:schemeClr val="tx1"/>
                </a:solidFill>
                <a:effectLst/>
                <a:latin typeface="+mn-lt"/>
                <a:ea typeface="+mn-ea"/>
                <a:cs typeface="+mn-cs"/>
              </a:rPr>
              <a:t>suite bathroom? city or on campus? Double bed? Do you want the University to have a sports team? </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Staff</a:t>
            </a:r>
            <a:r>
              <a:rPr lang="en-GB" sz="1200" kern="1200" baseline="0" dirty="0" smtClean="0">
                <a:solidFill>
                  <a:schemeClr val="tx1"/>
                </a:solidFill>
                <a:effectLst/>
                <a:latin typeface="+mn-lt"/>
                <a:ea typeface="+mn-ea"/>
                <a:cs typeface="+mn-cs"/>
              </a:rPr>
              <a:t> can draw on personal experiences and ask if this is important to them like it was to them (What did I enjoy the most? What was essential to me?)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3. Ask </a:t>
            </a:r>
            <a:r>
              <a:rPr lang="en-GB" sz="1200" kern="1200" dirty="0">
                <a:solidFill>
                  <a:schemeClr val="tx1"/>
                </a:solidFill>
                <a:effectLst/>
                <a:latin typeface="+mn-lt"/>
                <a:ea typeface="+mn-ea"/>
                <a:cs typeface="+mn-cs"/>
              </a:rPr>
              <a:t>for a couple of groups to present their posters to the rest of the </a:t>
            </a:r>
            <a:r>
              <a:rPr lang="en-GB" sz="1200" kern="1200" dirty="0" smtClean="0">
                <a:solidFill>
                  <a:schemeClr val="tx1"/>
                </a:solidFill>
                <a:effectLst/>
                <a:latin typeface="+mn-lt"/>
                <a:ea typeface="+mn-ea"/>
                <a:cs typeface="+mn-cs"/>
              </a:rPr>
              <a:t>class.</a:t>
            </a:r>
            <a:r>
              <a:rPr lang="en-GB" sz="1200" kern="1200" baseline="0" dirty="0" smtClean="0">
                <a:solidFill>
                  <a:schemeClr val="tx1"/>
                </a:solidFill>
                <a:effectLst/>
                <a:latin typeface="+mn-lt"/>
                <a:ea typeface="+mn-ea"/>
                <a:cs typeface="+mn-cs"/>
              </a:rPr>
              <a:t> Alternatively get them to feedback to other groups and switch tables.</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During the activity this is a great chance to find out from students some of the worries they have about university</a:t>
            </a:r>
            <a:r>
              <a:rPr lang="en-GB" sz="1200" kern="1200" baseline="0" dirty="0" smtClean="0">
                <a:solidFill>
                  <a:schemeClr val="tx1"/>
                </a:solidFill>
                <a:effectLst/>
                <a:latin typeface="+mn-lt"/>
                <a:ea typeface="+mn-ea"/>
                <a:cs typeface="+mn-cs"/>
              </a:rPr>
              <a:t> and debunk them where appropriate at the end.</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F4B6510-053C-49EA-AEDE-7C34AE614E3D}" type="slidenum">
              <a:rPr lang="en-GB" smtClean="0"/>
              <a:t>13</a:t>
            </a:fld>
            <a:endParaRPr lang="en-GB"/>
          </a:p>
        </p:txBody>
      </p:sp>
    </p:spTree>
    <p:extLst>
      <p:ext uri="{BB962C8B-B14F-4D97-AF65-F5344CB8AC3E}">
        <p14:creationId xmlns:p14="http://schemas.microsoft.com/office/powerpoint/2010/main" val="314580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r>
              <a:rPr lang="en-GB" b="1" dirty="0" smtClean="0"/>
              <a:t>Clubs and societies</a:t>
            </a:r>
            <a:r>
              <a:rPr lang="en-GB" b="1" baseline="0" dirty="0" smtClean="0"/>
              <a:t> – </a:t>
            </a:r>
            <a:r>
              <a:rPr lang="en-GB" b="0" baseline="0" dirty="0" smtClean="0"/>
              <a:t>There are plenty of clubs and societies you as a student can get involved in. They can be sports clubs or societies around hobbies and interests of yours to allow you to network with new people and make friends.</a:t>
            </a:r>
            <a:r>
              <a:rPr lang="en-GB" baseline="0" dirty="0" smtClean="0"/>
              <a:t/>
            </a:r>
            <a:br>
              <a:rPr lang="en-GB" baseline="0" dirty="0" smtClean="0"/>
            </a:br>
            <a:r>
              <a:rPr lang="en-GB" baseline="0" dirty="0" smtClean="0"/>
              <a:t>Link: </a:t>
            </a:r>
            <a:r>
              <a:rPr lang="en-GB" dirty="0" smtClean="0">
                <a:hlinkClick r:id="rId3"/>
              </a:rPr>
              <a:t>https://www.flickr.com/photos/stephoto27/32223952168</a:t>
            </a:r>
            <a:endParaRPr lang="en-GB" baseline="0" dirty="0" smtClean="0"/>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Discounts – </a:t>
            </a:r>
            <a:r>
              <a:rPr lang="en-GB" b="0" baseline="0" dirty="0" smtClean="0"/>
              <a:t>As previously mentioned … </a:t>
            </a:r>
            <a:r>
              <a:rPr lang="en-GB" baseline="0" dirty="0" err="1" smtClean="0"/>
              <a:t>Totum</a:t>
            </a:r>
            <a:r>
              <a:rPr lang="en-GB" baseline="0" dirty="0" smtClean="0"/>
              <a:t> card can help you save money on top brands for groceries, phone contracts, gym equipment and plenty of other essentials!</a:t>
            </a:r>
            <a:br>
              <a:rPr lang="en-GB" baseline="0" dirty="0" smtClean="0"/>
            </a:br>
            <a:r>
              <a:rPr lang="en-GB" dirty="0" smtClean="0">
                <a:hlinkClick r:id="rId4"/>
              </a:rPr>
              <a:t>https://www.pexels.com/photo/photo-of-discount-sign-2529787/</a:t>
            </a:r>
            <a:r>
              <a:rPr lang="en-GB" baseline="0" dirty="0" smtClean="0"/>
              <a:t/>
            </a:r>
            <a:br>
              <a:rPr lang="en-GB" baseline="0" dirty="0" smtClean="0"/>
            </a:br>
            <a:r>
              <a:rPr lang="en-GB" baseline="0" dirty="0" smtClean="0"/>
              <a:t/>
            </a:r>
            <a:br>
              <a:rPr lang="en-GB" baseline="0" dirty="0" smtClean="0"/>
            </a:br>
            <a:r>
              <a:rPr lang="en-GB" baseline="0" dirty="0" smtClean="0"/>
              <a:t>Leisure – This can be time to spend doing your hobbies, you could go </a:t>
            </a:r>
            <a:r>
              <a:rPr lang="en-GB" b="0" baseline="0" dirty="0" smtClean="0"/>
              <a:t>to a music event or you could want to meet up with your friends and have a chat. </a:t>
            </a:r>
            <a:r>
              <a:rPr lang="en-GB" dirty="0" smtClean="0">
                <a:hlinkClick r:id="rId5"/>
              </a:rPr>
              <a:t>https://www.pxfuel.com/en/free-photo-xcxhd</a:t>
            </a:r>
            <a:endParaRPr lang="en-GB" b="1" baseline="0" dirty="0" smtClean="0"/>
          </a:p>
          <a:p>
            <a:r>
              <a:rPr lang="en-GB" dirty="0" smtClean="0">
                <a:hlinkClick r:id="rId6"/>
              </a:rPr>
              <a:t>https://www.pexels.com/photo/group-of-people-sitting-on-white-mat-on-grass-field-745045/</a:t>
            </a:r>
            <a:r>
              <a:rPr lang="en-GB" dirty="0" smtClean="0"/>
              <a:t/>
            </a:r>
            <a:br>
              <a:rPr lang="en-GB" dirty="0" smtClean="0"/>
            </a:br>
            <a:endParaRPr lang="en-GB" baseline="0" dirty="0" smtClean="0"/>
          </a:p>
          <a:p>
            <a:r>
              <a:rPr lang="en-GB" b="1" baseline="0" dirty="0" smtClean="0"/>
              <a:t>New environments – </a:t>
            </a:r>
            <a:r>
              <a:rPr lang="en-GB" baseline="0" dirty="0" smtClean="0"/>
              <a:t>Choosing to live in a different area can give you chance to explore the local culture in and around your new accommodation. For example, if you were to study at </a:t>
            </a:r>
            <a:r>
              <a:rPr lang="en-GB" baseline="0" dirty="0" err="1" smtClean="0"/>
              <a:t>UoC</a:t>
            </a:r>
            <a:r>
              <a:rPr lang="en-GB" baseline="0" dirty="0" smtClean="0"/>
              <a:t>  then you could visit some tourist attractions such as Carlisle castle or Preston North End FC at UCLAN.</a:t>
            </a:r>
            <a:br>
              <a:rPr lang="en-GB" baseline="0" dirty="0" smtClean="0"/>
            </a:br>
            <a:r>
              <a:rPr lang="en-GB" baseline="0" dirty="0" smtClean="0"/>
              <a:t>Link: Carlisle Castle </a:t>
            </a:r>
            <a:r>
              <a:rPr lang="en-GB" dirty="0" smtClean="0">
                <a:hlinkClick r:id="rId7"/>
              </a:rPr>
              <a:t>https://www.flickr.com/photos/bods/3923590943</a:t>
            </a:r>
            <a:r>
              <a:rPr lang="en-GB" dirty="0" smtClean="0"/>
              <a:t/>
            </a:r>
            <a:br>
              <a:rPr lang="en-GB" dirty="0" smtClean="0"/>
            </a:br>
            <a:r>
              <a:rPr lang="en-GB" dirty="0" smtClean="0"/>
              <a:t>Preston </a:t>
            </a:r>
            <a:r>
              <a:rPr lang="en-GB" dirty="0" smtClean="0">
                <a:hlinkClick r:id="rId8"/>
              </a:rPr>
              <a:t>https://www.geograph.org.uk/photo/1588268</a:t>
            </a:r>
            <a:r>
              <a:rPr lang="en-GB" dirty="0" smtClean="0"/>
              <a:t/>
            </a:r>
            <a:br>
              <a:rPr lang="en-GB" dirty="0" smtClean="0"/>
            </a:br>
            <a:r>
              <a:rPr lang="en-GB" baseline="0" dirty="0" smtClean="0"/>
              <a:t/>
            </a:r>
            <a:br>
              <a:rPr lang="en-GB" baseline="0" dirty="0" smtClean="0"/>
            </a:br>
            <a:r>
              <a:rPr lang="en-GB" b="1" baseline="0" dirty="0" smtClean="0"/>
              <a:t>Volunteering – </a:t>
            </a:r>
            <a:r>
              <a:rPr lang="en-GB" baseline="0" dirty="0" smtClean="0"/>
              <a:t>You could become a student ambassador to support learners and get involved in exciting projects within the university regarding the students. You could also volunteer in the library.</a:t>
            </a:r>
          </a:p>
          <a:p>
            <a:r>
              <a:rPr lang="en-GB" dirty="0" smtClean="0">
                <a:hlinkClick r:id="rId9"/>
              </a:rPr>
              <a:t>https://www.jisc.ac.uk/blog/how-jisc-and-tech-can-support-you-during-second-wave-of-area-reviews-19-jan-2016</a:t>
            </a:r>
            <a:endParaRPr lang="en-GB" dirty="0"/>
          </a:p>
        </p:txBody>
      </p:sp>
      <p:sp>
        <p:nvSpPr>
          <p:cNvPr id="4" name="Slide Number Placeholder 3"/>
          <p:cNvSpPr>
            <a:spLocks noGrp="1"/>
          </p:cNvSpPr>
          <p:nvPr>
            <p:ph type="sldNum" sz="quarter" idx="10"/>
          </p:nvPr>
        </p:nvSpPr>
        <p:spPr/>
        <p:txBody>
          <a:bodyPr/>
          <a:lstStyle/>
          <a:p>
            <a:fld id="{6F4B6510-053C-49EA-AEDE-7C34AE614E3D}" type="slidenum">
              <a:rPr lang="en-GB" smtClean="0"/>
              <a:t>14</a:t>
            </a:fld>
            <a:endParaRPr lang="en-GB"/>
          </a:p>
        </p:txBody>
      </p:sp>
    </p:spTree>
    <p:extLst>
      <p:ext uri="{BB962C8B-B14F-4D97-AF65-F5344CB8AC3E}">
        <p14:creationId xmlns:p14="http://schemas.microsoft.com/office/powerpoint/2010/main" val="752923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Fact check this and</a:t>
            </a:r>
            <a:r>
              <a:rPr lang="en-GB" baseline="0" dirty="0"/>
              <a:t> update </a:t>
            </a:r>
            <a:endParaRPr lang="en-GB" dirty="0"/>
          </a:p>
          <a:p>
            <a:endParaRPr lang="en-GB" dirty="0"/>
          </a:p>
          <a:p>
            <a:r>
              <a:rPr lang="en-GB" dirty="0"/>
              <a:t>So if you’re earning around £26k a year, you want to spend that on the things you want to spend it on don’t you? That £90 a year you’re paying towards your student loan could be spent on something else, that would get you about 6.4 large margarita pizza’s from Dominoes, or 22 and a half tubs of your favourite Ben and Jerry’s ice cream. </a:t>
            </a:r>
            <a:endParaRPr lang="en-US" dirty="0"/>
          </a:p>
          <a:p>
            <a:endParaRPr lang="en-US" dirty="0"/>
          </a:p>
          <a:p>
            <a:r>
              <a:rPr lang="en-GB" dirty="0"/>
              <a:t>On average, someone of working age without a degree is making £22,000 a year.</a:t>
            </a:r>
            <a:r>
              <a:rPr lang="en-GB" baseline="0" dirty="0"/>
              <a:t> This is also a</a:t>
            </a:r>
            <a:r>
              <a:rPr lang="en-GB" dirty="0"/>
              <a:t> great wage. However, when you have a degree your value massively increases because of all the skills and expertise your education has helped you to develop. So on average, someone of working age with a degree is making about £31,000 a year.</a:t>
            </a:r>
            <a:r>
              <a:rPr lang="en-GB" baseline="0" dirty="0"/>
              <a:t> This is </a:t>
            </a:r>
            <a:r>
              <a:rPr lang="en-GB" dirty="0"/>
              <a:t>a whopping £9,000 more than someone without a degree. Of course money shouldn't ever be the sole incentive, but it's a good example. Those people are earning more because they are more skilled</a:t>
            </a:r>
            <a:r>
              <a:rPr lang="en-GB" baseline="0" dirty="0"/>
              <a:t> </a:t>
            </a:r>
            <a:r>
              <a:rPr lang="en-GB" dirty="0"/>
              <a:t>and therefore the pool of jobs they are applying for increases massively. </a:t>
            </a:r>
            <a:endParaRPr lang="en-US" dirty="0"/>
          </a:p>
        </p:txBody>
      </p:sp>
      <p:sp>
        <p:nvSpPr>
          <p:cNvPr id="4" name="Slide Number Placeholder 3"/>
          <p:cNvSpPr>
            <a:spLocks noGrp="1"/>
          </p:cNvSpPr>
          <p:nvPr>
            <p:ph type="sldNum" sz="quarter" idx="10"/>
          </p:nvPr>
        </p:nvSpPr>
        <p:spPr/>
        <p:txBody>
          <a:bodyPr/>
          <a:lstStyle/>
          <a:p>
            <a:fld id="{3DCCD124-DE56-461E-9686-864E7B250EA1}" type="slidenum">
              <a:rPr lang="en-GB" smtClean="0"/>
              <a:t>15</a:t>
            </a:fld>
            <a:endParaRPr lang="en-GB"/>
          </a:p>
        </p:txBody>
      </p:sp>
    </p:spTree>
    <p:extLst>
      <p:ext uri="{BB962C8B-B14F-4D97-AF65-F5344CB8AC3E}">
        <p14:creationId xmlns:p14="http://schemas.microsoft.com/office/powerpoint/2010/main" val="3621058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0" u="none"/>
              <a:t>Follow @</a:t>
            </a:r>
            <a:r>
              <a:rPr lang="en-GB" sz="1400" b="0" u="none" err="1"/>
              <a:t>HelloFutureCCOP</a:t>
            </a:r>
            <a:r>
              <a:rPr lang="en-GB" sz="1400" b="0" u="none" baseline="0"/>
              <a:t> on Twitter, Instagram and Facebook to find out more! </a:t>
            </a:r>
            <a:endParaRPr lang="en-GB" sz="1400" b="0" u="none"/>
          </a:p>
        </p:txBody>
      </p:sp>
      <p:sp>
        <p:nvSpPr>
          <p:cNvPr id="4" name="Slide Number Placeholder 3"/>
          <p:cNvSpPr>
            <a:spLocks noGrp="1"/>
          </p:cNvSpPr>
          <p:nvPr>
            <p:ph type="sldNum" sz="quarter" idx="10"/>
          </p:nvPr>
        </p:nvSpPr>
        <p:spPr/>
        <p:txBody>
          <a:bodyPr/>
          <a:lstStyle/>
          <a:p>
            <a:fld id="{6F4B6510-053C-49EA-AEDE-7C34AE614E3D}" type="slidenum">
              <a:rPr lang="en-GB" smtClean="0"/>
              <a:t>16</a:t>
            </a:fld>
            <a:endParaRPr lang="en-GB"/>
          </a:p>
        </p:txBody>
      </p:sp>
    </p:spTree>
    <p:extLst>
      <p:ext uri="{BB962C8B-B14F-4D97-AF65-F5344CB8AC3E}">
        <p14:creationId xmlns:p14="http://schemas.microsoft.com/office/powerpoint/2010/main" val="3536093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General</a:t>
            </a:r>
            <a:r>
              <a:rPr lang="en-GB" baseline="0" dirty="0"/>
              <a:t> s</a:t>
            </a:r>
            <a:r>
              <a:rPr lang="en-GB" dirty="0"/>
              <a:t>ources: </a:t>
            </a:r>
            <a:endParaRPr lang="en-GB" dirty="0">
              <a:hlinkClick r:id="" action="ppaction://noactio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 action="ppaction://noaction"/>
              </a:rPr>
              <a:t>https://www.reed.co.uk/career-advice/levels-of-education-what-do-they-mean/</a:t>
            </a:r>
            <a:endParaRPr lang="en-GB" dirty="0"/>
          </a:p>
          <a:p>
            <a:r>
              <a:rPr lang="en-GB" dirty="0">
                <a:hlinkClick r:id="rId3"/>
              </a:rPr>
              <a:t>https://www.gov.uk/what-different-qualification-levels-mean/list-of-qualification-levels</a:t>
            </a:r>
            <a:endParaRPr lang="en-GB" dirty="0"/>
          </a:p>
          <a:p>
            <a:r>
              <a:rPr lang="en-GB" dirty="0">
                <a:hlinkClick r:id="rId4"/>
              </a:rPr>
              <a:t>https://www.ucas.com/</a:t>
            </a:r>
            <a:endParaRPr lang="en-GB" dirty="0"/>
          </a:p>
          <a:p>
            <a:r>
              <a:rPr lang="en-GB" dirty="0">
                <a:hlinkClick r:id="rId5"/>
              </a:rPr>
              <a:t>https://university.which.co.uk/</a:t>
            </a:r>
            <a:endParaRPr lang="en-GB" dirty="0"/>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17</a:t>
            </a:fld>
            <a:endParaRPr lang="en-US"/>
          </a:p>
        </p:txBody>
      </p:sp>
    </p:spTree>
    <p:extLst>
      <p:ext uri="{BB962C8B-B14F-4D97-AF65-F5344CB8AC3E}">
        <p14:creationId xmlns:p14="http://schemas.microsoft.com/office/powerpoint/2010/main" val="2026851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a:t>Introduction</a:t>
            </a:r>
            <a:r>
              <a:rPr lang="en-GB" b="1" u="sng" baseline="0"/>
              <a:t> to Hello Future</a:t>
            </a:r>
          </a:p>
          <a:p>
            <a:endParaRPr lang="en-GB" b="1" u="sng" baseline="0"/>
          </a:p>
          <a:p>
            <a:r>
              <a:rPr lang="en-GB" b="0" u="none" baseline="0"/>
              <a:t>[Presenter] Introduce the Hello Future Programme, to cover:</a:t>
            </a:r>
          </a:p>
          <a:p>
            <a:pPr marL="171450" indent="-171450">
              <a:buFontTx/>
              <a:buChar char="-"/>
            </a:pPr>
            <a:r>
              <a:rPr lang="en-GB" b="0" u="none" baseline="0"/>
              <a:t>Our main aim: to help students to progress on to Higher Education (explain this term, including University, Higher Apprenticeships)</a:t>
            </a:r>
          </a:p>
          <a:p>
            <a:pPr marL="171450" indent="-171450">
              <a:buFontTx/>
              <a:buChar char="-"/>
            </a:pPr>
            <a:r>
              <a:rPr lang="en-GB" b="0" u="none" baseline="0"/>
              <a:t>What we do: covering our schools programme as well as past and upcoming out of school events and activities. </a:t>
            </a:r>
          </a:p>
          <a:p>
            <a:pPr marL="171450" indent="-171450">
              <a:buFontTx/>
              <a:buChar char="-"/>
            </a:pPr>
            <a:endParaRPr lang="en-GB" b="0" u="none" baseline="0"/>
          </a:p>
          <a:p>
            <a:pPr marL="171450" indent="-171450">
              <a:buFontTx/>
              <a:buChar char="-"/>
            </a:pPr>
            <a:r>
              <a:rPr lang="en-GB" b="0" u="none" baseline="0"/>
              <a:t>More information on these can be found at: www.hellofuture.ac.uk</a:t>
            </a:r>
          </a:p>
        </p:txBody>
      </p:sp>
      <p:sp>
        <p:nvSpPr>
          <p:cNvPr id="4" name="Slide Number Placeholder 3"/>
          <p:cNvSpPr>
            <a:spLocks noGrp="1"/>
          </p:cNvSpPr>
          <p:nvPr>
            <p:ph type="sldNum" sz="quarter" idx="10"/>
          </p:nvPr>
        </p:nvSpPr>
        <p:spPr/>
        <p:txBody>
          <a:bodyPr/>
          <a:lstStyle/>
          <a:p>
            <a:fld id="{812CBC23-9250-7349-A59D-41C845E0C87D}" type="slidenum">
              <a:rPr lang="en-US" smtClean="0"/>
              <a:t>2</a:t>
            </a:fld>
            <a:endParaRPr lang="en-US"/>
          </a:p>
        </p:txBody>
      </p:sp>
    </p:spTree>
    <p:extLst>
      <p:ext uri="{BB962C8B-B14F-4D97-AF65-F5344CB8AC3E}">
        <p14:creationId xmlns:p14="http://schemas.microsoft.com/office/powerpoint/2010/main" val="640614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u="sng" baseline="0" dirty="0">
              <a:cs typeface="Calibri"/>
            </a:endParaRPr>
          </a:p>
          <a:p>
            <a:pPr marL="171450" indent="-171450">
              <a:buFontTx/>
              <a:buChar char="-"/>
            </a:pPr>
            <a:endParaRPr lang="en-GB" b="0" u="none" baseline="0" dirty="0"/>
          </a:p>
        </p:txBody>
      </p:sp>
      <p:sp>
        <p:nvSpPr>
          <p:cNvPr id="4" name="Slide Number Placeholder 3"/>
          <p:cNvSpPr>
            <a:spLocks noGrp="1"/>
          </p:cNvSpPr>
          <p:nvPr>
            <p:ph type="sldNum" sz="quarter" idx="10"/>
          </p:nvPr>
        </p:nvSpPr>
        <p:spPr/>
        <p:txBody>
          <a:bodyPr/>
          <a:lstStyle/>
          <a:p>
            <a:fld id="{812CBC23-9250-7349-A59D-41C845E0C87D}" type="slidenum">
              <a:rPr lang="en-US" smtClean="0"/>
              <a:t>3</a:t>
            </a:fld>
            <a:endParaRPr lang="en-US"/>
          </a:p>
        </p:txBody>
      </p:sp>
    </p:spTree>
    <p:extLst>
      <p:ext uri="{BB962C8B-B14F-4D97-AF65-F5344CB8AC3E}">
        <p14:creationId xmlns:p14="http://schemas.microsoft.com/office/powerpoint/2010/main" val="4223981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Stand</a:t>
            </a:r>
            <a:r>
              <a:rPr lang="en-GB" u="sng" baseline="0" dirty="0"/>
              <a:t> up sit down</a:t>
            </a:r>
            <a:endParaRPr lang="en-GB" u="sng" dirty="0"/>
          </a:p>
          <a:p>
            <a:r>
              <a:rPr lang="en-GB" b="1" dirty="0"/>
              <a:t>University or Apprenticeships</a:t>
            </a:r>
            <a:r>
              <a:rPr lang="en-GB" baseline="0" dirty="0"/>
              <a:t> – right now! Would you prefer to go to university or do an apprenticeship</a:t>
            </a:r>
          </a:p>
          <a:p>
            <a:r>
              <a:rPr lang="en-GB" b="1" baseline="0" dirty="0"/>
              <a:t>Earning now or earning later</a:t>
            </a:r>
            <a:r>
              <a:rPr lang="en-GB" baseline="0" dirty="0"/>
              <a:t> – Would you like to start making as soon as you leave school or continue with your studies and start earning money at a later date with the possibility of a higher salary. </a:t>
            </a:r>
            <a:r>
              <a:rPr lang="en-GB" b="1" baseline="0" dirty="0"/>
              <a:t>Practitioner highlights continuing to study further includes higher and degree apprenticeships.</a:t>
            </a:r>
          </a:p>
          <a:p>
            <a:r>
              <a:rPr lang="en-GB" b="1" dirty="0"/>
              <a:t>Moving away</a:t>
            </a:r>
            <a:r>
              <a:rPr lang="en-GB" b="1" baseline="0" dirty="0"/>
              <a:t> or staying at home</a:t>
            </a:r>
            <a:r>
              <a:rPr lang="en-GB" b="0" baseline="0" dirty="0"/>
              <a:t> – In the near future would you like to move away or stay in the home area</a:t>
            </a:r>
          </a:p>
          <a:p>
            <a:r>
              <a:rPr lang="en-GB" b="1" baseline="0" dirty="0" smtClean="0"/>
              <a:t>Study or work in a busy city or study on campus? </a:t>
            </a:r>
            <a:r>
              <a:rPr lang="en-GB" b="0" baseline="0" dirty="0" smtClean="0"/>
              <a:t>Do you prefer city’s (Use Carlisle as example with </a:t>
            </a:r>
            <a:r>
              <a:rPr lang="en-GB" b="0" baseline="0" dirty="0" err="1" smtClean="0"/>
              <a:t>UoC</a:t>
            </a:r>
            <a:r>
              <a:rPr lang="en-GB" b="0" baseline="0" dirty="0" smtClean="0"/>
              <a:t>) or would you prefer to study on-campus like Lancaster University? </a:t>
            </a:r>
            <a:endParaRPr lang="en-GB" b="1" baseline="0" dirty="0"/>
          </a:p>
          <a:p>
            <a:r>
              <a:rPr lang="en-GB" b="1" baseline="0" dirty="0"/>
              <a:t>Living with people or living on your own </a:t>
            </a:r>
            <a:r>
              <a:rPr lang="en-GB" b="0" baseline="0" dirty="0"/>
              <a:t>– Would you prefer to share a house/flat with other people or would you like to live on your own?</a:t>
            </a:r>
          </a:p>
          <a:p>
            <a:r>
              <a:rPr lang="en-GB" b="1" baseline="0" dirty="0"/>
              <a:t>Old hobbies or new societies </a:t>
            </a:r>
            <a:r>
              <a:rPr lang="en-GB" b="0" baseline="0" dirty="0"/>
              <a:t>– Would you like to continue with your current hobbies or would you like to try something new in a new location?   </a:t>
            </a:r>
            <a:endParaRPr lang="en-GB" b="1" dirty="0"/>
          </a:p>
        </p:txBody>
      </p:sp>
      <p:sp>
        <p:nvSpPr>
          <p:cNvPr id="4" name="Slide Number Placeholder 3"/>
          <p:cNvSpPr>
            <a:spLocks noGrp="1"/>
          </p:cNvSpPr>
          <p:nvPr>
            <p:ph type="sldNum" sz="quarter" idx="10"/>
          </p:nvPr>
        </p:nvSpPr>
        <p:spPr/>
        <p:txBody>
          <a:bodyPr/>
          <a:lstStyle/>
          <a:p>
            <a:fld id="{3DCCD124-DE56-461E-9686-864E7B250EA1}" type="slidenum">
              <a:rPr lang="en-GB" smtClean="0"/>
              <a:t>4</a:t>
            </a:fld>
            <a:endParaRPr lang="en-GB"/>
          </a:p>
        </p:txBody>
      </p:sp>
    </p:spTree>
    <p:extLst>
      <p:ext uri="{BB962C8B-B14F-4D97-AF65-F5344CB8AC3E}">
        <p14:creationId xmlns:p14="http://schemas.microsoft.com/office/powerpoint/2010/main" val="1638446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r>
              <a:rPr lang="en-US" sz="2000" dirty="0">
                <a:latin typeface="Swis721 BT" panose="020B0504020202020204" pitchFamily="34" charset="0"/>
              </a:rPr>
              <a:t>What is a degree Apprenticeship?</a:t>
            </a:r>
            <a:r>
              <a:rPr lang="en-US" sz="2000" baseline="0" dirty="0">
                <a:latin typeface="Swis721 BT" panose="020B0504020202020204" pitchFamily="34" charset="0"/>
              </a:rPr>
              <a:t> Ask learners about what they already know.</a:t>
            </a:r>
          </a:p>
          <a:p>
            <a:pPr marL="457200" lvl="1" indent="0">
              <a:buFont typeface="Arial" panose="020B0604020202020204" pitchFamily="34" charset="0"/>
              <a:buNone/>
            </a:pPr>
            <a:endParaRPr lang="en-US" sz="2000" dirty="0">
              <a:latin typeface="Swis721 BT" panose="020B0504020202020204" pitchFamily="34" charset="0"/>
            </a:endParaRPr>
          </a:p>
          <a:p>
            <a:pPr marL="1028700" lvl="1" indent="-571500">
              <a:buFont typeface="Arial" panose="020B0604020202020204" pitchFamily="34" charset="0"/>
              <a:buChar char="•"/>
            </a:pPr>
            <a:r>
              <a:rPr lang="en-US" sz="2000" dirty="0">
                <a:latin typeface="Swis721 BT" panose="020B0504020202020204" pitchFamily="34" charset="0"/>
              </a:rPr>
              <a:t>Look</a:t>
            </a:r>
            <a:r>
              <a:rPr lang="en-US" sz="2000" baseline="0" dirty="0">
                <a:latin typeface="Swis721 BT" panose="020B0504020202020204" pitchFamily="34" charset="0"/>
              </a:rPr>
              <a:t> into where they are advertised </a:t>
            </a:r>
          </a:p>
          <a:p>
            <a:pPr marL="1028700" lvl="1" indent="-571500">
              <a:buFont typeface="Arial" panose="020B0604020202020204" pitchFamily="34" charset="0"/>
              <a:buChar char="•"/>
            </a:pPr>
            <a:r>
              <a:rPr lang="en-US" sz="2000" baseline="0" dirty="0">
                <a:latin typeface="Swis721 BT" panose="020B0504020202020204" pitchFamily="34" charset="0"/>
              </a:rPr>
              <a:t>Add logos of companies and </a:t>
            </a:r>
            <a:r>
              <a:rPr lang="en-US" sz="2000" baseline="0" dirty="0" smtClean="0">
                <a:latin typeface="Swis721 BT" panose="020B0504020202020204" pitchFamily="34" charset="0"/>
              </a:rPr>
              <a:t>universities</a:t>
            </a:r>
          </a:p>
          <a:p>
            <a:pPr marL="1028700" lvl="1" indent="-571500">
              <a:buFont typeface="Arial" panose="020B0604020202020204" pitchFamily="34" charset="0"/>
              <a:buChar char="•"/>
            </a:pPr>
            <a:endParaRPr lang="en-US" sz="2000" baseline="0" dirty="0" smtClean="0">
              <a:latin typeface="Swis721 BT" panose="020B0504020202020204" pitchFamily="34" charset="0"/>
            </a:endParaRPr>
          </a:p>
          <a:p>
            <a:pPr marL="457200" lvl="1" indent="0">
              <a:buFont typeface="Arial" panose="020B0604020202020204" pitchFamily="34" charset="0"/>
              <a:buNone/>
            </a:pPr>
            <a:r>
              <a:rPr lang="en-US" sz="2000" b="1" i="1" baseline="0" dirty="0" smtClean="0">
                <a:solidFill>
                  <a:srgbClr val="FF0000"/>
                </a:solidFill>
                <a:latin typeface="Swis721 BT" panose="020B0504020202020204" pitchFamily="34" charset="0"/>
              </a:rPr>
              <a:t>Can you have this through an employer or college (EXPLORE)</a:t>
            </a:r>
            <a:endParaRPr lang="en-US" sz="2000" b="1" i="1" dirty="0">
              <a:solidFill>
                <a:srgbClr val="FF0000"/>
              </a:solidFill>
              <a:latin typeface="Swis721 BT" panose="020B05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3DCCD124-DE56-461E-9686-864E7B250EA1}" type="slidenum">
              <a:rPr lang="en-GB" smtClean="0"/>
              <a:t>5</a:t>
            </a:fld>
            <a:endParaRPr lang="en-GB"/>
          </a:p>
        </p:txBody>
      </p:sp>
    </p:spTree>
    <p:extLst>
      <p:ext uri="{BB962C8B-B14F-4D97-AF65-F5344CB8AC3E}">
        <p14:creationId xmlns:p14="http://schemas.microsoft.com/office/powerpoint/2010/main" val="2719441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Whether</a:t>
            </a:r>
            <a:r>
              <a:rPr lang="en-GB" baseline="0" dirty="0" smtClean="0"/>
              <a:t> you are deciding to move away or stay at home to complete an apprenticeship, </a:t>
            </a:r>
            <a:r>
              <a:rPr lang="en-GB" dirty="0" smtClean="0"/>
              <a:t>There</a:t>
            </a:r>
            <a:r>
              <a:rPr lang="en-GB" baseline="0" dirty="0" smtClean="0"/>
              <a:t> are many things</a:t>
            </a:r>
            <a:r>
              <a:rPr lang="en-GB" dirty="0" smtClean="0"/>
              <a:t> </a:t>
            </a:r>
            <a:r>
              <a:rPr lang="en-GB" dirty="0"/>
              <a:t>to consider</a:t>
            </a:r>
            <a:r>
              <a:rPr lang="en-GB" dirty="0" smtClean="0"/>
              <a:t>: (Hello</a:t>
            </a:r>
            <a:r>
              <a:rPr lang="en-GB" baseline="0" dirty="0" smtClean="0"/>
              <a:t> Future staff to explain some of these can be applicable to university students, with something like “Some of this will be covered later in the presentation”.</a:t>
            </a:r>
            <a:r>
              <a:rPr lang="en-GB" dirty="0" smtClean="0"/>
              <a:t/>
            </a:r>
            <a:br>
              <a:rPr lang="en-GB" dirty="0" smtClean="0"/>
            </a:br>
            <a:endParaRPr lang="en-GB" dirty="0"/>
          </a:p>
          <a:p>
            <a:r>
              <a:rPr lang="en-GB" b="1" dirty="0"/>
              <a:t>Budget</a:t>
            </a:r>
            <a:r>
              <a:rPr lang="en-GB" b="1" baseline="0" dirty="0"/>
              <a:t> – </a:t>
            </a:r>
            <a:r>
              <a:rPr lang="en-GB" b="0" baseline="0" dirty="0" smtClean="0"/>
              <a:t>This is a big thing to consider and can massively contribute to your careers in a positive way if you are smart about it. </a:t>
            </a:r>
            <a:br>
              <a:rPr lang="en-GB" b="0" baseline="0" dirty="0" smtClean="0"/>
            </a:br>
            <a:r>
              <a:rPr lang="en-GB" b="0" baseline="0" dirty="0" smtClean="0"/>
              <a:t>Hello Future staff to ask questions throughout and share experiences on how they did this:</a:t>
            </a:r>
            <a:r>
              <a:rPr lang="en-GB" b="1" baseline="0" dirty="0" smtClean="0"/>
              <a:t/>
            </a:r>
            <a:br>
              <a:rPr lang="en-GB" b="1" baseline="0" dirty="0" smtClean="0"/>
            </a:br>
            <a:r>
              <a:rPr lang="en-GB" b="0" i="1" baseline="0" dirty="0" smtClean="0"/>
              <a:t>“Who is good at saving money?” </a:t>
            </a:r>
            <a:br>
              <a:rPr lang="en-GB" b="0" i="1" baseline="0" dirty="0" smtClean="0"/>
            </a:br>
            <a:r>
              <a:rPr lang="en-GB" b="0" i="1" baseline="0" dirty="0" smtClean="0"/>
              <a:t>“What do you spend your money on?” </a:t>
            </a:r>
            <a:br>
              <a:rPr lang="en-GB" b="0" i="1" baseline="0" dirty="0" smtClean="0"/>
            </a:br>
            <a:r>
              <a:rPr lang="en-GB" b="0" i="1" baseline="0" dirty="0" smtClean="0"/>
              <a:t>“Do you feel like you need to spend __ amount on __ or could you do without?”</a:t>
            </a:r>
            <a:br>
              <a:rPr lang="en-GB" b="0" i="1" baseline="0" dirty="0" smtClean="0"/>
            </a:br>
            <a:r>
              <a:rPr lang="en-GB" b="1" baseline="0" dirty="0" smtClean="0"/>
              <a:t/>
            </a:r>
            <a:br>
              <a:rPr lang="en-GB" b="1" baseline="0" dirty="0" smtClean="0"/>
            </a:br>
            <a:r>
              <a:rPr lang="en-GB" b="1" baseline="0" dirty="0" smtClean="0"/>
              <a:t>Transport </a:t>
            </a:r>
            <a:r>
              <a:rPr lang="en-GB" b="1" baseline="0" dirty="0"/>
              <a:t>Links </a:t>
            </a:r>
            <a:r>
              <a:rPr lang="en-GB" b="1" baseline="0" dirty="0" smtClean="0"/>
              <a:t>– </a:t>
            </a:r>
            <a:r>
              <a:rPr lang="en-GB" b="0" baseline="0" dirty="0" smtClean="0"/>
              <a:t>If you consider to move away from home then you may want to consider transport links, that could be to the workplace or again, to university. It may be useful to plan accommodation around this given the location of your workplace/university.</a:t>
            </a:r>
            <a:endParaRPr lang="en-GB" b="0" baseline="0" dirty="0"/>
          </a:p>
          <a:p>
            <a:r>
              <a:rPr lang="en-GB" b="1" baseline="0" dirty="0"/>
              <a:t>Location – </a:t>
            </a:r>
            <a:r>
              <a:rPr lang="en-GB" b="0" baseline="0" dirty="0" smtClean="0"/>
              <a:t>Depending on your situation you may need to consider things such as location and whether you will need these transport links or even a car/ You may decide you need to live near a bus station because the bus drops you right outside and saves hassle of driving a car or using train services.</a:t>
            </a:r>
            <a:endParaRPr lang="en-GB" b="1" baseline="0" dirty="0"/>
          </a:p>
          <a:p>
            <a:r>
              <a:rPr lang="en-GB" b="1" baseline="0" dirty="0"/>
              <a:t>Living arrangements </a:t>
            </a:r>
            <a:r>
              <a:rPr lang="en-GB" b="1" baseline="0" dirty="0" smtClean="0"/>
              <a:t>– </a:t>
            </a:r>
            <a:r>
              <a:rPr lang="en-GB" b="0" baseline="0" dirty="0" smtClean="0"/>
              <a:t>Organising living arrangements and understanding what option you would like to take can affect your performance in a working situation. Although it is a big decision, it impacts positively on you if you are in the right surroundings to study</a:t>
            </a:r>
            <a:r>
              <a:rPr lang="en-GB" b="1" baseline="0" dirty="0" smtClean="0"/>
              <a:t/>
            </a:r>
            <a:br>
              <a:rPr lang="en-GB" b="1" baseline="0" dirty="0" smtClean="0"/>
            </a:br>
            <a:r>
              <a:rPr lang="en-GB" b="1" i="1" baseline="0" dirty="0" smtClean="0"/>
              <a:t>Some living arrangement considerations:</a:t>
            </a:r>
            <a:r>
              <a:rPr lang="en-GB" b="1" baseline="0" dirty="0" smtClean="0"/>
              <a:t/>
            </a:r>
            <a:br>
              <a:rPr lang="en-GB" b="1" baseline="0" dirty="0" smtClean="0"/>
            </a:br>
            <a:r>
              <a:rPr lang="en-GB" b="0" i="1" baseline="0" dirty="0" smtClean="0"/>
              <a:t>Would you rather stay at home and save more money being around family? </a:t>
            </a:r>
            <a:br>
              <a:rPr lang="en-GB" b="0" i="1" baseline="0" dirty="0" smtClean="0"/>
            </a:br>
            <a:r>
              <a:rPr lang="en-GB" b="0" i="1" baseline="0" dirty="0" smtClean="0"/>
              <a:t>Would you like that independence of living on your own? </a:t>
            </a:r>
            <a:br>
              <a:rPr lang="en-GB" b="0" i="1" baseline="0" dirty="0" smtClean="0"/>
            </a:br>
            <a:r>
              <a:rPr lang="en-GB" b="0" i="1" baseline="0" dirty="0" smtClean="0"/>
              <a:t>Or would you prefer to share a flat with a friend? </a:t>
            </a:r>
            <a:endParaRPr lang="en-GB" b="0" i="1" baseline="0" dirty="0"/>
          </a:p>
          <a:p>
            <a:endParaRPr lang="en-GB" b="1" baseline="0" dirty="0"/>
          </a:p>
          <a:p>
            <a:r>
              <a:rPr lang="en-GB" b="1" u="sng" baseline="0" dirty="0"/>
              <a:t>Support:</a:t>
            </a:r>
          </a:p>
          <a:p>
            <a:r>
              <a:rPr lang="en-GB" b="1" u="none" baseline="0" dirty="0"/>
              <a:t>Bursaries – </a:t>
            </a:r>
            <a:r>
              <a:rPr lang="en-GB" sz="1200" b="0" i="0" kern="1200" dirty="0" smtClean="0">
                <a:solidFill>
                  <a:schemeClr val="tx1"/>
                </a:solidFill>
                <a:effectLst/>
                <a:latin typeface="+mn-lt"/>
                <a:ea typeface="+mn-ea"/>
                <a:cs typeface="+mn-cs"/>
              </a:rPr>
              <a:t>A bursary is money that you, or your education or training provider, can use to pay for things like:</a:t>
            </a:r>
          </a:p>
          <a:p>
            <a:r>
              <a:rPr lang="en-GB" sz="1200" b="0" i="0" kern="1200" dirty="0" smtClean="0">
                <a:solidFill>
                  <a:schemeClr val="tx1"/>
                </a:solidFill>
                <a:effectLst/>
                <a:latin typeface="+mn-lt"/>
                <a:ea typeface="+mn-ea"/>
                <a:cs typeface="+mn-cs"/>
              </a:rPr>
              <a:t>- Clothing, books and other equipment for your course</a:t>
            </a:r>
          </a:p>
          <a:p>
            <a:pPr marL="171450" indent="-171450">
              <a:buFontTx/>
              <a:buChar char="-"/>
            </a:pPr>
            <a:r>
              <a:rPr lang="en-GB" sz="1200" b="0" i="0" kern="1200" dirty="0" smtClean="0">
                <a:solidFill>
                  <a:schemeClr val="tx1"/>
                </a:solidFill>
                <a:effectLst/>
                <a:latin typeface="+mn-lt"/>
                <a:ea typeface="+mn-ea"/>
                <a:cs typeface="+mn-cs"/>
              </a:rPr>
              <a:t>Transport and lunch on days you study or train</a:t>
            </a:r>
          </a:p>
          <a:p>
            <a:pPr marL="0" indent="0">
              <a:buFontTx/>
              <a:buNone/>
            </a:pPr>
            <a:r>
              <a:rPr lang="en-GB" sz="1200" b="1" i="0" kern="1200" dirty="0" smtClean="0">
                <a:solidFill>
                  <a:schemeClr val="tx1"/>
                </a:solidFill>
                <a:effectLst/>
                <a:latin typeface="+mn-lt"/>
                <a:ea typeface="+mn-ea"/>
                <a:cs typeface="+mn-cs"/>
              </a:rPr>
              <a:t>Aged 16-19 Bursary - </a:t>
            </a:r>
          </a:p>
          <a:p>
            <a:r>
              <a:rPr lang="en-GB" sz="1200" b="0" i="0" kern="1200" dirty="0" smtClean="0">
                <a:solidFill>
                  <a:schemeClr val="tx1"/>
                </a:solidFill>
                <a:effectLst/>
                <a:latin typeface="+mn-lt"/>
                <a:ea typeface="+mn-ea"/>
                <a:cs typeface="+mn-cs"/>
              </a:rPr>
              <a:t>You could get a bursary to help with education-related costs if you’re aged 16 to 19 and:</a:t>
            </a:r>
          </a:p>
          <a:p>
            <a:r>
              <a:rPr lang="en-GB" sz="1200" b="0" i="0" kern="1200" dirty="0" smtClean="0">
                <a:solidFill>
                  <a:schemeClr val="tx1"/>
                </a:solidFill>
                <a:effectLst/>
                <a:latin typeface="+mn-lt"/>
                <a:ea typeface="+mn-ea"/>
                <a:cs typeface="+mn-cs"/>
              </a:rPr>
              <a:t>studying at a publicly funded school or college in England - not a university</a:t>
            </a:r>
            <a:br>
              <a:rPr lang="en-GB" sz="1200" b="0" i="0" kern="1200" dirty="0" smtClean="0">
                <a:solidFill>
                  <a:schemeClr val="tx1"/>
                </a:solidFill>
                <a:effectLst/>
                <a:latin typeface="+mn-lt"/>
                <a:ea typeface="+mn-ea"/>
                <a:cs typeface="+mn-cs"/>
              </a:rPr>
            </a:br>
            <a:r>
              <a:rPr lang="en-GB" sz="1200" b="1" i="0" u="sng" kern="1200" dirty="0" smtClean="0">
                <a:solidFill>
                  <a:schemeClr val="tx1"/>
                </a:solidFill>
                <a:effectLst/>
                <a:latin typeface="+mn-lt"/>
                <a:ea typeface="+mn-ea"/>
                <a:cs typeface="+mn-cs"/>
              </a:rPr>
              <a:t>or</a:t>
            </a:r>
          </a:p>
          <a:p>
            <a:r>
              <a:rPr lang="en-GB" sz="1200" b="0" i="0" kern="1200" dirty="0" smtClean="0">
                <a:solidFill>
                  <a:schemeClr val="tx1"/>
                </a:solidFill>
                <a:effectLst/>
                <a:latin typeface="+mn-lt"/>
                <a:ea typeface="+mn-ea"/>
                <a:cs typeface="+mn-cs"/>
              </a:rPr>
              <a:t>On a training course, including unpaid work experience</a:t>
            </a:r>
          </a:p>
          <a:p>
            <a:r>
              <a:rPr lang="en-GB" sz="1200" b="0" i="0" kern="1200" dirty="0" smtClean="0">
                <a:solidFill>
                  <a:schemeClr val="tx1"/>
                </a:solidFill>
                <a:effectLst/>
                <a:latin typeface="+mn-lt"/>
                <a:ea typeface="+mn-ea"/>
                <a:cs typeface="+mn-cs"/>
              </a:rPr>
              <a:t>A publicly funded school is one that does not charge you for attending it</a:t>
            </a:r>
          </a:p>
          <a:p>
            <a:pPr marL="171450" indent="-171450">
              <a:buFontTx/>
              <a:buChar char="-"/>
            </a:pPr>
            <a:endParaRPr lang="en-GB" sz="1200" b="0" i="0" kern="1200" dirty="0" smtClean="0">
              <a:solidFill>
                <a:schemeClr val="tx1"/>
              </a:solidFill>
              <a:effectLst/>
              <a:latin typeface="+mn-lt"/>
              <a:ea typeface="+mn-ea"/>
              <a:cs typeface="+mn-cs"/>
            </a:endParaRPr>
          </a:p>
          <a:p>
            <a:pPr marL="171450" indent="-171450">
              <a:buFontTx/>
              <a:buChar char="-"/>
            </a:pPr>
            <a:endParaRPr lang="en-GB" sz="1200" b="0" i="0" kern="1200" dirty="0" smtClean="0">
              <a:solidFill>
                <a:schemeClr val="tx1"/>
              </a:solidFill>
              <a:effectLst/>
              <a:latin typeface="+mn-lt"/>
              <a:ea typeface="+mn-ea"/>
              <a:cs typeface="+mn-cs"/>
            </a:endParaRPr>
          </a:p>
          <a:p>
            <a:pPr marL="0" indent="0">
              <a:buFontTx/>
              <a:buNone/>
            </a:pPr>
            <a:r>
              <a:rPr lang="en-GB" sz="1200" b="0" i="0" kern="1200" dirty="0" err="1" smtClean="0">
                <a:solidFill>
                  <a:schemeClr val="tx1"/>
                </a:solidFill>
                <a:effectLst/>
                <a:latin typeface="+mn-lt"/>
                <a:ea typeface="+mn-ea"/>
                <a:cs typeface="+mn-cs"/>
              </a:rPr>
              <a:t>JCPlus</a:t>
            </a:r>
            <a:r>
              <a:rPr lang="en-GB" sz="1200" b="0" i="0" kern="1200" dirty="0" smtClean="0">
                <a:solidFill>
                  <a:schemeClr val="tx1"/>
                </a:solidFill>
                <a:effectLst/>
                <a:latin typeface="+mn-lt"/>
                <a:ea typeface="+mn-ea"/>
                <a:cs typeface="+mn-cs"/>
              </a:rPr>
              <a:t> </a:t>
            </a:r>
          </a:p>
          <a:p>
            <a:endParaRPr lang="en-GB" b="1" u="none" baseline="0" dirty="0" smtClean="0"/>
          </a:p>
          <a:p>
            <a:endParaRPr lang="en-GB" b="1" u="none" baseline="0" dirty="0" smtClean="0"/>
          </a:p>
          <a:p>
            <a:endParaRPr lang="en-GB" b="1" u="none" baseline="0" dirty="0" smtClean="0"/>
          </a:p>
          <a:p>
            <a:endParaRPr lang="en-GB" b="1" u="none" baseline="0" dirty="0" smtClean="0"/>
          </a:p>
          <a:p>
            <a:endParaRPr lang="en-GB" b="1" u="none" baseline="0" dirty="0" smtClean="0"/>
          </a:p>
        </p:txBody>
      </p:sp>
      <p:sp>
        <p:nvSpPr>
          <p:cNvPr id="4" name="Slide Number Placeholder 3"/>
          <p:cNvSpPr>
            <a:spLocks noGrp="1"/>
          </p:cNvSpPr>
          <p:nvPr>
            <p:ph type="sldNum" sz="quarter" idx="10"/>
          </p:nvPr>
        </p:nvSpPr>
        <p:spPr/>
        <p:txBody>
          <a:bodyPr/>
          <a:lstStyle/>
          <a:p>
            <a:fld id="{3DCCD124-DE56-461E-9686-864E7B250EA1}" type="slidenum">
              <a:rPr lang="en-GB" smtClean="0"/>
              <a:t>6</a:t>
            </a:fld>
            <a:endParaRPr lang="en-GB"/>
          </a:p>
        </p:txBody>
      </p:sp>
    </p:spTree>
    <p:extLst>
      <p:ext uri="{BB962C8B-B14F-4D97-AF65-F5344CB8AC3E}">
        <p14:creationId xmlns:p14="http://schemas.microsoft.com/office/powerpoint/2010/main" val="3901359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dirty="0" smtClean="0"/>
              <a:t>The </a:t>
            </a:r>
            <a:r>
              <a:rPr lang="en-US" dirty="0"/>
              <a:t>class will be split into 4 groups of 12</a:t>
            </a:r>
            <a:r>
              <a:rPr lang="en-US" dirty="0">
                <a:cs typeface="+mn-lt"/>
              </a:rPr>
              <a:t/>
            </a:r>
            <a:br>
              <a:rPr lang="en-US" dirty="0">
                <a:cs typeface="+mn-lt"/>
              </a:rPr>
            </a:br>
            <a:endParaRPr lang="en-US" dirty="0">
              <a:cs typeface="Calibri"/>
            </a:endParaRPr>
          </a:p>
          <a:p>
            <a:pPr marL="285750" indent="-285750">
              <a:buFont typeface="Symbol"/>
              <a:buChar char="•"/>
            </a:pPr>
            <a:r>
              <a:rPr lang="en-US" dirty="0"/>
              <a:t>10 university ‘essentials’ that can be considered such as: Transport, Hobbies (Sports </a:t>
            </a:r>
            <a:r>
              <a:rPr lang="en-US" dirty="0" err="1"/>
              <a:t>etc</a:t>
            </a:r>
            <a:r>
              <a:rPr lang="en-US" dirty="0"/>
              <a:t>), Clothes, Phone, School Supplies, Savings, Social Events (Cinema etc.), Toiletries, TV/Netflix, Other, and will be placed on the presentation.</a:t>
            </a:r>
            <a:r>
              <a:rPr lang="en-US" dirty="0">
                <a:cs typeface="+mn-lt"/>
              </a:rPr>
              <a:t/>
            </a:r>
            <a:br>
              <a:rPr lang="en-US" dirty="0">
                <a:cs typeface="+mn-lt"/>
              </a:rPr>
            </a:br>
            <a:endParaRPr lang="en-US" dirty="0"/>
          </a:p>
          <a:p>
            <a:pPr marL="285750" indent="-285750">
              <a:buFont typeface="Symbol"/>
              <a:buChar char="•"/>
            </a:pPr>
            <a:r>
              <a:rPr lang="en-US" dirty="0"/>
              <a:t>Learners choose the 5 amenities that matter most to them just by looking at them.</a:t>
            </a:r>
            <a:r>
              <a:rPr lang="en-US" dirty="0">
                <a:cs typeface="+mn-lt"/>
              </a:rPr>
              <a:t/>
            </a:r>
            <a:br>
              <a:rPr lang="en-US" dirty="0">
                <a:cs typeface="+mn-lt"/>
              </a:rPr>
            </a:br>
            <a:endParaRPr lang="en-US" dirty="0"/>
          </a:p>
          <a:p>
            <a:endParaRPr lang="en-US" dirty="0"/>
          </a:p>
          <a:p>
            <a:r>
              <a:rPr lang="en-US" dirty="0"/>
              <a:t>“Now let's imagine you get the average student maintenance loan of £2400 a term, so £800  month”. </a:t>
            </a:r>
            <a:r>
              <a:rPr lang="en-US" dirty="0">
                <a:cs typeface="+mn-lt"/>
              </a:rPr>
              <a:t/>
            </a:r>
            <a:br>
              <a:rPr lang="en-US" dirty="0">
                <a:cs typeface="+mn-lt"/>
              </a:rPr>
            </a:br>
            <a:r>
              <a:rPr lang="en-US" dirty="0">
                <a:cs typeface="+mn-lt"/>
              </a:rPr>
              <a:t/>
            </a:r>
            <a:br>
              <a:rPr lang="en-US" dirty="0">
                <a:cs typeface="+mn-lt"/>
              </a:rPr>
            </a:br>
            <a:r>
              <a:rPr lang="en-US" dirty="0"/>
              <a:t>“Then imagine you must pay £400 a month for rent and £200 for food, leaving you with just £200. Now turn over the page and based on what you have already filled out, how well do your essentials price up against the £200 budget you now have? "</a:t>
            </a:r>
            <a:r>
              <a:rPr lang="en-US" dirty="0">
                <a:cs typeface="+mn-lt"/>
              </a:rPr>
              <a:t/>
            </a:r>
            <a:br>
              <a:rPr lang="en-US" dirty="0">
                <a:cs typeface="+mn-lt"/>
              </a:rPr>
            </a:br>
            <a:r>
              <a:rPr lang="en-US" dirty="0">
                <a:cs typeface="+mn-lt"/>
              </a:rPr>
              <a:t/>
            </a:r>
            <a:br>
              <a:rPr lang="en-US" dirty="0">
                <a:cs typeface="+mn-lt"/>
              </a:rPr>
            </a:br>
            <a:r>
              <a:rPr lang="en-US" dirty="0"/>
              <a:t>"Now I want you to choose five new essentials based on your new budget of £200”.  </a:t>
            </a:r>
            <a:r>
              <a:rPr lang="en-US" dirty="0" smtClean="0"/>
              <a:t>(5 minutes)</a:t>
            </a:r>
            <a:r>
              <a:rPr lang="en-US" dirty="0">
                <a:cs typeface="+mn-lt"/>
              </a:rPr>
              <a:t/>
            </a:r>
            <a:br>
              <a:rPr lang="en-US" dirty="0">
                <a:cs typeface="+mn-lt"/>
              </a:rPr>
            </a:br>
            <a:r>
              <a:rPr lang="en-US" dirty="0" smtClean="0"/>
              <a:t>Member of staff to speak</a:t>
            </a:r>
            <a:r>
              <a:rPr lang="en-US" baseline="0" dirty="0" smtClean="0"/>
              <a:t> to learners and</a:t>
            </a:r>
            <a:r>
              <a:rPr lang="en-US" dirty="0" smtClean="0"/>
              <a:t> </a:t>
            </a:r>
            <a:r>
              <a:rPr lang="en-US" dirty="0"/>
              <a:t>discuss throughout groups and refer to slideshow with prices on)</a:t>
            </a:r>
            <a:r>
              <a:rPr lang="en-US" dirty="0">
                <a:cs typeface="+mn-lt"/>
              </a:rPr>
              <a:t/>
            </a:r>
            <a:br>
              <a:rPr lang="en-US" dirty="0">
                <a:cs typeface="+mn-lt"/>
              </a:rPr>
            </a:br>
            <a:endParaRPr lang="en-US" dirty="0">
              <a:cs typeface="Calibri" panose="020F0502020204030204"/>
            </a:endParaRPr>
          </a:p>
          <a:p>
            <a:r>
              <a:rPr lang="en-US" b="1" dirty="0" smtClean="0"/>
              <a:t>Questions for member of staff to consider:</a:t>
            </a:r>
            <a:r>
              <a:rPr lang="en-US" dirty="0">
                <a:cs typeface="+mn-lt"/>
              </a:rPr>
              <a:t/>
            </a:r>
            <a:br>
              <a:rPr lang="en-US" dirty="0">
                <a:cs typeface="+mn-lt"/>
              </a:rPr>
            </a:br>
            <a:r>
              <a:rPr lang="en-US" dirty="0"/>
              <a:t> </a:t>
            </a:r>
            <a:r>
              <a:rPr lang="en-US" b="0" i="1" dirty="0"/>
              <a:t>- Raise your hand if you had to change a lot?  </a:t>
            </a:r>
            <a:r>
              <a:rPr lang="en-US" b="0" i="1" dirty="0">
                <a:cs typeface="+mn-lt"/>
              </a:rPr>
              <a:t/>
            </a:r>
            <a:br>
              <a:rPr lang="en-US" b="0" i="1" dirty="0">
                <a:cs typeface="+mn-lt"/>
              </a:rPr>
            </a:br>
            <a:r>
              <a:rPr lang="en-US" b="0" i="1" dirty="0"/>
              <a:t> - What did you take out and why? </a:t>
            </a:r>
            <a:r>
              <a:rPr lang="en-US" b="0" i="1" dirty="0">
                <a:cs typeface="+mn-lt"/>
              </a:rPr>
              <a:t/>
            </a:r>
            <a:br>
              <a:rPr lang="en-US" b="0" i="1" dirty="0">
                <a:cs typeface="+mn-lt"/>
              </a:rPr>
            </a:br>
            <a:r>
              <a:rPr lang="en-US" b="0" i="1" dirty="0"/>
              <a:t> - Are your choices realistic given your 'hypothetical' circumstance? </a:t>
            </a:r>
            <a:r>
              <a:rPr lang="en-US" b="0" i="1" dirty="0">
                <a:cs typeface="+mn-lt"/>
              </a:rPr>
              <a:t/>
            </a:r>
            <a:br>
              <a:rPr lang="en-US" b="0" i="1" dirty="0">
                <a:cs typeface="+mn-lt"/>
              </a:rPr>
            </a:br>
            <a:r>
              <a:rPr lang="en-US" b="0" i="1" dirty="0"/>
              <a:t> - Could you get a cheaper phone contract for example?  </a:t>
            </a:r>
            <a:r>
              <a:rPr lang="en-US" b="0" i="1" dirty="0">
                <a:cs typeface="+mn-lt"/>
              </a:rPr>
              <a:t/>
            </a:r>
            <a:br>
              <a:rPr lang="en-US" b="0" i="1" dirty="0">
                <a:cs typeface="+mn-lt"/>
              </a:rPr>
            </a:br>
            <a:r>
              <a:rPr lang="en-US" b="0" i="1" dirty="0"/>
              <a:t> - Do you really need another T-shirt or dress? </a:t>
            </a:r>
            <a:r>
              <a:rPr lang="en-US" dirty="0">
                <a:cs typeface="+mn-lt"/>
              </a:rPr>
              <a:t/>
            </a:r>
            <a:br>
              <a:rPr lang="en-US" dirty="0">
                <a:cs typeface="+mn-lt"/>
              </a:rPr>
            </a:br>
            <a:endParaRPr lang="en-US" dirty="0">
              <a:cs typeface="+mn-lt"/>
            </a:endParaRPr>
          </a:p>
          <a:p>
            <a:endParaRPr lang="en-US" dirty="0">
              <a:cs typeface="Calibri"/>
            </a:endParaRPr>
          </a:p>
        </p:txBody>
      </p:sp>
      <p:sp>
        <p:nvSpPr>
          <p:cNvPr id="4" name="Slide Number Placeholder 3"/>
          <p:cNvSpPr>
            <a:spLocks noGrp="1"/>
          </p:cNvSpPr>
          <p:nvPr>
            <p:ph type="sldNum" sz="quarter" idx="5"/>
          </p:nvPr>
        </p:nvSpPr>
        <p:spPr/>
        <p:txBody>
          <a:bodyPr/>
          <a:lstStyle/>
          <a:p>
            <a:fld id="{6F4B6510-053C-49EA-AEDE-7C34AE614E3D}" type="slidenum">
              <a:rPr lang="en-GB" smtClean="0"/>
              <a:t>7</a:t>
            </a:fld>
            <a:endParaRPr lang="en-GB"/>
          </a:p>
        </p:txBody>
      </p:sp>
    </p:spTree>
    <p:extLst>
      <p:ext uri="{BB962C8B-B14F-4D97-AF65-F5344CB8AC3E}">
        <p14:creationId xmlns:p14="http://schemas.microsoft.com/office/powerpoint/2010/main" val="1617530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 our examples of cost cutting</a:t>
            </a:r>
            <a:r>
              <a:rPr lang="en-US" dirty="0">
                <a:cs typeface="+mn-lt"/>
              </a:rPr>
              <a:t/>
            </a:r>
            <a:br>
              <a:rPr lang="en-US" dirty="0">
                <a:cs typeface="+mn-lt"/>
              </a:rPr>
            </a:br>
            <a:r>
              <a:rPr lang="en-US" dirty="0"/>
              <a:t>- Joint TV subscriptions, </a:t>
            </a:r>
            <a:r>
              <a:rPr lang="en-US" dirty="0">
                <a:cs typeface="+mn-lt"/>
              </a:rPr>
              <a:t/>
            </a:r>
            <a:br>
              <a:rPr lang="en-US" dirty="0">
                <a:cs typeface="+mn-lt"/>
              </a:rPr>
            </a:br>
            <a:r>
              <a:rPr lang="en-US" dirty="0"/>
              <a:t>- Discount sites such as </a:t>
            </a:r>
            <a:r>
              <a:rPr lang="en-US" dirty="0" err="1"/>
              <a:t>Unidays</a:t>
            </a:r>
            <a:r>
              <a:rPr lang="en-US" dirty="0"/>
              <a:t> and </a:t>
            </a:r>
            <a:r>
              <a:rPr lang="en-US" dirty="0" err="1"/>
              <a:t>StudentBeans</a:t>
            </a:r>
            <a:r>
              <a:rPr lang="en-US" dirty="0"/>
              <a:t> which offer discount codes on things like clothes and events (JR: Constantly used Groupon and </a:t>
            </a:r>
            <a:r>
              <a:rPr lang="en-US" dirty="0" err="1"/>
              <a:t>Vouchercloud</a:t>
            </a:r>
            <a:r>
              <a:rPr lang="en-US" dirty="0"/>
              <a:t> to buy in bulk, cheap meals out etc.)</a:t>
            </a:r>
            <a:r>
              <a:rPr lang="en-US" dirty="0">
                <a:cs typeface="+mn-lt"/>
              </a:rPr>
              <a:t/>
            </a:r>
            <a:br>
              <a:rPr lang="en-US" dirty="0">
                <a:cs typeface="+mn-lt"/>
              </a:rPr>
            </a:br>
            <a:r>
              <a:rPr lang="en-US" dirty="0"/>
              <a:t>- Using comparison websites to cut costs on phone tariffs. </a:t>
            </a:r>
            <a:r>
              <a:rPr lang="en-US" dirty="0">
                <a:cs typeface="+mn-lt"/>
              </a:rPr>
              <a:t/>
            </a:r>
            <a:br>
              <a:rPr lang="en-US" dirty="0">
                <a:cs typeface="+mn-lt"/>
              </a:rPr>
            </a:br>
            <a:r>
              <a:rPr lang="en-US" dirty="0">
                <a:cs typeface="+mn-lt"/>
              </a:rPr>
              <a:t/>
            </a:r>
            <a:br>
              <a:rPr lang="en-US" dirty="0">
                <a:cs typeface="+mn-lt"/>
              </a:rPr>
            </a:br>
            <a:r>
              <a:rPr lang="en-US" dirty="0"/>
              <a:t>- “Cities such as Liverpool and Newcastle especially, offer student days (once a year) throughout the city Centre giving students the opportunities to win things like vouchers for clothing or free meals out. There are also student lock ins where shopping center's close for a period of time to open exclusively for students to grab some deals</a:t>
            </a:r>
            <a:r>
              <a:rPr lang="en-US" dirty="0" smtClean="0"/>
              <a:t>”.</a:t>
            </a:r>
          </a:p>
          <a:p>
            <a:r>
              <a:rPr lang="en-US" b="1" dirty="0" smtClean="0">
                <a:cs typeface="Calibri" panose="020F0502020204030204"/>
              </a:rPr>
              <a:t>Please</a:t>
            </a:r>
            <a:r>
              <a:rPr lang="en-US" b="1" baseline="0" dirty="0" smtClean="0">
                <a:cs typeface="Calibri" panose="020F0502020204030204"/>
              </a:rPr>
              <a:t> note: </a:t>
            </a:r>
            <a:r>
              <a:rPr lang="en-US" b="1" dirty="0" smtClean="0">
                <a:cs typeface="Calibri" panose="020F0502020204030204"/>
              </a:rPr>
              <a:t>Any other appropriate</a:t>
            </a:r>
            <a:r>
              <a:rPr lang="en-US" b="1" baseline="0" dirty="0" smtClean="0">
                <a:cs typeface="Calibri" panose="020F0502020204030204"/>
              </a:rPr>
              <a:t> examples that have been used by Hello Future member of staff is welcomed..</a:t>
            </a:r>
            <a:endParaRPr lang="en-US" b="1" dirty="0">
              <a:cs typeface="Calibri" panose="020F0502020204030204"/>
            </a:endParaRPr>
          </a:p>
        </p:txBody>
      </p:sp>
      <p:sp>
        <p:nvSpPr>
          <p:cNvPr id="4" name="Slide Number Placeholder 3"/>
          <p:cNvSpPr>
            <a:spLocks noGrp="1"/>
          </p:cNvSpPr>
          <p:nvPr>
            <p:ph type="sldNum" sz="quarter" idx="5"/>
          </p:nvPr>
        </p:nvSpPr>
        <p:spPr/>
        <p:txBody>
          <a:bodyPr/>
          <a:lstStyle/>
          <a:p>
            <a:fld id="{6F4B6510-053C-49EA-AEDE-7C34AE614E3D}" type="slidenum">
              <a:rPr lang="en-GB" smtClean="0"/>
              <a:t>8</a:t>
            </a:fld>
            <a:endParaRPr lang="en-GB"/>
          </a:p>
        </p:txBody>
      </p:sp>
    </p:spTree>
    <p:extLst>
      <p:ext uri="{BB962C8B-B14F-4D97-AF65-F5344CB8AC3E}">
        <p14:creationId xmlns:p14="http://schemas.microsoft.com/office/powerpoint/2010/main" val="3551107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cs typeface="+mn-lt"/>
              </a:rPr>
              <a:t>Guess</a:t>
            </a:r>
            <a:r>
              <a:rPr lang="en-US" b="1" u="sng" baseline="0" dirty="0" smtClean="0">
                <a:cs typeface="+mn-lt"/>
              </a:rPr>
              <a:t> the price activity</a:t>
            </a:r>
            <a:endParaRPr lang="en-US" b="1" u="none" baseline="0" dirty="0" smtClean="0">
              <a:cs typeface="+mn-lt"/>
            </a:endParaRPr>
          </a:p>
          <a:p>
            <a:r>
              <a:rPr lang="en-US" b="1" u="none" baseline="0" dirty="0" smtClean="0">
                <a:cs typeface="+mn-lt"/>
              </a:rPr>
              <a:t>- </a:t>
            </a:r>
            <a:r>
              <a:rPr lang="en-US" b="0" baseline="0" dirty="0" smtClean="0">
                <a:cs typeface="+mn-lt"/>
              </a:rPr>
              <a:t>After prioritizing what essentials each learner needs in the Budgeting activity, we move onto Guess the price.</a:t>
            </a:r>
          </a:p>
          <a:p>
            <a:pPr marL="171450" indent="-171450">
              <a:buFontTx/>
              <a:buChar char="-"/>
            </a:pPr>
            <a:r>
              <a:rPr lang="en-US" b="0" baseline="0" dirty="0" smtClean="0">
                <a:cs typeface="+mn-lt"/>
              </a:rPr>
              <a:t>Work way through each comparison and explain that the exact same product is available for considerably less than the brands they would normally associate with the product.</a:t>
            </a:r>
          </a:p>
          <a:p>
            <a:pPr marL="171450" indent="-171450">
              <a:buFontTx/>
              <a:buChar char="-"/>
            </a:pPr>
            <a:r>
              <a:rPr lang="en-US" b="0" baseline="0" dirty="0" smtClean="0">
                <a:cs typeface="+mn-lt"/>
              </a:rPr>
              <a:t>Give time between each transition for learners to shout out their thoughts and engage as much as possible in the activity.</a:t>
            </a:r>
          </a:p>
          <a:p>
            <a:pPr marL="171450" indent="-171450">
              <a:buFontTx/>
              <a:buChar char="-"/>
            </a:pPr>
            <a:r>
              <a:rPr lang="en-US" b="0" baseline="0" dirty="0" smtClean="0">
                <a:cs typeface="+mn-lt"/>
              </a:rPr>
              <a:t>The activity aims to debunk myths that students can cut costs without it affecting their standards of living </a:t>
            </a:r>
          </a:p>
          <a:p>
            <a:pPr marL="171450" indent="-171450">
              <a:buFontTx/>
              <a:buChar char="-"/>
            </a:pPr>
            <a:r>
              <a:rPr lang="en-US" b="0" baseline="0" dirty="0" smtClean="0">
                <a:cs typeface="+mn-lt"/>
              </a:rPr>
              <a:t>Hello Future staff to draw on their experiences with doing the ‘student shop’ and how being savvy with your money can enable you to do other things such as go out for nice meals and socialize more with friends.</a:t>
            </a:r>
            <a:r>
              <a:rPr lang="en-US" b="1" dirty="0" smtClean="0">
                <a:cs typeface="+mn-lt"/>
              </a:rPr>
              <a:t/>
            </a:r>
            <a:br>
              <a:rPr lang="en-US" b="1" dirty="0" smtClean="0">
                <a:cs typeface="+mn-lt"/>
              </a:rPr>
            </a:br>
            <a:endParaRPr lang="en-GB" dirty="0"/>
          </a:p>
        </p:txBody>
      </p:sp>
      <p:sp>
        <p:nvSpPr>
          <p:cNvPr id="4" name="Slide Number Placeholder 3"/>
          <p:cNvSpPr>
            <a:spLocks noGrp="1"/>
          </p:cNvSpPr>
          <p:nvPr>
            <p:ph type="sldNum" sz="quarter" idx="10"/>
          </p:nvPr>
        </p:nvSpPr>
        <p:spPr/>
        <p:txBody>
          <a:bodyPr/>
          <a:lstStyle/>
          <a:p>
            <a:fld id="{6F4B6510-053C-49EA-AEDE-7C34AE614E3D}" type="slidenum">
              <a:rPr lang="en-GB" smtClean="0"/>
              <a:t>9</a:t>
            </a:fld>
            <a:endParaRPr lang="en-GB"/>
          </a:p>
        </p:txBody>
      </p:sp>
    </p:spTree>
    <p:extLst>
      <p:ext uri="{BB962C8B-B14F-4D97-AF65-F5344CB8AC3E}">
        <p14:creationId xmlns:p14="http://schemas.microsoft.com/office/powerpoint/2010/main" val="2533519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AC43D5B-CF63-4EED-AC60-BD082D3A991D}" type="datetimeFigureOut">
              <a:rPr lang="en-GB" smtClean="0"/>
              <a:t>20/05/2020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4F1AE8-4598-4737-ADEA-A0859BB82973}" type="slidenum">
              <a:rPr lang="en-GB" smtClean="0"/>
              <a:t>‹#›</a:t>
            </a:fld>
            <a:endParaRPr lang="en-GB"/>
          </a:p>
        </p:txBody>
      </p:sp>
    </p:spTree>
    <p:extLst>
      <p:ext uri="{BB962C8B-B14F-4D97-AF65-F5344CB8AC3E}">
        <p14:creationId xmlns:p14="http://schemas.microsoft.com/office/powerpoint/2010/main" val="2319221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AC43D5B-CF63-4EED-AC60-BD082D3A991D}" type="datetimeFigureOut">
              <a:rPr lang="en-GB" smtClean="0"/>
              <a:t>20/05/2020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4F1AE8-4598-4737-ADEA-A0859BB82973}" type="slidenum">
              <a:rPr lang="en-GB" smtClean="0"/>
              <a:t>‹#›</a:t>
            </a:fld>
            <a:endParaRPr lang="en-GB"/>
          </a:p>
        </p:txBody>
      </p:sp>
    </p:spTree>
    <p:extLst>
      <p:ext uri="{BB962C8B-B14F-4D97-AF65-F5344CB8AC3E}">
        <p14:creationId xmlns:p14="http://schemas.microsoft.com/office/powerpoint/2010/main" val="2521963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AC43D5B-CF63-4EED-AC60-BD082D3A991D}" type="datetimeFigureOut">
              <a:rPr lang="en-GB" smtClean="0"/>
              <a:t>20/05/2020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4F1AE8-4598-4737-ADEA-A0859BB82973}" type="slidenum">
              <a:rPr lang="en-GB" smtClean="0"/>
              <a:t>‹#›</a:t>
            </a:fld>
            <a:endParaRPr lang="en-GB"/>
          </a:p>
        </p:txBody>
      </p:sp>
    </p:spTree>
    <p:extLst>
      <p:ext uri="{BB962C8B-B14F-4D97-AF65-F5344CB8AC3E}">
        <p14:creationId xmlns:p14="http://schemas.microsoft.com/office/powerpoint/2010/main" val="610615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1">
    <p:spTree>
      <p:nvGrpSpPr>
        <p:cNvPr id="1" name=""/>
        <p:cNvGrpSpPr/>
        <p:nvPr/>
      </p:nvGrpSpPr>
      <p:grpSpPr>
        <a:xfrm>
          <a:off x="0" y="0"/>
          <a:ext cx="0" cy="0"/>
          <a:chOff x="0" y="0"/>
          <a:chExt cx="0" cy="0"/>
        </a:xfrm>
      </p:grpSpPr>
      <p:sp>
        <p:nvSpPr>
          <p:cNvPr id="12" name="Rectangle 11"/>
          <p:cNvSpPr/>
          <p:nvPr userDrawn="1"/>
        </p:nvSpPr>
        <p:spPr>
          <a:xfrm>
            <a:off x="0" y="0"/>
            <a:ext cx="12192000" cy="3968496"/>
          </a:xfrm>
          <a:prstGeom prst="rect">
            <a:avLst/>
          </a:prstGeom>
          <a:solidFill>
            <a:srgbClr val="007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CC4"/>
              </a:solidFill>
            </a:endParaRPr>
          </a:p>
        </p:txBody>
      </p:sp>
      <p:cxnSp>
        <p:nvCxnSpPr>
          <p:cNvPr id="14" name="Straight Connector 13"/>
          <p:cNvCxnSpPr/>
          <p:nvPr userDrawn="1"/>
        </p:nvCxnSpPr>
        <p:spPr>
          <a:xfrm>
            <a:off x="407988" y="6346097"/>
            <a:ext cx="11376025"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3864" y="4622267"/>
            <a:ext cx="4176776" cy="1211928"/>
          </a:xfrm>
          <a:prstGeom prst="rect">
            <a:avLst/>
          </a:prstGeom>
        </p:spPr>
      </p:pic>
      <p:cxnSp>
        <p:nvCxnSpPr>
          <p:cNvPr id="15" name="Straight Connector 14"/>
          <p:cNvCxnSpPr/>
          <p:nvPr userDrawn="1"/>
        </p:nvCxnSpPr>
        <p:spPr>
          <a:xfrm>
            <a:off x="943864" y="1073116"/>
            <a:ext cx="8234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03920" y="476303"/>
            <a:ext cx="3688080" cy="3492193"/>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34510" y="5384307"/>
            <a:ext cx="1949503" cy="407771"/>
          </a:xfrm>
          <a:prstGeom prst="rect">
            <a:avLst/>
          </a:prstGeom>
        </p:spPr>
      </p:pic>
    </p:spTree>
    <p:extLst>
      <p:ext uri="{BB962C8B-B14F-4D97-AF65-F5344CB8AC3E}">
        <p14:creationId xmlns:p14="http://schemas.microsoft.com/office/powerpoint/2010/main" val="3586035497"/>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Blank Slide">
    <p:spTree>
      <p:nvGrpSpPr>
        <p:cNvPr id="1" name=""/>
        <p:cNvGrpSpPr/>
        <p:nvPr/>
      </p:nvGrpSpPr>
      <p:grpSpPr>
        <a:xfrm>
          <a:off x="0" y="0"/>
          <a:ext cx="0" cy="0"/>
          <a:chOff x="0" y="0"/>
          <a:chExt cx="0" cy="0"/>
        </a:xfrm>
      </p:grpSpPr>
      <p:sp>
        <p:nvSpPr>
          <p:cNvPr id="20" name="TextBox 19"/>
          <p:cNvSpPr txBox="1"/>
          <p:nvPr userDrawn="1"/>
        </p:nvSpPr>
        <p:spPr>
          <a:xfrm>
            <a:off x="3727704" y="1340527"/>
            <a:ext cx="4517136" cy="523220"/>
          </a:xfrm>
          <a:prstGeom prst="rect">
            <a:avLst/>
          </a:prstGeom>
          <a:noFill/>
        </p:spPr>
        <p:txBody>
          <a:bodyPr wrap="square" rtlCol="0">
            <a:spAutoFit/>
          </a:bodyPr>
          <a:lstStyle/>
          <a:p>
            <a:pPr algn="l"/>
            <a:r>
              <a:rPr lang="en-US" sz="2800" b="1" i="0" spc="0" baseline="0">
                <a:solidFill>
                  <a:schemeClr val="bg1"/>
                </a:solidFill>
                <a:latin typeface="Arial" charset="0"/>
                <a:ea typeface="Arial" charset="0"/>
                <a:cs typeface="Arial" charset="0"/>
              </a:rPr>
              <a:t>Page title here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2607" y="443672"/>
            <a:ext cx="3015995" cy="875118"/>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481085"/>
            <a:ext cx="12192000" cy="1376915"/>
          </a:xfrm>
          <a:prstGeom prst="rect">
            <a:avLst/>
          </a:prstGeom>
        </p:spPr>
      </p:pic>
    </p:spTree>
    <p:extLst>
      <p:ext uri="{BB962C8B-B14F-4D97-AF65-F5344CB8AC3E}">
        <p14:creationId xmlns:p14="http://schemas.microsoft.com/office/powerpoint/2010/main" val="3913275262"/>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Bullets">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481085"/>
            <a:ext cx="12192000" cy="1376915"/>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2607" y="443672"/>
            <a:ext cx="3015995" cy="875118"/>
          </a:xfrm>
          <a:prstGeom prst="rect">
            <a:avLst/>
          </a:prstGeom>
        </p:spPr>
      </p:pic>
    </p:spTree>
    <p:extLst>
      <p:ext uri="{BB962C8B-B14F-4D97-AF65-F5344CB8AC3E}">
        <p14:creationId xmlns:p14="http://schemas.microsoft.com/office/powerpoint/2010/main" val="391152615"/>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ody text and bullets">
    <p:spTree>
      <p:nvGrpSpPr>
        <p:cNvPr id="1" name=""/>
        <p:cNvGrpSpPr/>
        <p:nvPr/>
      </p:nvGrpSpPr>
      <p:grpSpPr>
        <a:xfrm>
          <a:off x="0" y="0"/>
          <a:ext cx="0" cy="0"/>
          <a:chOff x="0" y="0"/>
          <a:chExt cx="0" cy="0"/>
        </a:xfrm>
      </p:grpSpPr>
      <p:sp>
        <p:nvSpPr>
          <p:cNvPr id="10" name="Rectangle 9"/>
          <p:cNvSpPr/>
          <p:nvPr userDrawn="1"/>
        </p:nvSpPr>
        <p:spPr>
          <a:xfrm>
            <a:off x="0" y="0"/>
            <a:ext cx="12192000" cy="6346096"/>
          </a:xfrm>
          <a:prstGeom prst="rect">
            <a:avLst/>
          </a:prstGeom>
          <a:solidFill>
            <a:srgbClr val="62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CC4"/>
              </a:solidFill>
            </a:endParaRPr>
          </a:p>
        </p:txBody>
      </p:sp>
      <p:cxnSp>
        <p:nvCxnSpPr>
          <p:cNvPr id="16" name="Straight Connector 15"/>
          <p:cNvCxnSpPr/>
          <p:nvPr userDrawn="1"/>
        </p:nvCxnSpPr>
        <p:spPr>
          <a:xfrm>
            <a:off x="0" y="6346097"/>
            <a:ext cx="1219200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56064" y="3944853"/>
            <a:ext cx="2535936" cy="2401244"/>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0708" y="416185"/>
            <a:ext cx="2935960" cy="924342"/>
          </a:xfrm>
          <a:prstGeom prst="rect">
            <a:avLst/>
          </a:prstGeom>
        </p:spPr>
      </p:pic>
    </p:spTree>
    <p:extLst>
      <p:ext uri="{BB962C8B-B14F-4D97-AF65-F5344CB8AC3E}">
        <p14:creationId xmlns:p14="http://schemas.microsoft.com/office/powerpoint/2010/main" val="2003881470"/>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ast slid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007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CC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03920" y="3365806"/>
            <a:ext cx="3688080" cy="3492193"/>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85032" y="2274692"/>
            <a:ext cx="4818888" cy="1517152"/>
          </a:xfrm>
          <a:prstGeom prst="rect">
            <a:avLst/>
          </a:prstGeom>
        </p:spPr>
      </p:pic>
    </p:spTree>
    <p:extLst>
      <p:ext uri="{BB962C8B-B14F-4D97-AF65-F5344CB8AC3E}">
        <p14:creationId xmlns:p14="http://schemas.microsoft.com/office/powerpoint/2010/main" val="2019464994"/>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AC43D5B-CF63-4EED-AC60-BD082D3A991D}" type="datetimeFigureOut">
              <a:rPr lang="en-GB" smtClean="0"/>
              <a:t>20/05/2020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4F1AE8-4598-4737-ADEA-A0859BB82973}" type="slidenum">
              <a:rPr lang="en-GB" smtClean="0"/>
              <a:t>‹#›</a:t>
            </a:fld>
            <a:endParaRPr lang="en-GB"/>
          </a:p>
        </p:txBody>
      </p:sp>
    </p:spTree>
    <p:extLst>
      <p:ext uri="{BB962C8B-B14F-4D97-AF65-F5344CB8AC3E}">
        <p14:creationId xmlns:p14="http://schemas.microsoft.com/office/powerpoint/2010/main" val="1046557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AC43D5B-CF63-4EED-AC60-BD082D3A991D}" type="datetimeFigureOut">
              <a:rPr lang="en-GB" smtClean="0"/>
              <a:t>20/05/2020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4F1AE8-4598-4737-ADEA-A0859BB82973}" type="slidenum">
              <a:rPr lang="en-GB" smtClean="0"/>
              <a:t>‹#›</a:t>
            </a:fld>
            <a:endParaRPr lang="en-GB"/>
          </a:p>
        </p:txBody>
      </p:sp>
    </p:spTree>
    <p:extLst>
      <p:ext uri="{BB962C8B-B14F-4D97-AF65-F5344CB8AC3E}">
        <p14:creationId xmlns:p14="http://schemas.microsoft.com/office/powerpoint/2010/main" val="760457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AC43D5B-CF63-4EED-AC60-BD082D3A991D}" type="datetimeFigureOut">
              <a:rPr lang="en-GB" smtClean="0"/>
              <a:t>20/05/2020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4F1AE8-4598-4737-ADEA-A0859BB82973}" type="slidenum">
              <a:rPr lang="en-GB" smtClean="0"/>
              <a:t>‹#›</a:t>
            </a:fld>
            <a:endParaRPr lang="en-GB"/>
          </a:p>
        </p:txBody>
      </p:sp>
    </p:spTree>
    <p:extLst>
      <p:ext uri="{BB962C8B-B14F-4D97-AF65-F5344CB8AC3E}">
        <p14:creationId xmlns:p14="http://schemas.microsoft.com/office/powerpoint/2010/main" val="3585954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AC43D5B-CF63-4EED-AC60-BD082D3A991D}" type="datetimeFigureOut">
              <a:rPr lang="en-GB" smtClean="0"/>
              <a:t>20/05/2020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B4F1AE8-4598-4737-ADEA-A0859BB82973}" type="slidenum">
              <a:rPr lang="en-GB" smtClean="0"/>
              <a:t>‹#›</a:t>
            </a:fld>
            <a:endParaRPr lang="en-GB"/>
          </a:p>
        </p:txBody>
      </p:sp>
    </p:spTree>
    <p:extLst>
      <p:ext uri="{BB962C8B-B14F-4D97-AF65-F5344CB8AC3E}">
        <p14:creationId xmlns:p14="http://schemas.microsoft.com/office/powerpoint/2010/main" val="3860872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AC43D5B-CF63-4EED-AC60-BD082D3A991D}" type="datetimeFigureOut">
              <a:rPr lang="en-GB" smtClean="0"/>
              <a:t>20/05/2020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B4F1AE8-4598-4737-ADEA-A0859BB82973}" type="slidenum">
              <a:rPr lang="en-GB" smtClean="0"/>
              <a:t>‹#›</a:t>
            </a:fld>
            <a:endParaRPr lang="en-GB"/>
          </a:p>
        </p:txBody>
      </p:sp>
    </p:spTree>
    <p:extLst>
      <p:ext uri="{BB962C8B-B14F-4D97-AF65-F5344CB8AC3E}">
        <p14:creationId xmlns:p14="http://schemas.microsoft.com/office/powerpoint/2010/main" val="3927802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C43D5B-CF63-4EED-AC60-BD082D3A991D}" type="datetimeFigureOut">
              <a:rPr lang="en-GB" smtClean="0"/>
              <a:t>20/05/2020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B4F1AE8-4598-4737-ADEA-A0859BB82973}" type="slidenum">
              <a:rPr lang="en-GB" smtClean="0"/>
              <a:t>‹#›</a:t>
            </a:fld>
            <a:endParaRPr lang="en-GB"/>
          </a:p>
        </p:txBody>
      </p:sp>
    </p:spTree>
    <p:extLst>
      <p:ext uri="{BB962C8B-B14F-4D97-AF65-F5344CB8AC3E}">
        <p14:creationId xmlns:p14="http://schemas.microsoft.com/office/powerpoint/2010/main" val="3048023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AC43D5B-CF63-4EED-AC60-BD082D3A991D}" type="datetimeFigureOut">
              <a:rPr lang="en-GB" smtClean="0"/>
              <a:t>20/05/2020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4F1AE8-4598-4737-ADEA-A0859BB82973}" type="slidenum">
              <a:rPr lang="en-GB" smtClean="0"/>
              <a:t>‹#›</a:t>
            </a:fld>
            <a:endParaRPr lang="en-GB"/>
          </a:p>
        </p:txBody>
      </p:sp>
    </p:spTree>
    <p:extLst>
      <p:ext uri="{BB962C8B-B14F-4D97-AF65-F5344CB8AC3E}">
        <p14:creationId xmlns:p14="http://schemas.microsoft.com/office/powerpoint/2010/main" val="4168319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AC43D5B-CF63-4EED-AC60-BD082D3A991D}" type="datetimeFigureOut">
              <a:rPr lang="en-GB" smtClean="0"/>
              <a:t>20/05/2020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4F1AE8-4598-4737-ADEA-A0859BB82973}" type="slidenum">
              <a:rPr lang="en-GB" smtClean="0"/>
              <a:t>‹#›</a:t>
            </a:fld>
            <a:endParaRPr lang="en-GB"/>
          </a:p>
        </p:txBody>
      </p:sp>
    </p:spTree>
    <p:extLst>
      <p:ext uri="{BB962C8B-B14F-4D97-AF65-F5344CB8AC3E}">
        <p14:creationId xmlns:p14="http://schemas.microsoft.com/office/powerpoint/2010/main" val="33747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43D5B-CF63-4EED-AC60-BD082D3A991D}" type="datetimeFigureOut">
              <a:rPr lang="en-GB" smtClean="0"/>
              <a:t>20/05/2020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4F1AE8-4598-4737-ADEA-A0859BB82973}" type="slidenum">
              <a:rPr lang="en-GB" smtClean="0"/>
              <a:t>‹#›</a:t>
            </a:fld>
            <a:endParaRPr lang="en-GB"/>
          </a:p>
        </p:txBody>
      </p:sp>
    </p:spTree>
    <p:extLst>
      <p:ext uri="{BB962C8B-B14F-4D97-AF65-F5344CB8AC3E}">
        <p14:creationId xmlns:p14="http://schemas.microsoft.com/office/powerpoint/2010/main" val="12171732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4.png"/><Relationship Id="rId7"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36.jpg"/><Relationship Id="rId11" Type="http://schemas.microsoft.com/office/2007/relationships/hdphoto" Target="../media/hdphoto2.wdp"/><Relationship Id="rId5" Type="http://schemas.openxmlformats.org/officeDocument/2006/relationships/image" Target="../media/image35.jpeg"/><Relationship Id="rId10" Type="http://schemas.openxmlformats.org/officeDocument/2006/relationships/image" Target="../media/image40.png"/><Relationship Id="rId4" Type="http://schemas.microsoft.com/office/2007/relationships/hdphoto" Target="../media/hdphoto1.wdp"/><Relationship Id="rId9"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7.jpg"/><Relationship Id="rId13" Type="http://schemas.openxmlformats.org/officeDocument/2006/relationships/image" Target="../media/image32.jp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25.jpeg"/><Relationship Id="rId11" Type="http://schemas.openxmlformats.org/officeDocument/2006/relationships/image" Target="../media/image30.jp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png"/><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5067" y="1319571"/>
            <a:ext cx="11756933" cy="923330"/>
          </a:xfrm>
          <a:prstGeom prst="rect">
            <a:avLst/>
          </a:prstGeom>
          <a:noFill/>
        </p:spPr>
        <p:txBody>
          <a:bodyPr wrap="square" rtlCol="0">
            <a:spAutoFit/>
          </a:bodyPr>
          <a:lstStyle/>
          <a:p>
            <a:pPr algn="l"/>
            <a:r>
              <a:rPr lang="en-US" sz="5400" b="1" i="0" spc="0" baseline="0" dirty="0">
                <a:solidFill>
                  <a:schemeClr val="bg1"/>
                </a:solidFill>
                <a:latin typeface="Bumpo" pitchFamily="2" charset="0"/>
                <a:ea typeface="Arial" charset="0"/>
                <a:cs typeface="Arial" charset="0"/>
              </a:rPr>
              <a:t>Preparing for student</a:t>
            </a:r>
            <a:r>
              <a:rPr lang="en-US" sz="5400" b="1" i="0" spc="0" dirty="0">
                <a:solidFill>
                  <a:schemeClr val="bg1"/>
                </a:solidFill>
                <a:latin typeface="Bumpo" pitchFamily="2" charset="0"/>
                <a:ea typeface="Arial" charset="0"/>
                <a:cs typeface="Arial" charset="0"/>
              </a:rPr>
              <a:t> life</a:t>
            </a:r>
            <a:endParaRPr lang="en-US" sz="5400" b="1" i="0" spc="0" baseline="0" dirty="0">
              <a:solidFill>
                <a:schemeClr val="bg1"/>
              </a:solidFill>
              <a:latin typeface="Bumpo" pitchFamily="2" charset="0"/>
              <a:ea typeface="Arial" charset="0"/>
              <a:cs typeface="Arial" charset="0"/>
            </a:endParaRPr>
          </a:p>
        </p:txBody>
      </p:sp>
      <p:pic>
        <p:nvPicPr>
          <p:cNvPr id="1026" name="Picture 2" descr="Uni_Connect_Programme_logo_cmy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8473" y="5139559"/>
            <a:ext cx="2238805" cy="829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8392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94612" y="458296"/>
            <a:ext cx="7466946" cy="923330"/>
          </a:xfrm>
          <a:prstGeom prst="rect">
            <a:avLst/>
          </a:prstGeom>
          <a:noFill/>
        </p:spPr>
        <p:txBody>
          <a:bodyPr wrap="square" rtlCol="0">
            <a:spAutoFit/>
          </a:bodyPr>
          <a:lstStyle/>
          <a:p>
            <a:pPr algn="ctr"/>
            <a:r>
              <a:rPr lang="en-GB" sz="5400" b="1" dirty="0">
                <a:solidFill>
                  <a:srgbClr val="0070C0"/>
                </a:solidFill>
                <a:latin typeface="Lily Script One" panose="02000500000000000000" pitchFamily="2" charset="0"/>
              </a:rPr>
              <a:t>Choosing a course</a:t>
            </a:r>
          </a:p>
        </p:txBody>
      </p:sp>
      <p:sp>
        <p:nvSpPr>
          <p:cNvPr id="3" name="TextBox 2"/>
          <p:cNvSpPr txBox="1"/>
          <p:nvPr/>
        </p:nvSpPr>
        <p:spPr>
          <a:xfrm>
            <a:off x="318470" y="1514976"/>
            <a:ext cx="10540030" cy="4585871"/>
          </a:xfrm>
          <a:prstGeom prst="rect">
            <a:avLst/>
          </a:prstGeom>
          <a:noFill/>
        </p:spPr>
        <p:txBody>
          <a:bodyPr wrap="square" rtlCol="0" anchor="t">
            <a:spAutoFit/>
          </a:bodyPr>
          <a:lstStyle/>
          <a:p>
            <a:r>
              <a:rPr lang="en-GB" sz="3200" dirty="0">
                <a:solidFill>
                  <a:srgbClr val="0070C0"/>
                </a:solidFill>
                <a:latin typeface="Lily Script One" panose="02000500000000000000" pitchFamily="2" charset="0"/>
              </a:rPr>
              <a:t> Things to consider:</a:t>
            </a:r>
            <a:endParaRPr lang="en-GB" sz="2600" dirty="0">
              <a:latin typeface="Swis721 BT" panose="020B0504020202020204" pitchFamily="34" charset="0"/>
            </a:endParaRPr>
          </a:p>
          <a:p>
            <a:pPr marL="457200" indent="-457200">
              <a:buFont typeface="Arial" panose="05000000000000000000" pitchFamily="2" charset="2"/>
              <a:buChar char="•"/>
            </a:pPr>
            <a:r>
              <a:rPr lang="en-GB" sz="2600" dirty="0">
                <a:latin typeface="Swis721 BT" panose="020B0504020202020204" pitchFamily="34" charset="0"/>
              </a:rPr>
              <a:t> </a:t>
            </a:r>
            <a:r>
              <a:rPr lang="en-GB" sz="2600" b="1" dirty="0">
                <a:latin typeface="Swis721 BT" panose="020B0504020202020204" pitchFamily="34" charset="0"/>
              </a:rPr>
              <a:t>Entry/subject requirements </a:t>
            </a:r>
            <a:r>
              <a:rPr lang="en-GB" sz="2600" dirty="0">
                <a:latin typeface="Swis721 BT" panose="020B0504020202020204" pitchFamily="34" charset="0"/>
              </a:rPr>
              <a:t>– </a:t>
            </a:r>
            <a:r>
              <a:rPr lang="en-GB" sz="2600" dirty="0" err="1">
                <a:latin typeface="Swis721 BT" panose="020B0504020202020204" pitchFamily="34" charset="0"/>
              </a:rPr>
              <a:t>eg</a:t>
            </a:r>
            <a:r>
              <a:rPr lang="en-GB" sz="2600" dirty="0">
                <a:latin typeface="Swis721 BT" panose="020B0504020202020204" pitchFamily="34" charset="0"/>
              </a:rPr>
              <a:t> for Medicine you will need the Sciences and Maths.</a:t>
            </a:r>
          </a:p>
          <a:p>
            <a:pPr marL="457200" indent="-457200">
              <a:buFont typeface="Arial" panose="05000000000000000000" pitchFamily="2" charset="2"/>
              <a:buChar char="•"/>
            </a:pPr>
            <a:endParaRPr lang="en-GB" sz="2600" dirty="0">
              <a:latin typeface="Swis721 BT" panose="020B0504020202020204" pitchFamily="34" charset="0"/>
              <a:cs typeface="Calibri" panose="020F0502020204030204"/>
            </a:endParaRPr>
          </a:p>
          <a:p>
            <a:pPr marL="457200" indent="-457200">
              <a:buFont typeface="Arial" panose="05000000000000000000" pitchFamily="2" charset="2"/>
              <a:buChar char="•"/>
            </a:pPr>
            <a:r>
              <a:rPr lang="en-GB" sz="2600" dirty="0">
                <a:latin typeface="Swis721 BT" panose="020B0504020202020204" pitchFamily="34" charset="0"/>
              </a:rPr>
              <a:t> </a:t>
            </a:r>
            <a:r>
              <a:rPr lang="en-GB" sz="2600" b="1" dirty="0">
                <a:latin typeface="Swis721 BT" panose="020B0504020202020204" pitchFamily="34" charset="0"/>
              </a:rPr>
              <a:t>Course modules </a:t>
            </a:r>
            <a:r>
              <a:rPr lang="en-GB" sz="2600" dirty="0">
                <a:latin typeface="Swis721 BT" panose="020B0504020202020204" pitchFamily="34" charset="0"/>
              </a:rPr>
              <a:t>– the same degree will look vastly different at different universities.</a:t>
            </a:r>
          </a:p>
          <a:p>
            <a:pPr marL="457200" indent="-457200">
              <a:buFont typeface="Arial" panose="05000000000000000000" pitchFamily="2" charset="2"/>
              <a:buChar char="•"/>
            </a:pPr>
            <a:endParaRPr lang="en-GB" sz="2600" dirty="0">
              <a:latin typeface="Swis721 BT" panose="020B0504020202020204" pitchFamily="34" charset="0"/>
              <a:cs typeface="Calibri" panose="020F0502020204030204"/>
            </a:endParaRPr>
          </a:p>
          <a:p>
            <a:pPr marL="457200" indent="-457200">
              <a:buFont typeface="Arial" panose="05000000000000000000" pitchFamily="2" charset="2"/>
              <a:buChar char="•"/>
            </a:pPr>
            <a:r>
              <a:rPr lang="en-GB" sz="2600" dirty="0">
                <a:latin typeface="Swis721 BT" panose="020B0504020202020204" pitchFamily="34" charset="0"/>
              </a:rPr>
              <a:t> </a:t>
            </a:r>
            <a:r>
              <a:rPr lang="en-GB" sz="2600" b="1" dirty="0">
                <a:latin typeface="Swis721 BT" panose="020B0504020202020204" pitchFamily="34" charset="0"/>
              </a:rPr>
              <a:t>Assessment styles </a:t>
            </a:r>
            <a:r>
              <a:rPr lang="en-GB" sz="2600" dirty="0">
                <a:latin typeface="Swis721 BT" panose="020B0504020202020204" pitchFamily="34" charset="0"/>
              </a:rPr>
              <a:t>– do you prefer exams or coursework?</a:t>
            </a:r>
          </a:p>
          <a:p>
            <a:pPr marL="457200" indent="-457200">
              <a:buFont typeface="Arial" panose="05000000000000000000" pitchFamily="2" charset="2"/>
              <a:buChar char="•"/>
            </a:pPr>
            <a:endParaRPr lang="en-GB" sz="2600" dirty="0">
              <a:latin typeface="Swis721 BT" panose="020B0504020202020204" pitchFamily="34" charset="0"/>
              <a:cs typeface="Calibri" panose="020F0502020204030204"/>
            </a:endParaRPr>
          </a:p>
          <a:p>
            <a:pPr marL="457200" indent="-457200">
              <a:buFont typeface="Arial" panose="05000000000000000000" pitchFamily="2" charset="2"/>
              <a:buChar char="•"/>
            </a:pPr>
            <a:r>
              <a:rPr lang="en-GB" sz="2600" dirty="0">
                <a:latin typeface="Swis721 BT" panose="020B0504020202020204" pitchFamily="34" charset="0"/>
              </a:rPr>
              <a:t> </a:t>
            </a:r>
            <a:r>
              <a:rPr lang="en-GB" sz="2600" b="1" dirty="0">
                <a:latin typeface="Swis721 BT" panose="020B0504020202020204" pitchFamily="34" charset="0"/>
              </a:rPr>
              <a:t>Joint or single honours? </a:t>
            </a:r>
            <a:r>
              <a:rPr lang="en-GB" sz="2600" dirty="0">
                <a:latin typeface="Swis721 BT" panose="020B0504020202020204" pitchFamily="34" charset="0"/>
              </a:rPr>
              <a:t>– </a:t>
            </a:r>
            <a:r>
              <a:rPr lang="en-GB" sz="2600" dirty="0" err="1">
                <a:latin typeface="Swis721 BT" panose="020B0504020202020204" pitchFamily="34" charset="0"/>
              </a:rPr>
              <a:t>eg</a:t>
            </a:r>
            <a:r>
              <a:rPr lang="en-GB" sz="2600" dirty="0">
                <a:latin typeface="Swis721 BT" panose="020B0504020202020204" pitchFamily="34" charset="0"/>
              </a:rPr>
              <a:t> BA History, or BA History and Politics?</a:t>
            </a:r>
            <a:endParaRPr lang="en-GB" sz="2600" dirty="0">
              <a:latin typeface="Swis721 BT" panose="020B0504020202020204" pitchFamily="34" charset="0"/>
              <a:cs typeface="Calibri" panose="020F0502020204030204"/>
            </a:endParaRPr>
          </a:p>
        </p:txBody>
      </p:sp>
    </p:spTree>
    <p:extLst>
      <p:ext uri="{BB962C8B-B14F-4D97-AF65-F5344CB8AC3E}">
        <p14:creationId xmlns:p14="http://schemas.microsoft.com/office/powerpoint/2010/main" val="39607977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9276" y="1763289"/>
            <a:ext cx="8572500" cy="4031873"/>
          </a:xfrm>
          <a:prstGeom prst="rect">
            <a:avLst/>
          </a:prstGeom>
          <a:noFill/>
        </p:spPr>
        <p:txBody>
          <a:bodyPr wrap="square" rtlCol="0" anchor="t">
            <a:spAutoFit/>
          </a:bodyPr>
          <a:lstStyle/>
          <a:p>
            <a:pPr lvl="0"/>
            <a:r>
              <a:rPr lang="en-GB" sz="4000" dirty="0">
                <a:latin typeface="Lily Script One" panose="02000500000000000000" pitchFamily="2" charset="0"/>
              </a:rPr>
              <a:t>Things to consider:</a:t>
            </a:r>
            <a:endParaRPr lang="en-GB" sz="3200" dirty="0">
              <a:latin typeface="Swis721 BT" panose="020B0504020202020204" pitchFamily="34" charset="0"/>
            </a:endParaRPr>
          </a:p>
          <a:p>
            <a:pPr marL="457200" lvl="0" indent="-457200">
              <a:buFont typeface="Arial" panose="05000000000000000000" pitchFamily="2" charset="2"/>
              <a:buChar char="•"/>
            </a:pPr>
            <a:r>
              <a:rPr lang="en-GB" sz="3600" dirty="0">
                <a:solidFill>
                  <a:srgbClr val="000000"/>
                </a:solidFill>
                <a:latin typeface="Swis721 BT" panose="020B0504020202020204" pitchFamily="34" charset="0"/>
              </a:rPr>
              <a:t>Entry requirements</a:t>
            </a:r>
            <a:endParaRPr lang="en-GB" sz="3600" dirty="0">
              <a:solidFill>
                <a:srgbClr val="000000"/>
              </a:solidFill>
              <a:latin typeface="Swis721 BT" panose="020B0504020202020204" pitchFamily="34" charset="0"/>
              <a:cs typeface="Calibri" panose="020F0502020204030204"/>
            </a:endParaRPr>
          </a:p>
          <a:p>
            <a:pPr marL="457200" lvl="0" indent="-457200">
              <a:buFont typeface="Arial" panose="05000000000000000000" pitchFamily="2" charset="2"/>
              <a:buChar char="•"/>
            </a:pPr>
            <a:r>
              <a:rPr lang="en-GB" sz="3600" dirty="0">
                <a:solidFill>
                  <a:srgbClr val="000000"/>
                </a:solidFill>
                <a:latin typeface="Swis721 BT" panose="020B0504020202020204" pitchFamily="34" charset="0"/>
              </a:rPr>
              <a:t>Location</a:t>
            </a:r>
            <a:endParaRPr lang="en-GB" sz="3600" dirty="0">
              <a:solidFill>
                <a:srgbClr val="000000"/>
              </a:solidFill>
              <a:latin typeface="Swis721 BT" panose="020B0504020202020204" pitchFamily="34" charset="0"/>
              <a:cs typeface="Calibri" panose="020F0502020204030204"/>
            </a:endParaRPr>
          </a:p>
          <a:p>
            <a:pPr marL="457200" indent="-457200">
              <a:buFont typeface="Arial" panose="05000000000000000000" pitchFamily="2" charset="2"/>
              <a:buChar char="•"/>
            </a:pPr>
            <a:r>
              <a:rPr lang="en-GB" sz="3600" dirty="0">
                <a:solidFill>
                  <a:srgbClr val="000000"/>
                </a:solidFill>
                <a:latin typeface="Swis721 BT" panose="020B0504020202020204" pitchFamily="34" charset="0"/>
              </a:rPr>
              <a:t>City or campus university</a:t>
            </a:r>
            <a:endParaRPr lang="en-GB" sz="3600" dirty="0">
              <a:solidFill>
                <a:srgbClr val="000000"/>
              </a:solidFill>
              <a:latin typeface="Swis721 BT" panose="020B0504020202020204" pitchFamily="34" charset="0"/>
              <a:cs typeface="Calibri" panose="020F0502020204030204"/>
            </a:endParaRPr>
          </a:p>
          <a:p>
            <a:pPr marL="457200" indent="-457200">
              <a:buFont typeface="Arial" panose="05000000000000000000" pitchFamily="2" charset="2"/>
              <a:buChar char="•"/>
            </a:pPr>
            <a:r>
              <a:rPr lang="en-GB" sz="3600" dirty="0">
                <a:solidFill>
                  <a:srgbClr val="000000"/>
                </a:solidFill>
                <a:latin typeface="Swis721 BT" panose="020B0504020202020204" pitchFamily="34" charset="0"/>
              </a:rPr>
              <a:t>Scholarships</a:t>
            </a:r>
            <a:endParaRPr lang="en-GB" sz="3600" dirty="0">
              <a:solidFill>
                <a:srgbClr val="000000"/>
              </a:solidFill>
              <a:latin typeface="Swis721 BT" panose="020B0504020202020204" pitchFamily="34" charset="0"/>
              <a:cs typeface="Calibri" panose="020F0502020204030204"/>
            </a:endParaRPr>
          </a:p>
          <a:p>
            <a:pPr marL="457200" indent="-457200">
              <a:buFont typeface="Arial" panose="05000000000000000000" pitchFamily="2" charset="2"/>
              <a:buChar char="•"/>
            </a:pPr>
            <a:r>
              <a:rPr lang="en-GB" sz="3600" dirty="0">
                <a:solidFill>
                  <a:srgbClr val="000000"/>
                </a:solidFill>
                <a:latin typeface="Swis721 BT" panose="020B0504020202020204" pitchFamily="34" charset="0"/>
              </a:rPr>
              <a:t>Study abroad options</a:t>
            </a:r>
            <a:endParaRPr lang="en-GB" sz="3600" dirty="0">
              <a:solidFill>
                <a:srgbClr val="000000"/>
              </a:solidFill>
              <a:latin typeface="Swis721 BT" panose="020B0504020202020204" pitchFamily="34" charset="0"/>
              <a:cs typeface="Calibri" panose="020F0502020204030204"/>
            </a:endParaRPr>
          </a:p>
          <a:p>
            <a:pPr marL="457200" indent="-457200">
              <a:buFont typeface="Arial" panose="05000000000000000000" pitchFamily="2" charset="2"/>
              <a:buChar char="•"/>
            </a:pPr>
            <a:r>
              <a:rPr lang="en-GB" sz="3600" dirty="0">
                <a:solidFill>
                  <a:srgbClr val="000000"/>
                </a:solidFill>
                <a:latin typeface="Swis721 BT" panose="020B0504020202020204" pitchFamily="34" charset="0"/>
              </a:rPr>
              <a:t>Facilities, </a:t>
            </a:r>
            <a:r>
              <a:rPr lang="en-GB" sz="3600" dirty="0" err="1">
                <a:solidFill>
                  <a:srgbClr val="000000"/>
                </a:solidFill>
                <a:latin typeface="Swis721 BT" panose="020B0504020202020204" pitchFamily="34" charset="0"/>
              </a:rPr>
              <a:t>eg</a:t>
            </a:r>
            <a:r>
              <a:rPr lang="en-GB" sz="3600" dirty="0">
                <a:solidFill>
                  <a:srgbClr val="000000"/>
                </a:solidFill>
                <a:latin typeface="Swis721 BT" panose="020B0504020202020204" pitchFamily="34" charset="0"/>
              </a:rPr>
              <a:t> sports, cafes, library </a:t>
            </a:r>
            <a:endParaRPr lang="en-GB" sz="3600" dirty="0">
              <a:solidFill>
                <a:srgbClr val="000000"/>
              </a:solidFill>
              <a:latin typeface="Swis721 BT" panose="020B0504020202020204" pitchFamily="34" charset="0"/>
              <a:cs typeface="Calibri" panose="020F0502020204030204"/>
            </a:endParaRPr>
          </a:p>
        </p:txBody>
      </p:sp>
      <p:sp>
        <p:nvSpPr>
          <p:cNvPr id="3" name="Rectangle 2"/>
          <p:cNvSpPr/>
          <p:nvPr/>
        </p:nvSpPr>
        <p:spPr>
          <a:xfrm>
            <a:off x="4419849" y="547013"/>
            <a:ext cx="6460423" cy="923330"/>
          </a:xfrm>
          <a:prstGeom prst="rect">
            <a:avLst/>
          </a:prstGeom>
        </p:spPr>
        <p:txBody>
          <a:bodyPr wrap="none">
            <a:spAutoFit/>
          </a:bodyPr>
          <a:lstStyle/>
          <a:p>
            <a:pPr lvl="0"/>
            <a:r>
              <a:rPr lang="en-GB" sz="5400" b="1" dirty="0">
                <a:solidFill>
                  <a:srgbClr val="0074BE"/>
                </a:solidFill>
                <a:latin typeface="Lily Script One" panose="02000500000000000000" pitchFamily="2" charset="0"/>
              </a:rPr>
              <a:t>Choosing a university</a:t>
            </a:r>
          </a:p>
        </p:txBody>
      </p:sp>
    </p:spTree>
    <p:extLst>
      <p:ext uri="{BB962C8B-B14F-4D97-AF65-F5344CB8AC3E}">
        <p14:creationId xmlns:p14="http://schemas.microsoft.com/office/powerpoint/2010/main" val="20870074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8141A9-391B-4646-95AD-9A1D5EC13D05}"/>
              </a:ext>
            </a:extLst>
          </p:cNvPr>
          <p:cNvSpPr txBox="1"/>
          <p:nvPr/>
        </p:nvSpPr>
        <p:spPr>
          <a:xfrm>
            <a:off x="3442044" y="664948"/>
            <a:ext cx="8197506"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b="1" dirty="0">
                <a:solidFill>
                  <a:srgbClr val="0074BE"/>
                </a:solidFill>
                <a:latin typeface="Lily Script One" panose="02000500000000000000" pitchFamily="2" charset="0"/>
                <a:cs typeface="Arial"/>
              </a:rPr>
              <a:t>Student accommodation</a:t>
            </a:r>
          </a:p>
        </p:txBody>
      </p:sp>
      <p:sp>
        <p:nvSpPr>
          <p:cNvPr id="3" name="TextBox 2"/>
          <p:cNvSpPr txBox="1"/>
          <p:nvPr/>
        </p:nvSpPr>
        <p:spPr>
          <a:xfrm>
            <a:off x="641350" y="1987550"/>
            <a:ext cx="10560050" cy="3970318"/>
          </a:xfrm>
          <a:prstGeom prst="rect">
            <a:avLst/>
          </a:prstGeom>
          <a:noFill/>
        </p:spPr>
        <p:txBody>
          <a:bodyPr wrap="square" rtlCol="0">
            <a:spAutoFit/>
          </a:bodyPr>
          <a:lstStyle/>
          <a:p>
            <a:r>
              <a:rPr lang="en-GB" sz="4000" dirty="0">
                <a:latin typeface="Lily Script One" panose="02000500000000000000" pitchFamily="2" charset="0"/>
              </a:rPr>
              <a:t>Things to consider:</a:t>
            </a:r>
            <a:endParaRPr lang="en-GB" sz="3200" dirty="0">
              <a:latin typeface="Swis721 BT" panose="020B0504020202020204" pitchFamily="34" charset="0"/>
            </a:endParaRPr>
          </a:p>
          <a:p>
            <a:pPr marL="457200" indent="-457200">
              <a:buFont typeface="Arial" panose="020B0604020202020204" pitchFamily="34" charset="0"/>
              <a:buChar char="•"/>
            </a:pPr>
            <a:r>
              <a:rPr lang="en-GB" sz="3600" dirty="0">
                <a:latin typeface="Swis721 BT" panose="020B0504020202020204" pitchFamily="34" charset="0"/>
              </a:rPr>
              <a:t>Budget</a:t>
            </a:r>
          </a:p>
          <a:p>
            <a:pPr marL="457200" indent="-457200">
              <a:buFont typeface="Arial" panose="020B0604020202020204" pitchFamily="34" charset="0"/>
              <a:buChar char="•"/>
            </a:pPr>
            <a:r>
              <a:rPr lang="en-GB" sz="3600" dirty="0">
                <a:latin typeface="Swis721 BT" panose="020B0504020202020204" pitchFamily="34" charset="0"/>
              </a:rPr>
              <a:t>Location</a:t>
            </a:r>
          </a:p>
          <a:p>
            <a:pPr marL="457200" indent="-457200">
              <a:buFont typeface="Arial" panose="020B0604020202020204" pitchFamily="34" charset="0"/>
              <a:buChar char="•"/>
            </a:pPr>
            <a:r>
              <a:rPr lang="en-GB" sz="3600" dirty="0">
                <a:latin typeface="Swis721 BT" panose="020B0504020202020204" pitchFamily="34" charset="0"/>
              </a:rPr>
              <a:t>Mixed or single gender?</a:t>
            </a:r>
          </a:p>
          <a:p>
            <a:pPr marL="457200" indent="-457200">
              <a:buFont typeface="Arial" panose="020B0604020202020204" pitchFamily="34" charset="0"/>
              <a:buChar char="•"/>
            </a:pPr>
            <a:r>
              <a:rPr lang="en-GB" sz="3600" dirty="0">
                <a:latin typeface="Swis721 BT" panose="020B0504020202020204" pitchFamily="34" charset="0"/>
              </a:rPr>
              <a:t>Loud and social or smaller and quieter?</a:t>
            </a:r>
          </a:p>
          <a:p>
            <a:pPr marL="457200" indent="-457200">
              <a:buFont typeface="Arial" panose="020B0604020202020204" pitchFamily="34" charset="0"/>
              <a:buChar char="•"/>
            </a:pPr>
            <a:r>
              <a:rPr lang="en-GB" sz="3600" dirty="0">
                <a:latin typeface="Swis721 BT" panose="020B0504020202020204" pitchFamily="34" charset="0"/>
              </a:rPr>
              <a:t>Shared bathroom or </a:t>
            </a:r>
            <a:r>
              <a:rPr lang="en-GB" sz="3600" dirty="0" err="1">
                <a:latin typeface="Swis721 BT" panose="020B0504020202020204" pitchFamily="34" charset="0"/>
              </a:rPr>
              <a:t>en</a:t>
            </a:r>
            <a:r>
              <a:rPr lang="en-GB" sz="3600" dirty="0">
                <a:latin typeface="Swis721 BT" panose="020B0504020202020204" pitchFamily="34" charset="0"/>
              </a:rPr>
              <a:t> suite accommodation?</a:t>
            </a:r>
          </a:p>
          <a:p>
            <a:pPr marL="285750" indent="-285750">
              <a:buFont typeface="Wingdings" panose="05000000000000000000" pitchFamily="2" charset="2"/>
              <a:buChar char="Ø"/>
            </a:pPr>
            <a:endParaRPr lang="en-GB" sz="3200" dirty="0">
              <a:latin typeface="Swis721 BT" panose="020B0504020202020204" pitchFamily="34" charset="0"/>
            </a:endParaRPr>
          </a:p>
        </p:txBody>
      </p:sp>
    </p:spTree>
    <p:extLst>
      <p:ext uri="{BB962C8B-B14F-4D97-AF65-F5344CB8AC3E}">
        <p14:creationId xmlns:p14="http://schemas.microsoft.com/office/powerpoint/2010/main" val="36844756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676399" y="1689637"/>
            <a:ext cx="9384632" cy="39791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9E8141A9-391B-4646-95AD-9A1D5EC13D05}"/>
              </a:ext>
            </a:extLst>
          </p:cNvPr>
          <p:cNvSpPr txBox="1"/>
          <p:nvPr/>
        </p:nvSpPr>
        <p:spPr>
          <a:xfrm>
            <a:off x="2941354" y="1890522"/>
            <a:ext cx="6854720" cy="86177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000" b="1" dirty="0">
                <a:solidFill>
                  <a:srgbClr val="0074BE"/>
                </a:solidFill>
                <a:latin typeface="Lily Script One" panose="02000500000000000000" pitchFamily="2" charset="0"/>
                <a:cs typeface="Arial"/>
              </a:rPr>
              <a:t>My Perfect University </a:t>
            </a:r>
          </a:p>
        </p:txBody>
      </p:sp>
      <p:sp>
        <p:nvSpPr>
          <p:cNvPr id="4" name="TextBox 3"/>
          <p:cNvSpPr txBox="1"/>
          <p:nvPr/>
        </p:nvSpPr>
        <p:spPr>
          <a:xfrm>
            <a:off x="2590798" y="2953181"/>
            <a:ext cx="7555831" cy="2492990"/>
          </a:xfrm>
          <a:prstGeom prst="rect">
            <a:avLst/>
          </a:prstGeom>
          <a:noFill/>
        </p:spPr>
        <p:txBody>
          <a:bodyPr wrap="square" rtlCol="0">
            <a:spAutoFit/>
          </a:bodyPr>
          <a:lstStyle/>
          <a:p>
            <a:pPr algn="ctr"/>
            <a:r>
              <a:rPr lang="en-GB" sz="2600" dirty="0">
                <a:solidFill>
                  <a:srgbClr val="0074BE"/>
                </a:solidFill>
                <a:latin typeface="Swis721 BT" panose="020B0504020202020204" pitchFamily="34" charset="0"/>
              </a:rPr>
              <a:t>In groups of 3 or 4 design a poster to showcase your perfect university .</a:t>
            </a:r>
          </a:p>
          <a:p>
            <a:pPr algn="ctr"/>
            <a:endParaRPr lang="en-GB" sz="2600" dirty="0">
              <a:solidFill>
                <a:srgbClr val="0074BE"/>
              </a:solidFill>
              <a:latin typeface="Swis721 BT" panose="020B0504020202020204" pitchFamily="34" charset="0"/>
            </a:endParaRPr>
          </a:p>
          <a:p>
            <a:pPr algn="ctr"/>
            <a:r>
              <a:rPr lang="en-GB" sz="2600" dirty="0">
                <a:solidFill>
                  <a:srgbClr val="0074BE"/>
                </a:solidFill>
                <a:latin typeface="Swis721 BT" panose="020B0504020202020204" pitchFamily="34" charset="0"/>
              </a:rPr>
              <a:t>Use some idea’s already covered today and ask teachers and hello future staff what their perfect university would have been.</a:t>
            </a:r>
          </a:p>
        </p:txBody>
      </p:sp>
    </p:spTree>
    <p:extLst>
      <p:ext uri="{BB962C8B-B14F-4D97-AF65-F5344CB8AC3E}">
        <p14:creationId xmlns:p14="http://schemas.microsoft.com/office/powerpoint/2010/main" val="28200879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8141A9-391B-4646-95AD-9A1D5EC13D05}"/>
              </a:ext>
            </a:extLst>
          </p:cNvPr>
          <p:cNvSpPr txBox="1"/>
          <p:nvPr/>
        </p:nvSpPr>
        <p:spPr>
          <a:xfrm>
            <a:off x="3544015" y="388978"/>
            <a:ext cx="8197506"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b="1" dirty="0">
                <a:solidFill>
                  <a:srgbClr val="0074BE"/>
                </a:solidFill>
                <a:latin typeface="Lily Script One" panose="02000500000000000000" pitchFamily="2" charset="0"/>
                <a:cs typeface="Arial"/>
              </a:rPr>
              <a:t>Life outside of study </a:t>
            </a:r>
          </a:p>
        </p:txBody>
      </p:sp>
      <p:sp>
        <p:nvSpPr>
          <p:cNvPr id="5" name="TextBox 4"/>
          <p:cNvSpPr txBox="1"/>
          <p:nvPr/>
        </p:nvSpPr>
        <p:spPr>
          <a:xfrm>
            <a:off x="7170836" y="5845618"/>
            <a:ext cx="2422979" cy="400110"/>
          </a:xfrm>
          <a:prstGeom prst="rect">
            <a:avLst/>
          </a:prstGeom>
          <a:noFill/>
        </p:spPr>
        <p:txBody>
          <a:bodyPr wrap="square" rtlCol="0">
            <a:spAutoFit/>
          </a:bodyPr>
          <a:lstStyle/>
          <a:p>
            <a:r>
              <a:rPr lang="en-GB" sz="2000" dirty="0" smtClean="0">
                <a:latin typeface="Lily Script One" panose="02000500000000000000" pitchFamily="2" charset="0"/>
              </a:rPr>
              <a:t>Leisure activities</a:t>
            </a:r>
            <a:endParaRPr lang="en-GB" sz="2000" dirty="0">
              <a:latin typeface="Lily Script One" panose="02000500000000000000" pitchFamily="2" charset="0"/>
            </a:endParaRPr>
          </a:p>
        </p:txBody>
      </p:sp>
      <p:sp>
        <p:nvSpPr>
          <p:cNvPr id="6" name="TextBox 5"/>
          <p:cNvSpPr txBox="1"/>
          <p:nvPr/>
        </p:nvSpPr>
        <p:spPr>
          <a:xfrm rot="21399106">
            <a:off x="-591843" y="5580622"/>
            <a:ext cx="6822067" cy="707886"/>
          </a:xfrm>
          <a:prstGeom prst="rect">
            <a:avLst/>
          </a:prstGeom>
          <a:noFill/>
        </p:spPr>
        <p:txBody>
          <a:bodyPr wrap="square" rtlCol="0">
            <a:spAutoFit/>
          </a:bodyPr>
          <a:lstStyle/>
          <a:p>
            <a:pPr algn="ctr"/>
            <a:r>
              <a:rPr lang="en-GB" sz="2000" dirty="0">
                <a:latin typeface="Lily Script One" panose="02000500000000000000" pitchFamily="2" charset="0"/>
              </a:rPr>
              <a:t>Discounts – </a:t>
            </a:r>
            <a:r>
              <a:rPr lang="en-GB" sz="2000" dirty="0" err="1">
                <a:latin typeface="Lily Script One" panose="02000500000000000000" pitchFamily="2" charset="0"/>
              </a:rPr>
              <a:t>Totum</a:t>
            </a:r>
            <a:r>
              <a:rPr lang="en-GB" sz="2000" dirty="0">
                <a:latin typeface="Lily Script One" panose="02000500000000000000" pitchFamily="2" charset="0"/>
              </a:rPr>
              <a:t> Card, </a:t>
            </a:r>
            <a:r>
              <a:rPr lang="en-GB" sz="2000" dirty="0" smtClean="0">
                <a:latin typeface="Lily Script One" panose="02000500000000000000" pitchFamily="2" charset="0"/>
              </a:rPr>
              <a:t/>
            </a:r>
            <a:br>
              <a:rPr lang="en-GB" sz="2000" dirty="0" smtClean="0">
                <a:latin typeface="Lily Script One" panose="02000500000000000000" pitchFamily="2" charset="0"/>
              </a:rPr>
            </a:br>
            <a:r>
              <a:rPr lang="en-GB" sz="2000" dirty="0" smtClean="0">
                <a:latin typeface="Lily Script One" panose="02000500000000000000" pitchFamily="2" charset="0"/>
              </a:rPr>
              <a:t>NUS </a:t>
            </a:r>
            <a:r>
              <a:rPr lang="en-GB" sz="2000" dirty="0">
                <a:latin typeface="Lily Script One" panose="02000500000000000000" pitchFamily="2" charset="0"/>
              </a:rPr>
              <a:t>Apprentice Extra!</a:t>
            </a:r>
          </a:p>
        </p:txBody>
      </p:sp>
      <p:sp>
        <p:nvSpPr>
          <p:cNvPr id="7" name="TextBox 6"/>
          <p:cNvSpPr txBox="1"/>
          <p:nvPr/>
        </p:nvSpPr>
        <p:spPr>
          <a:xfrm>
            <a:off x="4286957" y="1284605"/>
            <a:ext cx="1906755" cy="400110"/>
          </a:xfrm>
          <a:prstGeom prst="rect">
            <a:avLst/>
          </a:prstGeom>
          <a:noFill/>
        </p:spPr>
        <p:txBody>
          <a:bodyPr wrap="square" rtlCol="0">
            <a:spAutoFit/>
          </a:bodyPr>
          <a:lstStyle/>
          <a:p>
            <a:r>
              <a:rPr lang="en-GB" sz="2000" dirty="0">
                <a:latin typeface="Lily Script One" panose="02000500000000000000" pitchFamily="2" charset="0"/>
              </a:rPr>
              <a:t>Volunteering </a:t>
            </a:r>
          </a:p>
        </p:txBody>
      </p:sp>
      <p:sp>
        <p:nvSpPr>
          <p:cNvPr id="8" name="TextBox 7"/>
          <p:cNvSpPr txBox="1"/>
          <p:nvPr/>
        </p:nvSpPr>
        <p:spPr>
          <a:xfrm rot="322229">
            <a:off x="8646515" y="3540395"/>
            <a:ext cx="2847519" cy="400110"/>
          </a:xfrm>
          <a:prstGeom prst="rect">
            <a:avLst/>
          </a:prstGeom>
          <a:noFill/>
        </p:spPr>
        <p:txBody>
          <a:bodyPr wrap="square" rtlCol="0">
            <a:spAutoFit/>
          </a:bodyPr>
          <a:lstStyle/>
          <a:p>
            <a:r>
              <a:rPr lang="en-GB" sz="2000" dirty="0">
                <a:latin typeface="Lily Script One" panose="02000500000000000000" pitchFamily="2" charset="0"/>
              </a:rPr>
              <a:t>New environments  </a:t>
            </a:r>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rot="21218776">
            <a:off x="270238" y="1716309"/>
            <a:ext cx="2834721" cy="1594531"/>
          </a:xfrm>
          <a:prstGeom prst="rect">
            <a:avLst/>
          </a:prstGeom>
          <a:ln>
            <a:solidFill>
              <a:schemeClr val="accent1"/>
            </a:solidFill>
          </a:ln>
          <a:effectLst>
            <a:outerShdw blurRad="292100" dist="139700" dir="2700000" algn="tl" rotWithShape="0">
              <a:srgbClr val="333333">
                <a:alpha val="65000"/>
              </a:srgbClr>
            </a:outerShdw>
          </a:effectLst>
        </p:spPr>
      </p:pic>
      <p:sp>
        <p:nvSpPr>
          <p:cNvPr id="4" name="TextBox 3"/>
          <p:cNvSpPr txBox="1"/>
          <p:nvPr/>
        </p:nvSpPr>
        <p:spPr>
          <a:xfrm rot="21154482">
            <a:off x="441557" y="3493725"/>
            <a:ext cx="2798818" cy="400110"/>
          </a:xfrm>
          <a:prstGeom prst="rect">
            <a:avLst/>
          </a:prstGeom>
          <a:noFill/>
        </p:spPr>
        <p:txBody>
          <a:bodyPr wrap="square" rtlCol="0">
            <a:spAutoFit/>
          </a:bodyPr>
          <a:lstStyle/>
          <a:p>
            <a:r>
              <a:rPr lang="en-GB" sz="2000" dirty="0">
                <a:latin typeface="Lily Script One" panose="02000500000000000000" pitchFamily="2" charset="0"/>
              </a:rPr>
              <a:t>Clubs and Societies </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70574">
            <a:off x="7188221" y="1601292"/>
            <a:ext cx="2567514" cy="1660861"/>
          </a:xfrm>
          <a:prstGeom prst="rect">
            <a:avLst/>
          </a:prstGeom>
          <a:ln>
            <a:solidFill>
              <a:schemeClr val="accent1"/>
            </a:solidFill>
          </a:ln>
          <a:effectLst>
            <a:outerShdw blurRad="190500" algn="tl" rotWithShape="0">
              <a:srgbClr val="000000">
                <a:alpha val="70000"/>
              </a:srgbClr>
            </a:outerShdw>
          </a:effec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50108">
            <a:off x="8021678" y="4056517"/>
            <a:ext cx="2336055" cy="1673732"/>
          </a:xfrm>
          <a:prstGeom prst="rect">
            <a:avLst/>
          </a:prstGeom>
          <a:ln>
            <a:solidFill>
              <a:schemeClr val="accent1"/>
            </a:solidFill>
          </a:ln>
          <a:effectLst>
            <a:outerShdw blurRad="190500" algn="tl" rotWithShape="0">
              <a:srgbClr val="000000">
                <a:alpha val="70000"/>
              </a:srgbClr>
            </a:outerShdw>
          </a:effec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78838">
            <a:off x="1472291" y="3951876"/>
            <a:ext cx="2459769" cy="1509241"/>
          </a:xfrm>
          <a:prstGeom prst="rect">
            <a:avLst/>
          </a:prstGeom>
          <a:ln>
            <a:solidFill>
              <a:schemeClr val="accent1"/>
            </a:solidFill>
          </a:ln>
          <a:effectLst>
            <a:outerShdw blurRad="190500" algn="tl" rotWithShape="0">
              <a:srgbClr val="000000">
                <a:alpha val="70000"/>
              </a:srgbClr>
            </a:outerShdw>
          </a:effectLst>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7830">
            <a:off x="3596846" y="1818369"/>
            <a:ext cx="3224445" cy="1625457"/>
          </a:xfrm>
          <a:prstGeom prst="rect">
            <a:avLst/>
          </a:prstGeom>
          <a:ln>
            <a:solidFill>
              <a:schemeClr val="accent1"/>
            </a:solidFill>
          </a:ln>
          <a:effectLst>
            <a:outerShdw blurRad="190500" algn="tl" rotWithShape="0">
              <a:srgbClr val="000000">
                <a:alpha val="70000"/>
              </a:srgbClr>
            </a:outerShdw>
          </a:effectLst>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305248">
            <a:off x="5866484" y="4049052"/>
            <a:ext cx="2260338" cy="1535170"/>
          </a:xfrm>
          <a:prstGeom prst="rect">
            <a:avLst/>
          </a:prstGeom>
          <a:ln>
            <a:solidFill>
              <a:schemeClr val="accent1"/>
            </a:solidFill>
          </a:ln>
          <a:effectLst>
            <a:outerShdw blurRad="190500" algn="tl" rotWithShape="0">
              <a:srgbClr val="000000">
                <a:alpha val="70000"/>
              </a:srgbClr>
            </a:outerShdw>
          </a:effectLst>
        </p:spPr>
      </p:pic>
      <p:pic>
        <p:nvPicPr>
          <p:cNvPr id="9" name="Picture 8"/>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327011">
            <a:off x="9194213" y="1601125"/>
            <a:ext cx="2525563" cy="1894172"/>
          </a:xfrm>
          <a:prstGeom prst="rect">
            <a:avLst/>
          </a:prstGeom>
          <a:ln>
            <a:solidFill>
              <a:schemeClr val="accent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7356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8141A9-391B-4646-95AD-9A1D5EC13D05}"/>
              </a:ext>
            </a:extLst>
          </p:cNvPr>
          <p:cNvSpPr txBox="1"/>
          <p:nvPr/>
        </p:nvSpPr>
        <p:spPr>
          <a:xfrm>
            <a:off x="3442044" y="664948"/>
            <a:ext cx="8197506"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b="1" dirty="0">
                <a:solidFill>
                  <a:srgbClr val="0070C0"/>
                </a:solidFill>
                <a:latin typeface="Lily Script One" panose="02000500000000000000" pitchFamily="2" charset="0"/>
                <a:cs typeface="Arial"/>
              </a:rPr>
              <a:t>What’s the point?</a:t>
            </a:r>
          </a:p>
        </p:txBody>
      </p:sp>
      <p:pic>
        <p:nvPicPr>
          <p:cNvPr id="3" name="Picture 2" descr="Image result for money bag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6118" y="2468799"/>
            <a:ext cx="1553368" cy="22023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money ba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3724" y="1810115"/>
            <a:ext cx="2243939" cy="31813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012871" y="3252205"/>
            <a:ext cx="1366939" cy="1200329"/>
          </a:xfrm>
          <a:prstGeom prst="rect">
            <a:avLst/>
          </a:prstGeom>
        </p:spPr>
        <p:txBody>
          <a:bodyPr wrap="square">
            <a:spAutoFit/>
          </a:bodyPr>
          <a:lstStyle/>
          <a:p>
            <a:pPr algn="ctr"/>
            <a:r>
              <a:rPr lang="en-US" sz="7200" b="1" dirty="0">
                <a:solidFill>
                  <a:srgbClr val="0070C0"/>
                </a:solidFill>
                <a:latin typeface="Lily Script One" panose="02000500000000000000" pitchFamily="2" charset="0"/>
                <a:cs typeface="Arial"/>
              </a:rPr>
              <a:t>VS</a:t>
            </a:r>
          </a:p>
        </p:txBody>
      </p:sp>
      <p:sp>
        <p:nvSpPr>
          <p:cNvPr id="9" name="Rectangle 8"/>
          <p:cNvSpPr/>
          <p:nvPr/>
        </p:nvSpPr>
        <p:spPr>
          <a:xfrm>
            <a:off x="2259668" y="5197694"/>
            <a:ext cx="2364751" cy="707886"/>
          </a:xfrm>
          <a:prstGeom prst="rect">
            <a:avLst/>
          </a:prstGeom>
        </p:spPr>
        <p:txBody>
          <a:bodyPr wrap="none">
            <a:spAutoFit/>
          </a:bodyPr>
          <a:lstStyle/>
          <a:p>
            <a:pPr algn="ctr"/>
            <a:r>
              <a:rPr lang="en-US" sz="4000" b="1" dirty="0">
                <a:solidFill>
                  <a:srgbClr val="0074BE"/>
                </a:solidFill>
                <a:latin typeface="Lily Script One" panose="02000500000000000000" pitchFamily="2" charset="0"/>
                <a:cs typeface="Arial"/>
              </a:rPr>
              <a:t>£22,000</a:t>
            </a:r>
          </a:p>
        </p:txBody>
      </p:sp>
      <p:sp>
        <p:nvSpPr>
          <p:cNvPr id="10" name="Rectangle 9"/>
          <p:cNvSpPr/>
          <p:nvPr/>
        </p:nvSpPr>
        <p:spPr>
          <a:xfrm>
            <a:off x="7104973" y="5197694"/>
            <a:ext cx="2332690" cy="707886"/>
          </a:xfrm>
          <a:prstGeom prst="rect">
            <a:avLst/>
          </a:prstGeom>
        </p:spPr>
        <p:txBody>
          <a:bodyPr wrap="none">
            <a:spAutoFit/>
          </a:bodyPr>
          <a:lstStyle/>
          <a:p>
            <a:pPr algn="ctr"/>
            <a:r>
              <a:rPr lang="en-US" sz="4000" b="1" dirty="0">
                <a:solidFill>
                  <a:srgbClr val="0070C0"/>
                </a:solidFill>
                <a:latin typeface="Lily Script One" panose="02000500000000000000" pitchFamily="2" charset="0"/>
                <a:cs typeface="Arial"/>
              </a:rPr>
              <a:t>£31,000</a:t>
            </a:r>
          </a:p>
        </p:txBody>
      </p:sp>
    </p:spTree>
    <p:extLst>
      <p:ext uri="{BB962C8B-B14F-4D97-AF65-F5344CB8AC3E}">
        <p14:creationId xmlns:p14="http://schemas.microsoft.com/office/powerpoint/2010/main" val="192805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625025" y="4344237"/>
            <a:ext cx="4721934" cy="769441"/>
          </a:xfrm>
          <a:prstGeom prst="rect">
            <a:avLst/>
          </a:prstGeom>
          <a:noFill/>
        </p:spPr>
        <p:txBody>
          <a:bodyPr wrap="none" rtlCol="0" anchor="t">
            <a:spAutoFit/>
          </a:bodyPr>
          <a:lstStyle/>
          <a:p>
            <a:r>
              <a:rPr lang="en-GB" sz="4400" b="1" dirty="0">
                <a:solidFill>
                  <a:schemeClr val="bg1"/>
                </a:solidFill>
                <a:latin typeface="Swis721 BT"/>
              </a:rPr>
              <a:t>@</a:t>
            </a:r>
            <a:r>
              <a:rPr lang="en-GB" sz="4400" b="1" dirty="0" err="1">
                <a:solidFill>
                  <a:schemeClr val="bg1"/>
                </a:solidFill>
                <a:latin typeface="Swis721 BT"/>
              </a:rPr>
              <a:t>HelloFutureCCOP</a:t>
            </a:r>
            <a:endParaRPr lang="en-GB" sz="4400" b="1" dirty="0">
              <a:solidFill>
                <a:schemeClr val="bg1"/>
              </a:solidFill>
              <a:latin typeface="Swis721 BT"/>
            </a:endParaRPr>
          </a:p>
        </p:txBody>
      </p:sp>
      <p:sp>
        <p:nvSpPr>
          <p:cNvPr id="14" name="TextBox 13"/>
          <p:cNvSpPr txBox="1"/>
          <p:nvPr/>
        </p:nvSpPr>
        <p:spPr>
          <a:xfrm>
            <a:off x="3748498" y="370784"/>
            <a:ext cx="7828459" cy="1446550"/>
          </a:xfrm>
          <a:prstGeom prst="rect">
            <a:avLst/>
          </a:prstGeom>
          <a:noFill/>
        </p:spPr>
        <p:txBody>
          <a:bodyPr wrap="square" rtlCol="0">
            <a:spAutoFit/>
          </a:bodyPr>
          <a:lstStyle/>
          <a:p>
            <a:pPr algn="ctr"/>
            <a:r>
              <a:rPr lang="en-GB" sz="4400" b="1" dirty="0">
                <a:solidFill>
                  <a:schemeClr val="bg1"/>
                </a:solidFill>
                <a:latin typeface="Lily Script One" panose="02000500000000000000" pitchFamily="2" charset="0"/>
              </a:rPr>
              <a:t>Have any questions? Send us a direct message!</a:t>
            </a:r>
          </a:p>
        </p:txBody>
      </p:sp>
      <p:pic>
        <p:nvPicPr>
          <p:cNvPr id="2050" name="Picture 2" descr="Image result for instagram logo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35756" y="2495252"/>
            <a:ext cx="1813255" cy="18132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twitter logo png squa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6120" y="2722062"/>
            <a:ext cx="1359636" cy="135963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facebook logo png squa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71193" y="2771347"/>
            <a:ext cx="1247401" cy="12474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3116" y="1908774"/>
            <a:ext cx="5975914" cy="3917025"/>
          </a:xfrm>
          <a:prstGeom prst="rect">
            <a:avLst/>
          </a:prstGeom>
        </p:spPr>
      </p:pic>
    </p:spTree>
    <p:extLst>
      <p:ext uri="{BB962C8B-B14F-4D97-AF65-F5344CB8AC3E}">
        <p14:creationId xmlns:p14="http://schemas.microsoft.com/office/powerpoint/2010/main" val="25881661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7213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938229" y="1900611"/>
            <a:ext cx="7388649" cy="4187193"/>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endParaRPr>
          </a:p>
        </p:txBody>
      </p:sp>
      <p:sp>
        <p:nvSpPr>
          <p:cNvPr id="5" name="Rectangle 4"/>
          <p:cNvSpPr/>
          <p:nvPr/>
        </p:nvSpPr>
        <p:spPr>
          <a:xfrm>
            <a:off x="0" y="0"/>
            <a:ext cx="4082143" cy="226967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2644" y="472148"/>
            <a:ext cx="7689368" cy="5436041"/>
          </a:xfrm>
          <a:prstGeom prst="rect">
            <a:avLst/>
          </a:prstGeom>
        </p:spPr>
      </p:pic>
    </p:spTree>
    <p:custDataLst>
      <p:tags r:id="rId1"/>
    </p:custDataLst>
    <p:extLst>
      <p:ext uri="{BB962C8B-B14F-4D97-AF65-F5344CB8AC3E}">
        <p14:creationId xmlns:p14="http://schemas.microsoft.com/office/powerpoint/2010/main" val="35878269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A367A3-30F8-48C1-BA00-40CF7281BD40}"/>
              </a:ext>
            </a:extLst>
          </p:cNvPr>
          <p:cNvSpPr txBox="1"/>
          <p:nvPr/>
        </p:nvSpPr>
        <p:spPr>
          <a:xfrm>
            <a:off x="735568" y="1928447"/>
            <a:ext cx="11249603" cy="4647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GB" sz="3200" dirty="0">
                <a:latin typeface="Lily Script One" panose="02000500000000000000" pitchFamily="2" charset="0"/>
                <a:cs typeface="Arial"/>
              </a:rPr>
              <a:t>Prepare </a:t>
            </a:r>
            <a:r>
              <a:rPr lang="en-GB" sz="3200" dirty="0">
                <a:latin typeface="Swis721 BT" panose="020B0504020202020204" pitchFamily="34" charset="0"/>
                <a:cs typeface="Arial"/>
              </a:rPr>
              <a:t>to thoroughly research your university options</a:t>
            </a:r>
            <a:r>
              <a:rPr lang="en-US" sz="3200" dirty="0">
                <a:latin typeface="Swis721 BT" panose="020B0504020202020204" pitchFamily="34" charset="0"/>
                <a:cs typeface="Arial"/>
              </a:rPr>
              <a:t>​.</a:t>
            </a:r>
          </a:p>
          <a:p>
            <a:pPr>
              <a:buChar char="•"/>
            </a:pPr>
            <a:endParaRPr lang="en-US" sz="3200" dirty="0">
              <a:latin typeface="Swis721 BT" panose="020B0504020202020204" pitchFamily="34" charset="0"/>
              <a:cs typeface="Arial"/>
            </a:endParaRPr>
          </a:p>
          <a:p>
            <a:pPr>
              <a:buChar char="•"/>
            </a:pPr>
            <a:r>
              <a:rPr lang="en-GB" sz="3200" dirty="0">
                <a:latin typeface="Lily Script One" panose="02000500000000000000" pitchFamily="2" charset="0"/>
                <a:cs typeface="Arial"/>
              </a:rPr>
              <a:t>Explore</a:t>
            </a:r>
            <a:r>
              <a:rPr lang="en-GB" sz="3200" dirty="0">
                <a:latin typeface="Swis721 BT" panose="020B0504020202020204" pitchFamily="34" charset="0"/>
                <a:cs typeface="Arial"/>
              </a:rPr>
              <a:t> what is important to you when considering a university.</a:t>
            </a:r>
            <a:r>
              <a:rPr lang="en-US" sz="3200" dirty="0">
                <a:latin typeface="Swis721 BT" panose="020B0504020202020204" pitchFamily="34" charset="0"/>
                <a:cs typeface="Arial"/>
              </a:rPr>
              <a:t>​</a:t>
            </a:r>
          </a:p>
          <a:p>
            <a:pPr>
              <a:buChar char="•"/>
            </a:pPr>
            <a:endParaRPr lang="en-US" sz="3200" dirty="0">
              <a:latin typeface="Swis721 BT" panose="020B0504020202020204" pitchFamily="34" charset="0"/>
              <a:cs typeface="Arial"/>
            </a:endParaRPr>
          </a:p>
          <a:p>
            <a:pPr>
              <a:buChar char="•"/>
            </a:pPr>
            <a:r>
              <a:rPr lang="en-GB" sz="3200" dirty="0">
                <a:latin typeface="Lily Script One" panose="02000500000000000000" pitchFamily="2" charset="0"/>
                <a:cs typeface="Arial"/>
              </a:rPr>
              <a:t>Understand</a:t>
            </a:r>
            <a:r>
              <a:rPr lang="en-GB" sz="3200" dirty="0">
                <a:latin typeface="Swis721 BT" panose="020B0504020202020204" pitchFamily="34" charset="0"/>
                <a:cs typeface="Arial"/>
              </a:rPr>
              <a:t> this is a big decision but that we can overcome any barriers we face by considering all the elements. </a:t>
            </a:r>
          </a:p>
          <a:p>
            <a:r>
              <a:rPr lang="en-US" sz="3600" dirty="0">
                <a:latin typeface="Swis721 BT" panose="020B0504020202020204" pitchFamily="34" charset="0"/>
              </a:rPr>
              <a:t/>
            </a:r>
            <a:br>
              <a:rPr lang="en-US" sz="3600" dirty="0">
                <a:latin typeface="Swis721 BT" panose="020B0504020202020204" pitchFamily="34" charset="0"/>
              </a:rPr>
            </a:br>
            <a:endParaRPr lang="en-US" sz="3600" dirty="0">
              <a:latin typeface="Swis721 BT" panose="020B0504020202020204" pitchFamily="34" charset="0"/>
            </a:endParaRPr>
          </a:p>
        </p:txBody>
      </p:sp>
      <p:sp>
        <p:nvSpPr>
          <p:cNvPr id="2" name="TextBox 1"/>
          <p:cNvSpPr txBox="1"/>
          <p:nvPr/>
        </p:nvSpPr>
        <p:spPr>
          <a:xfrm>
            <a:off x="4453400" y="734785"/>
            <a:ext cx="6255943" cy="707886"/>
          </a:xfrm>
          <a:prstGeom prst="rect">
            <a:avLst/>
          </a:prstGeom>
          <a:noFill/>
        </p:spPr>
        <p:txBody>
          <a:bodyPr wrap="none" rtlCol="0">
            <a:spAutoFit/>
          </a:bodyPr>
          <a:lstStyle/>
          <a:p>
            <a:r>
              <a:rPr lang="en-GB" sz="4000" u="sng" dirty="0">
                <a:solidFill>
                  <a:srgbClr val="0074BE"/>
                </a:solidFill>
                <a:latin typeface="Bumpo" pitchFamily="2" charset="0"/>
              </a:rPr>
              <a:t>Aims and Outcomes:</a:t>
            </a:r>
          </a:p>
        </p:txBody>
      </p:sp>
    </p:spTree>
    <p:custDataLst>
      <p:tags r:id="rId1"/>
    </p:custDataLst>
    <p:extLst>
      <p:ext uri="{BB962C8B-B14F-4D97-AF65-F5344CB8AC3E}">
        <p14:creationId xmlns:p14="http://schemas.microsoft.com/office/powerpoint/2010/main" val="15100754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 y="1704861"/>
            <a:ext cx="5902492" cy="523220"/>
          </a:xfrm>
          <a:prstGeom prst="rect">
            <a:avLst/>
          </a:prstGeom>
          <a:noFill/>
        </p:spPr>
        <p:txBody>
          <a:bodyPr wrap="square" rtlCol="0">
            <a:spAutoFit/>
          </a:bodyPr>
          <a:lstStyle/>
          <a:p>
            <a:pPr algn="ctr"/>
            <a:r>
              <a:rPr lang="en-GB" sz="2800" b="1" dirty="0">
                <a:solidFill>
                  <a:srgbClr val="0074BE"/>
                </a:solidFill>
                <a:latin typeface="Lily Script One" panose="02000500000000000000" pitchFamily="2" charset="0"/>
              </a:rPr>
              <a:t>University or Apprenticeships</a:t>
            </a:r>
          </a:p>
        </p:txBody>
      </p:sp>
      <p:sp>
        <p:nvSpPr>
          <p:cNvPr id="3" name="TextBox 2"/>
          <p:cNvSpPr txBox="1"/>
          <p:nvPr/>
        </p:nvSpPr>
        <p:spPr>
          <a:xfrm>
            <a:off x="3794612" y="458296"/>
            <a:ext cx="7466946" cy="923330"/>
          </a:xfrm>
          <a:prstGeom prst="rect">
            <a:avLst/>
          </a:prstGeom>
          <a:noFill/>
        </p:spPr>
        <p:txBody>
          <a:bodyPr wrap="square" rtlCol="0">
            <a:spAutoFit/>
          </a:bodyPr>
          <a:lstStyle/>
          <a:p>
            <a:pPr algn="ctr"/>
            <a:r>
              <a:rPr lang="en-GB" sz="5400" b="1" dirty="0">
                <a:solidFill>
                  <a:srgbClr val="0074BE"/>
                </a:solidFill>
                <a:latin typeface="Lily Script One" panose="02000500000000000000" pitchFamily="2" charset="0"/>
              </a:rPr>
              <a:t>What’s best for you?</a:t>
            </a:r>
          </a:p>
        </p:txBody>
      </p:sp>
      <p:sp>
        <p:nvSpPr>
          <p:cNvPr id="4" name="TextBox 3"/>
          <p:cNvSpPr txBox="1"/>
          <p:nvPr/>
        </p:nvSpPr>
        <p:spPr>
          <a:xfrm>
            <a:off x="-79208" y="3095419"/>
            <a:ext cx="6289508" cy="523220"/>
          </a:xfrm>
          <a:prstGeom prst="rect">
            <a:avLst/>
          </a:prstGeom>
          <a:noFill/>
        </p:spPr>
        <p:txBody>
          <a:bodyPr wrap="square" rtlCol="0">
            <a:spAutoFit/>
          </a:bodyPr>
          <a:lstStyle/>
          <a:p>
            <a:pPr algn="ctr"/>
            <a:r>
              <a:rPr lang="en-GB" sz="2800" b="1" dirty="0">
                <a:solidFill>
                  <a:srgbClr val="323E48"/>
                </a:solidFill>
                <a:latin typeface="Lily Script One" panose="02000500000000000000" pitchFamily="2" charset="0"/>
              </a:rPr>
              <a:t>Moving away or staying at home</a:t>
            </a:r>
          </a:p>
        </p:txBody>
      </p:sp>
      <p:sp>
        <p:nvSpPr>
          <p:cNvPr id="6" name="TextBox 5"/>
          <p:cNvSpPr txBox="1"/>
          <p:nvPr/>
        </p:nvSpPr>
        <p:spPr>
          <a:xfrm>
            <a:off x="233500" y="4485977"/>
            <a:ext cx="6289508" cy="523220"/>
          </a:xfrm>
          <a:prstGeom prst="rect">
            <a:avLst/>
          </a:prstGeom>
          <a:noFill/>
        </p:spPr>
        <p:txBody>
          <a:bodyPr wrap="square" rtlCol="0">
            <a:spAutoFit/>
          </a:bodyPr>
          <a:lstStyle/>
          <a:p>
            <a:pPr algn="ctr"/>
            <a:r>
              <a:rPr lang="en-GB" sz="2800" b="1" dirty="0">
                <a:solidFill>
                  <a:srgbClr val="0074BE"/>
                </a:solidFill>
                <a:latin typeface="Lily Script One" panose="02000500000000000000" pitchFamily="2" charset="0"/>
              </a:rPr>
              <a:t>Living with people or living on your own </a:t>
            </a:r>
          </a:p>
        </p:txBody>
      </p:sp>
      <p:sp>
        <p:nvSpPr>
          <p:cNvPr id="7" name="TextBox 6"/>
          <p:cNvSpPr txBox="1"/>
          <p:nvPr/>
        </p:nvSpPr>
        <p:spPr>
          <a:xfrm>
            <a:off x="5755534" y="2264387"/>
            <a:ext cx="6289508" cy="523220"/>
          </a:xfrm>
          <a:prstGeom prst="rect">
            <a:avLst/>
          </a:prstGeom>
          <a:noFill/>
        </p:spPr>
        <p:txBody>
          <a:bodyPr wrap="square" rtlCol="0">
            <a:spAutoFit/>
          </a:bodyPr>
          <a:lstStyle/>
          <a:p>
            <a:pPr algn="ctr"/>
            <a:r>
              <a:rPr lang="en-GB" sz="2800" b="1" dirty="0">
                <a:solidFill>
                  <a:srgbClr val="323E48"/>
                </a:solidFill>
                <a:latin typeface="Lily Script One" panose="02000500000000000000" pitchFamily="2" charset="0"/>
              </a:rPr>
              <a:t>Earning now or earning later</a:t>
            </a:r>
          </a:p>
        </p:txBody>
      </p:sp>
      <p:sp>
        <p:nvSpPr>
          <p:cNvPr id="8" name="TextBox 7"/>
          <p:cNvSpPr txBox="1"/>
          <p:nvPr/>
        </p:nvSpPr>
        <p:spPr>
          <a:xfrm>
            <a:off x="5902492" y="3670369"/>
            <a:ext cx="6289508" cy="954107"/>
          </a:xfrm>
          <a:prstGeom prst="rect">
            <a:avLst/>
          </a:prstGeom>
          <a:noFill/>
        </p:spPr>
        <p:txBody>
          <a:bodyPr wrap="square" rtlCol="0" anchor="t">
            <a:spAutoFit/>
          </a:bodyPr>
          <a:lstStyle/>
          <a:p>
            <a:pPr algn="ctr"/>
            <a:r>
              <a:rPr lang="en-GB" sz="2800" b="1" dirty="0" smtClean="0">
                <a:solidFill>
                  <a:srgbClr val="0074BE"/>
                </a:solidFill>
                <a:latin typeface="Lily Script One"/>
              </a:rPr>
              <a:t>Study in a</a:t>
            </a:r>
            <a:r>
              <a:rPr lang="en-GB" sz="2800" b="1" dirty="0" smtClean="0">
                <a:solidFill>
                  <a:srgbClr val="0074BE"/>
                </a:solidFill>
                <a:latin typeface="Lily Script One"/>
              </a:rPr>
              <a:t> busy city or </a:t>
            </a:r>
            <a:br>
              <a:rPr lang="en-GB" sz="2800" b="1" dirty="0" smtClean="0">
                <a:solidFill>
                  <a:srgbClr val="0074BE"/>
                </a:solidFill>
                <a:latin typeface="Lily Script One"/>
              </a:rPr>
            </a:br>
            <a:r>
              <a:rPr lang="en-GB" sz="2800" b="1" dirty="0" smtClean="0">
                <a:solidFill>
                  <a:srgbClr val="0074BE"/>
                </a:solidFill>
                <a:latin typeface="Lily Script One"/>
              </a:rPr>
              <a:t>on-campus?</a:t>
            </a:r>
            <a:endParaRPr lang="en-GB" sz="2800" b="1" dirty="0">
              <a:solidFill>
                <a:srgbClr val="0074BE"/>
              </a:solidFill>
              <a:latin typeface="Lily Script One" panose="02000500000000000000" pitchFamily="2" charset="0"/>
            </a:endParaRPr>
          </a:p>
        </p:txBody>
      </p:sp>
      <p:sp>
        <p:nvSpPr>
          <p:cNvPr id="9" name="TextBox 8"/>
          <p:cNvSpPr txBox="1"/>
          <p:nvPr/>
        </p:nvSpPr>
        <p:spPr>
          <a:xfrm>
            <a:off x="5755534" y="5206485"/>
            <a:ext cx="6289508" cy="523220"/>
          </a:xfrm>
          <a:prstGeom prst="rect">
            <a:avLst/>
          </a:prstGeom>
          <a:noFill/>
        </p:spPr>
        <p:txBody>
          <a:bodyPr wrap="square" rtlCol="0">
            <a:spAutoFit/>
          </a:bodyPr>
          <a:lstStyle/>
          <a:p>
            <a:pPr algn="ctr"/>
            <a:r>
              <a:rPr lang="en-GB" sz="2800" b="1" dirty="0">
                <a:solidFill>
                  <a:srgbClr val="323E48"/>
                </a:solidFill>
                <a:latin typeface="Lily Script One" panose="02000500000000000000" pitchFamily="2" charset="0"/>
              </a:rPr>
              <a:t>Old hobbies or new societies </a:t>
            </a:r>
          </a:p>
        </p:txBody>
      </p:sp>
    </p:spTree>
    <p:extLst>
      <p:ext uri="{BB962C8B-B14F-4D97-AF65-F5344CB8AC3E}">
        <p14:creationId xmlns:p14="http://schemas.microsoft.com/office/powerpoint/2010/main" val="301011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94612" y="458296"/>
            <a:ext cx="7466946" cy="1754326"/>
          </a:xfrm>
          <a:prstGeom prst="rect">
            <a:avLst/>
          </a:prstGeom>
          <a:noFill/>
        </p:spPr>
        <p:txBody>
          <a:bodyPr wrap="square" rtlCol="0">
            <a:spAutoFit/>
          </a:bodyPr>
          <a:lstStyle/>
          <a:p>
            <a:pPr algn="ctr"/>
            <a:r>
              <a:rPr lang="en-GB" sz="5400" b="1" dirty="0">
                <a:solidFill>
                  <a:srgbClr val="0074BE"/>
                </a:solidFill>
                <a:latin typeface="Lily Script One" panose="02000500000000000000" pitchFamily="2" charset="0"/>
              </a:rPr>
              <a:t>Who offer’s degree apprenticeships?</a:t>
            </a:r>
          </a:p>
        </p:txBody>
      </p:sp>
      <p:sp>
        <p:nvSpPr>
          <p:cNvPr id="3" name="TextBox 2">
            <a:extLst>
              <a:ext uri="{FF2B5EF4-FFF2-40B4-BE49-F238E27FC236}">
                <a16:creationId xmlns:a16="http://schemas.microsoft.com/office/drawing/2014/main" id="{5EA367A3-30F8-48C1-BA00-40CF7281BD40}"/>
              </a:ext>
            </a:extLst>
          </p:cNvPr>
          <p:cNvSpPr txBox="1"/>
          <p:nvPr/>
        </p:nvSpPr>
        <p:spPr>
          <a:xfrm>
            <a:off x="414726" y="4020137"/>
            <a:ext cx="10846831"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Lily Script One" panose="02000500000000000000" pitchFamily="2" charset="0"/>
              </a:rPr>
              <a:t>Universities</a:t>
            </a:r>
            <a:r>
              <a:rPr lang="en-US" sz="2000" dirty="0">
                <a:latin typeface="Swis721 BT" panose="020B0504020202020204" pitchFamily="34" charset="0"/>
              </a:rPr>
              <a:t> </a:t>
            </a:r>
          </a:p>
          <a:p>
            <a:pPr marL="1028700" lvl="1" indent="-571500">
              <a:buFont typeface="Arial" panose="020B0604020202020204" pitchFamily="34" charset="0"/>
              <a:buChar char="•"/>
            </a:pPr>
            <a:r>
              <a:rPr lang="en-US" sz="2000" dirty="0">
                <a:latin typeface="Swis721 BT" panose="020B0504020202020204" pitchFamily="34" charset="0"/>
              </a:rPr>
              <a:t>Aerospace Engineering – </a:t>
            </a:r>
            <a:r>
              <a:rPr lang="en-US" sz="2000" dirty="0" err="1">
                <a:latin typeface="Swis721 BT" panose="020B0504020202020204" pitchFamily="34" charset="0"/>
              </a:rPr>
              <a:t>UCLan</a:t>
            </a:r>
            <a:r>
              <a:rPr lang="en-US" sz="2000" dirty="0">
                <a:latin typeface="Swis721 BT" panose="020B0504020202020204" pitchFamily="34" charset="0"/>
              </a:rPr>
              <a:t>, Lancaster University, University of West England</a:t>
            </a:r>
          </a:p>
          <a:p>
            <a:pPr marL="1028700" lvl="1" indent="-571500">
              <a:buFont typeface="Arial" panose="020B0604020202020204" pitchFamily="34" charset="0"/>
              <a:buChar char="•"/>
            </a:pPr>
            <a:r>
              <a:rPr lang="en-US" sz="2000" dirty="0">
                <a:latin typeface="Swis721 BT" panose="020B0504020202020204" pitchFamily="34" charset="0"/>
              </a:rPr>
              <a:t>Healthcare – University of Birmingham, University of </a:t>
            </a:r>
            <a:r>
              <a:rPr lang="en-US" sz="2000" dirty="0" err="1">
                <a:latin typeface="Swis721 BT" panose="020B0504020202020204" pitchFamily="34" charset="0"/>
              </a:rPr>
              <a:t>Salford</a:t>
            </a:r>
            <a:r>
              <a:rPr lang="en-US" sz="2000" dirty="0">
                <a:latin typeface="Swis721 BT" panose="020B0504020202020204" pitchFamily="34" charset="0"/>
              </a:rPr>
              <a:t>, Sheffield Hallam University </a:t>
            </a:r>
          </a:p>
          <a:p>
            <a:pPr marL="1028700" lvl="1" indent="-571500">
              <a:buFont typeface="Arial" panose="020B0604020202020204" pitchFamily="34" charset="0"/>
              <a:buChar char="•"/>
            </a:pPr>
            <a:r>
              <a:rPr lang="en-US" sz="2000" dirty="0">
                <a:latin typeface="Swis721 BT" panose="020B0504020202020204" pitchFamily="34" charset="0"/>
              </a:rPr>
              <a:t>Nuclear – University of Bristol, University of Cumbria, University of Manchester</a:t>
            </a:r>
          </a:p>
        </p:txBody>
      </p:sp>
      <p:sp>
        <p:nvSpPr>
          <p:cNvPr id="4" name="TextBox 3">
            <a:extLst>
              <a:ext uri="{FF2B5EF4-FFF2-40B4-BE49-F238E27FC236}">
                <a16:creationId xmlns:a16="http://schemas.microsoft.com/office/drawing/2014/main" id="{5EA367A3-30F8-48C1-BA00-40CF7281BD40}"/>
              </a:ext>
            </a:extLst>
          </p:cNvPr>
          <p:cNvSpPr txBox="1"/>
          <p:nvPr/>
        </p:nvSpPr>
        <p:spPr>
          <a:xfrm>
            <a:off x="414725" y="2212622"/>
            <a:ext cx="1084683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Lily Script One" panose="02000500000000000000" pitchFamily="2" charset="0"/>
              </a:rPr>
              <a:t>Employers</a:t>
            </a:r>
          </a:p>
          <a:p>
            <a:pPr marL="1028700" lvl="1" indent="-571500">
              <a:buFont typeface="Arial" panose="020B0604020202020204" pitchFamily="34" charset="0"/>
              <a:buChar char="•"/>
            </a:pPr>
            <a:r>
              <a:rPr lang="en-US" sz="2000" dirty="0">
                <a:latin typeface="Swis721 BT" panose="020B0504020202020204" pitchFamily="34" charset="0"/>
              </a:rPr>
              <a:t>Aerospace Engineering – Airbus, BAE Systems, Rolls Royce </a:t>
            </a:r>
          </a:p>
          <a:p>
            <a:pPr marL="1028700" lvl="1" indent="-571500">
              <a:buFont typeface="Arial" panose="020B0604020202020204" pitchFamily="34" charset="0"/>
              <a:buChar char="•"/>
            </a:pPr>
            <a:r>
              <a:rPr lang="en-US" sz="2000" dirty="0">
                <a:latin typeface="Swis721 BT" panose="020B0504020202020204" pitchFamily="34" charset="0"/>
              </a:rPr>
              <a:t>Healthcare – NHS, </a:t>
            </a:r>
            <a:r>
              <a:rPr lang="en-US" sz="2000" dirty="0" err="1">
                <a:latin typeface="Swis721 BT" panose="020B0504020202020204" pitchFamily="34" charset="0"/>
              </a:rPr>
              <a:t>Bupa</a:t>
            </a:r>
            <a:r>
              <a:rPr lang="en-US" sz="2000" dirty="0">
                <a:latin typeface="Swis721 BT" panose="020B0504020202020204" pitchFamily="34" charset="0"/>
              </a:rPr>
              <a:t>  </a:t>
            </a:r>
          </a:p>
          <a:p>
            <a:pPr marL="1028700" lvl="1" indent="-571500">
              <a:buFont typeface="Arial" panose="020B0604020202020204" pitchFamily="34" charset="0"/>
              <a:buChar char="•"/>
            </a:pPr>
            <a:r>
              <a:rPr lang="en-US" sz="2000" dirty="0">
                <a:latin typeface="Swis721 BT" panose="020B0504020202020204" pitchFamily="34" charset="0"/>
              </a:rPr>
              <a:t>Nuclear – EDF Energy, Magnox LTD, Sellafield </a:t>
            </a:r>
          </a:p>
        </p:txBody>
      </p:sp>
    </p:spTree>
    <p:extLst>
      <p:ext uri="{BB962C8B-B14F-4D97-AF65-F5344CB8AC3E}">
        <p14:creationId xmlns:p14="http://schemas.microsoft.com/office/powerpoint/2010/main" val="120473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452" y="458296"/>
            <a:ext cx="8077348" cy="923330"/>
          </a:xfrm>
          <a:prstGeom prst="rect">
            <a:avLst/>
          </a:prstGeom>
          <a:noFill/>
        </p:spPr>
        <p:txBody>
          <a:bodyPr wrap="square" rtlCol="0">
            <a:spAutoFit/>
          </a:bodyPr>
          <a:lstStyle/>
          <a:p>
            <a:pPr algn="ctr"/>
            <a:r>
              <a:rPr lang="en-GB" sz="5400" b="1" dirty="0">
                <a:solidFill>
                  <a:srgbClr val="0074BE"/>
                </a:solidFill>
                <a:latin typeface="Lily Script One" panose="02000500000000000000" pitchFamily="2" charset="0"/>
              </a:rPr>
              <a:t>Living as an </a:t>
            </a:r>
            <a:r>
              <a:rPr lang="en-GB" sz="5400" b="1" dirty="0" smtClean="0">
                <a:solidFill>
                  <a:srgbClr val="0074BE"/>
                </a:solidFill>
                <a:latin typeface="Lily Script One" panose="02000500000000000000" pitchFamily="2" charset="0"/>
              </a:rPr>
              <a:t>apprentice</a:t>
            </a:r>
            <a:endParaRPr lang="en-GB" sz="5400" b="1" dirty="0">
              <a:solidFill>
                <a:srgbClr val="0074BE"/>
              </a:solidFill>
              <a:latin typeface="Lily Script One" panose="02000500000000000000" pitchFamily="2" charset="0"/>
            </a:endParaRPr>
          </a:p>
        </p:txBody>
      </p:sp>
      <p:sp>
        <p:nvSpPr>
          <p:cNvPr id="4" name="TextBox 3">
            <a:extLst>
              <a:ext uri="{FF2B5EF4-FFF2-40B4-BE49-F238E27FC236}">
                <a16:creationId xmlns:a16="http://schemas.microsoft.com/office/drawing/2014/main" id="{5EA367A3-30F8-48C1-BA00-40CF7281BD40}"/>
              </a:ext>
            </a:extLst>
          </p:cNvPr>
          <p:cNvSpPr txBox="1"/>
          <p:nvPr/>
        </p:nvSpPr>
        <p:spPr>
          <a:xfrm>
            <a:off x="701506" y="4745573"/>
            <a:ext cx="1084683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3200" dirty="0" smtClean="0">
                <a:latin typeface="Swis721 BT" panose="020B0504020202020204" pitchFamily="34" charset="0"/>
              </a:rPr>
              <a:t>Bursaries</a:t>
            </a:r>
            <a:endParaRPr lang="en-US" sz="3200" dirty="0">
              <a:latin typeface="Swis721 BT" panose="020B0504020202020204" pitchFamily="34" charset="0"/>
            </a:endParaRPr>
          </a:p>
          <a:p>
            <a:pPr marL="342900" indent="-342900">
              <a:buFont typeface="Arial" panose="020B0604020202020204" pitchFamily="34" charset="0"/>
              <a:buChar char="•"/>
            </a:pPr>
            <a:r>
              <a:rPr lang="en-US" sz="3200" dirty="0" err="1" smtClean="0">
                <a:latin typeface="Swis721 BT" panose="020B0504020202020204" pitchFamily="34" charset="0"/>
              </a:rPr>
              <a:t>JCPlus</a:t>
            </a:r>
            <a:endParaRPr lang="en-US" sz="3200" dirty="0">
              <a:latin typeface="Swis721 BT" panose="020B0504020202020204" pitchFamily="34" charset="0"/>
            </a:endParaRPr>
          </a:p>
        </p:txBody>
      </p:sp>
      <p:sp>
        <p:nvSpPr>
          <p:cNvPr id="5" name="TextBox 4"/>
          <p:cNvSpPr txBox="1"/>
          <p:nvPr/>
        </p:nvSpPr>
        <p:spPr>
          <a:xfrm>
            <a:off x="701506" y="1637030"/>
            <a:ext cx="10560050" cy="3108543"/>
          </a:xfrm>
          <a:prstGeom prst="rect">
            <a:avLst/>
          </a:prstGeom>
          <a:noFill/>
        </p:spPr>
        <p:txBody>
          <a:bodyPr wrap="square" rtlCol="0">
            <a:spAutoFit/>
          </a:bodyPr>
          <a:lstStyle/>
          <a:p>
            <a:r>
              <a:rPr lang="en-GB" sz="3600" dirty="0">
                <a:latin typeface="Lily Script One" panose="02000500000000000000" pitchFamily="2" charset="0"/>
              </a:rPr>
              <a:t>Things to consider:</a:t>
            </a:r>
            <a:endParaRPr lang="en-GB" sz="2800" dirty="0">
              <a:latin typeface="Swis721 BT" panose="020B0504020202020204" pitchFamily="34" charset="0"/>
            </a:endParaRPr>
          </a:p>
          <a:p>
            <a:pPr marL="457200" indent="-457200">
              <a:buFont typeface="Arial" panose="020B0604020202020204" pitchFamily="34" charset="0"/>
              <a:buChar char="•"/>
            </a:pPr>
            <a:r>
              <a:rPr lang="en-GB" sz="3200" dirty="0">
                <a:latin typeface="Swis721 BT" panose="020B0504020202020204" pitchFamily="34" charset="0"/>
              </a:rPr>
              <a:t>Budget</a:t>
            </a:r>
          </a:p>
          <a:p>
            <a:pPr marL="457200" indent="-457200">
              <a:buFont typeface="Arial" panose="020B0604020202020204" pitchFamily="34" charset="0"/>
              <a:buChar char="•"/>
            </a:pPr>
            <a:r>
              <a:rPr lang="en-GB" sz="3200" dirty="0">
                <a:latin typeface="Swis721 BT" panose="020B0504020202020204" pitchFamily="34" charset="0"/>
              </a:rPr>
              <a:t>Transport links</a:t>
            </a:r>
          </a:p>
          <a:p>
            <a:pPr marL="457200" indent="-457200">
              <a:buFont typeface="Arial" panose="020B0604020202020204" pitchFamily="34" charset="0"/>
              <a:buChar char="•"/>
            </a:pPr>
            <a:r>
              <a:rPr lang="en-GB" sz="3200" dirty="0">
                <a:latin typeface="Swis721 BT" panose="020B0504020202020204" pitchFamily="34" charset="0"/>
              </a:rPr>
              <a:t>Location – home or away </a:t>
            </a:r>
          </a:p>
          <a:p>
            <a:pPr marL="457200" indent="-457200">
              <a:buFont typeface="Arial" panose="020B0604020202020204" pitchFamily="34" charset="0"/>
              <a:buChar char="•"/>
            </a:pPr>
            <a:r>
              <a:rPr lang="en-GB" sz="3200" dirty="0">
                <a:latin typeface="Swis721 BT" panose="020B0504020202020204" pitchFamily="34" charset="0"/>
              </a:rPr>
              <a:t>Share a flat or live with parents </a:t>
            </a:r>
          </a:p>
          <a:p>
            <a:pPr marL="285750" indent="-285750">
              <a:buFont typeface="Wingdings" panose="05000000000000000000" pitchFamily="2" charset="2"/>
              <a:buChar char="Ø"/>
            </a:pPr>
            <a:endParaRPr lang="en-GB" sz="3200" dirty="0">
              <a:latin typeface="Swis721 BT" panose="020B0504020202020204" pitchFamily="34" charset="0"/>
            </a:endParaRPr>
          </a:p>
        </p:txBody>
      </p:sp>
    </p:spTree>
    <p:extLst>
      <p:ext uri="{BB962C8B-B14F-4D97-AF65-F5344CB8AC3E}">
        <p14:creationId xmlns:p14="http://schemas.microsoft.com/office/powerpoint/2010/main" val="9629073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10761" y="570771"/>
            <a:ext cx="5044971" cy="830997"/>
          </a:xfrm>
          <a:prstGeom prst="rect">
            <a:avLst/>
          </a:prstGeom>
        </p:spPr>
        <p:txBody>
          <a:bodyPr wrap="none" anchor="t">
            <a:spAutoFit/>
          </a:bodyPr>
          <a:lstStyle/>
          <a:p>
            <a:pPr lvl="0"/>
            <a:r>
              <a:rPr lang="en-GB" sz="4800" b="1" dirty="0">
                <a:solidFill>
                  <a:srgbClr val="0074BE"/>
                </a:solidFill>
                <a:latin typeface="Lily Script One" panose="02000500000000000000" pitchFamily="2" charset="0"/>
              </a:rPr>
              <a:t>Budgeting Activity</a:t>
            </a:r>
          </a:p>
        </p:txBody>
      </p:sp>
      <p:pic>
        <p:nvPicPr>
          <p:cNvPr id="4" name="Picture 4" descr="A picture containing hanging&#10;&#10;Description generated with very high confidence">
            <a:extLst>
              <a:ext uri="{FF2B5EF4-FFF2-40B4-BE49-F238E27FC236}">
                <a16:creationId xmlns:a16="http://schemas.microsoft.com/office/drawing/2014/main" id="{E6753182-6715-493B-BA3A-1283A6A2558B}"/>
              </a:ext>
            </a:extLst>
          </p:cNvPr>
          <p:cNvPicPr>
            <a:picLocks noChangeAspect="1"/>
          </p:cNvPicPr>
          <p:nvPr/>
        </p:nvPicPr>
        <p:blipFill>
          <a:blip r:embed="rId3"/>
          <a:stretch>
            <a:fillRect/>
          </a:stretch>
        </p:blipFill>
        <p:spPr>
          <a:xfrm>
            <a:off x="621303" y="1654834"/>
            <a:ext cx="2179205" cy="2556294"/>
          </a:xfrm>
          <a:prstGeom prst="rect">
            <a:avLst/>
          </a:prstGeom>
        </p:spPr>
      </p:pic>
      <p:pic>
        <p:nvPicPr>
          <p:cNvPr id="6" name="Picture 6" descr="A picture containing indoor, white, table, sitting&#10;&#10;Description generated with very high confidence">
            <a:extLst>
              <a:ext uri="{FF2B5EF4-FFF2-40B4-BE49-F238E27FC236}">
                <a16:creationId xmlns:a16="http://schemas.microsoft.com/office/drawing/2014/main" id="{D66C5EBC-4F96-49FC-BBF2-4A83EF93A4C9}"/>
              </a:ext>
            </a:extLst>
          </p:cNvPr>
          <p:cNvPicPr>
            <a:picLocks noChangeAspect="1"/>
          </p:cNvPicPr>
          <p:nvPr/>
        </p:nvPicPr>
        <p:blipFill>
          <a:blip r:embed="rId4"/>
          <a:stretch>
            <a:fillRect/>
          </a:stretch>
        </p:blipFill>
        <p:spPr>
          <a:xfrm>
            <a:off x="7538769" y="2479554"/>
            <a:ext cx="1312653" cy="2358966"/>
          </a:xfrm>
          <a:prstGeom prst="rect">
            <a:avLst/>
          </a:prstGeom>
        </p:spPr>
      </p:pic>
      <p:pic>
        <p:nvPicPr>
          <p:cNvPr id="8" name="Picture 8" descr="A picture containing toy&#10;&#10;Description generated with very high confidence">
            <a:extLst>
              <a:ext uri="{FF2B5EF4-FFF2-40B4-BE49-F238E27FC236}">
                <a16:creationId xmlns:a16="http://schemas.microsoft.com/office/drawing/2014/main" id="{EAFE1405-F180-4D1E-9BC8-F97FE14A5A96}"/>
              </a:ext>
            </a:extLst>
          </p:cNvPr>
          <p:cNvPicPr>
            <a:picLocks noChangeAspect="1"/>
          </p:cNvPicPr>
          <p:nvPr/>
        </p:nvPicPr>
        <p:blipFill rotWithShape="1">
          <a:blip r:embed="rId5"/>
          <a:srcRect t="908" r="-541" b="7692"/>
          <a:stretch/>
        </p:blipFill>
        <p:spPr>
          <a:xfrm>
            <a:off x="3411027" y="2199691"/>
            <a:ext cx="1761267" cy="2466955"/>
          </a:xfrm>
          <a:prstGeom prst="rect">
            <a:avLst/>
          </a:prstGeom>
        </p:spPr>
      </p:pic>
      <p:pic>
        <p:nvPicPr>
          <p:cNvPr id="12" name="Picture 12" descr="A bunch of items that are on a table&#10;&#10;Description generated with very high confidence">
            <a:extLst>
              <a:ext uri="{FF2B5EF4-FFF2-40B4-BE49-F238E27FC236}">
                <a16:creationId xmlns:a16="http://schemas.microsoft.com/office/drawing/2014/main" id="{D3ED27B2-69A9-43DA-8937-3F5BF77E9BB5}"/>
              </a:ext>
            </a:extLst>
          </p:cNvPr>
          <p:cNvPicPr>
            <a:picLocks noChangeAspect="1"/>
          </p:cNvPicPr>
          <p:nvPr/>
        </p:nvPicPr>
        <p:blipFill>
          <a:blip r:embed="rId6"/>
          <a:stretch>
            <a:fillRect/>
          </a:stretch>
        </p:blipFill>
        <p:spPr>
          <a:xfrm>
            <a:off x="439947" y="4848472"/>
            <a:ext cx="2858219" cy="1416752"/>
          </a:xfrm>
          <a:prstGeom prst="rect">
            <a:avLst/>
          </a:prstGeom>
        </p:spPr>
      </p:pic>
      <p:pic>
        <p:nvPicPr>
          <p:cNvPr id="16" name="Picture 16" descr="A close up of a bottle&#10;&#10;Description generated with high confidence">
            <a:extLst>
              <a:ext uri="{FF2B5EF4-FFF2-40B4-BE49-F238E27FC236}">
                <a16:creationId xmlns:a16="http://schemas.microsoft.com/office/drawing/2014/main" id="{4403C627-1AB1-4D65-8AE2-9CAF76A0A7E2}"/>
              </a:ext>
            </a:extLst>
          </p:cNvPr>
          <p:cNvPicPr>
            <a:picLocks noChangeAspect="1"/>
          </p:cNvPicPr>
          <p:nvPr/>
        </p:nvPicPr>
        <p:blipFill>
          <a:blip r:embed="rId7"/>
          <a:stretch>
            <a:fillRect/>
          </a:stretch>
        </p:blipFill>
        <p:spPr>
          <a:xfrm>
            <a:off x="9066362" y="1566609"/>
            <a:ext cx="2743200" cy="1826971"/>
          </a:xfrm>
          <a:prstGeom prst="rect">
            <a:avLst/>
          </a:prstGeom>
        </p:spPr>
      </p:pic>
      <p:pic>
        <p:nvPicPr>
          <p:cNvPr id="18" name="Picture 18" descr="A black sign with white text&#10;&#10;Description generated with very high confidence">
            <a:extLst>
              <a:ext uri="{FF2B5EF4-FFF2-40B4-BE49-F238E27FC236}">
                <a16:creationId xmlns:a16="http://schemas.microsoft.com/office/drawing/2014/main" id="{CE486D80-9F3A-47B8-8E1E-B0C6B0B1363C}"/>
              </a:ext>
            </a:extLst>
          </p:cNvPr>
          <p:cNvPicPr>
            <a:picLocks noChangeAspect="1"/>
          </p:cNvPicPr>
          <p:nvPr/>
        </p:nvPicPr>
        <p:blipFill>
          <a:blip r:embed="rId8"/>
          <a:stretch>
            <a:fillRect/>
          </a:stretch>
        </p:blipFill>
        <p:spPr>
          <a:xfrm>
            <a:off x="9066363" y="4119974"/>
            <a:ext cx="2743199" cy="2011108"/>
          </a:xfrm>
          <a:prstGeom prst="rect">
            <a:avLst/>
          </a:prstGeom>
        </p:spPr>
      </p:pic>
      <p:pic>
        <p:nvPicPr>
          <p:cNvPr id="22" name="Picture 22" descr="A picture containing food&#10;&#10;Description generated with very high confidence">
            <a:extLst>
              <a:ext uri="{FF2B5EF4-FFF2-40B4-BE49-F238E27FC236}">
                <a16:creationId xmlns:a16="http://schemas.microsoft.com/office/drawing/2014/main" id="{ABE91D78-8440-494E-B720-8AAA52F9C71B}"/>
              </a:ext>
            </a:extLst>
          </p:cNvPr>
          <p:cNvPicPr>
            <a:picLocks noChangeAspect="1"/>
          </p:cNvPicPr>
          <p:nvPr/>
        </p:nvPicPr>
        <p:blipFill rotWithShape="1">
          <a:blip r:embed="rId9"/>
          <a:srcRect t="12106" r="733" b="10924"/>
          <a:stretch/>
        </p:blipFill>
        <p:spPr>
          <a:xfrm>
            <a:off x="4781911" y="4845590"/>
            <a:ext cx="2423393" cy="1327299"/>
          </a:xfrm>
          <a:prstGeom prst="rect">
            <a:avLst/>
          </a:prstGeom>
        </p:spPr>
      </p:pic>
      <p:pic>
        <p:nvPicPr>
          <p:cNvPr id="24" name="Picture 24" descr="A close up of a box&#10;&#10;Description generated with high confidence">
            <a:extLst>
              <a:ext uri="{FF2B5EF4-FFF2-40B4-BE49-F238E27FC236}">
                <a16:creationId xmlns:a16="http://schemas.microsoft.com/office/drawing/2014/main" id="{A098AFDD-F264-4985-9756-9C8D0C5FF62C}"/>
              </a:ext>
            </a:extLst>
          </p:cNvPr>
          <p:cNvPicPr>
            <a:picLocks noChangeAspect="1"/>
          </p:cNvPicPr>
          <p:nvPr/>
        </p:nvPicPr>
        <p:blipFill>
          <a:blip r:embed="rId10"/>
          <a:stretch>
            <a:fillRect/>
          </a:stretch>
        </p:blipFill>
        <p:spPr>
          <a:xfrm>
            <a:off x="5716438" y="2028645"/>
            <a:ext cx="1492370" cy="1492370"/>
          </a:xfrm>
          <a:prstGeom prst="rect">
            <a:avLst/>
          </a:prstGeom>
        </p:spPr>
      </p:pic>
    </p:spTree>
    <p:extLst>
      <p:ext uri="{BB962C8B-B14F-4D97-AF65-F5344CB8AC3E}">
        <p14:creationId xmlns:p14="http://schemas.microsoft.com/office/powerpoint/2010/main" val="250423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79C1E9-EAED-4E66-B6D5-D799A5219E5D}"/>
              </a:ext>
            </a:extLst>
          </p:cNvPr>
          <p:cNvSpPr/>
          <p:nvPr/>
        </p:nvSpPr>
        <p:spPr>
          <a:xfrm>
            <a:off x="3895742" y="657035"/>
            <a:ext cx="7890727" cy="830997"/>
          </a:xfrm>
          <a:prstGeom prst="rect">
            <a:avLst/>
          </a:prstGeom>
        </p:spPr>
        <p:txBody>
          <a:bodyPr wrap="square" anchor="t">
            <a:spAutoFit/>
          </a:bodyPr>
          <a:lstStyle/>
          <a:p>
            <a:r>
              <a:rPr lang="en-GB" sz="4800" b="1" dirty="0">
                <a:solidFill>
                  <a:schemeClr val="bg1"/>
                </a:solidFill>
                <a:latin typeface="Lily Script One" panose="02000500000000000000" pitchFamily="2" charset="0"/>
              </a:rPr>
              <a:t>How to Budget?</a:t>
            </a:r>
          </a:p>
        </p:txBody>
      </p:sp>
      <p:pic>
        <p:nvPicPr>
          <p:cNvPr id="2" name="Picture 3" descr="A close up of a logo&#10;&#10;Description generated with high confidence">
            <a:extLst>
              <a:ext uri="{FF2B5EF4-FFF2-40B4-BE49-F238E27FC236}">
                <a16:creationId xmlns:a16="http://schemas.microsoft.com/office/drawing/2014/main" id="{FDF39A7E-250A-40A5-BE0C-16E2F10984FB}"/>
              </a:ext>
            </a:extLst>
          </p:cNvPr>
          <p:cNvPicPr>
            <a:picLocks noChangeAspect="1"/>
          </p:cNvPicPr>
          <p:nvPr/>
        </p:nvPicPr>
        <p:blipFill rotWithShape="1">
          <a:blip r:embed="rId3"/>
          <a:srcRect r="546" b="13077"/>
          <a:stretch/>
        </p:blipFill>
        <p:spPr>
          <a:xfrm>
            <a:off x="3430438" y="4212366"/>
            <a:ext cx="2613823" cy="1612492"/>
          </a:xfrm>
          <a:prstGeom prst="rect">
            <a:avLst/>
          </a:prstGeom>
        </p:spPr>
      </p:pic>
      <p:pic>
        <p:nvPicPr>
          <p:cNvPr id="5" name="Picture 5" descr="A screenshot of a cell phone&#10;&#10;Description generated with very high confidence">
            <a:extLst>
              <a:ext uri="{FF2B5EF4-FFF2-40B4-BE49-F238E27FC236}">
                <a16:creationId xmlns:a16="http://schemas.microsoft.com/office/drawing/2014/main" id="{0B5F2492-8A36-4358-9C83-D9471AE8CFCA}"/>
              </a:ext>
            </a:extLst>
          </p:cNvPr>
          <p:cNvPicPr>
            <a:picLocks noChangeAspect="1"/>
          </p:cNvPicPr>
          <p:nvPr/>
        </p:nvPicPr>
        <p:blipFill>
          <a:blip r:embed="rId4"/>
          <a:stretch>
            <a:fillRect/>
          </a:stretch>
        </p:blipFill>
        <p:spPr>
          <a:xfrm>
            <a:off x="382437" y="1786532"/>
            <a:ext cx="3519577" cy="2120372"/>
          </a:xfrm>
          <a:prstGeom prst="rect">
            <a:avLst/>
          </a:prstGeom>
        </p:spPr>
      </p:pic>
      <p:pic>
        <p:nvPicPr>
          <p:cNvPr id="7" name="Picture 7" descr="A close up of a logo&#10;&#10;Description generated with very high confidence">
            <a:extLst>
              <a:ext uri="{FF2B5EF4-FFF2-40B4-BE49-F238E27FC236}">
                <a16:creationId xmlns:a16="http://schemas.microsoft.com/office/drawing/2014/main" id="{36C885AA-4672-438F-98F7-037DF7A41AE6}"/>
              </a:ext>
            </a:extLst>
          </p:cNvPr>
          <p:cNvPicPr>
            <a:picLocks noChangeAspect="1"/>
          </p:cNvPicPr>
          <p:nvPr/>
        </p:nvPicPr>
        <p:blipFill>
          <a:blip r:embed="rId5"/>
          <a:stretch>
            <a:fillRect/>
          </a:stretch>
        </p:blipFill>
        <p:spPr>
          <a:xfrm>
            <a:off x="6032740" y="1991904"/>
            <a:ext cx="2743200" cy="1724004"/>
          </a:xfrm>
          <a:prstGeom prst="rect">
            <a:avLst/>
          </a:prstGeom>
        </p:spPr>
      </p:pic>
      <p:pic>
        <p:nvPicPr>
          <p:cNvPr id="9" name="Picture 9" descr="A close up of a logo&#10;&#10;Description generated with very high confidence">
            <a:extLst>
              <a:ext uri="{FF2B5EF4-FFF2-40B4-BE49-F238E27FC236}">
                <a16:creationId xmlns:a16="http://schemas.microsoft.com/office/drawing/2014/main" id="{07BCFDDF-8D6A-434F-AB60-69B3BB487472}"/>
              </a:ext>
            </a:extLst>
          </p:cNvPr>
          <p:cNvPicPr>
            <a:picLocks noChangeAspect="1"/>
          </p:cNvPicPr>
          <p:nvPr/>
        </p:nvPicPr>
        <p:blipFill>
          <a:blip r:embed="rId6"/>
          <a:stretch>
            <a:fillRect/>
          </a:stretch>
        </p:blipFill>
        <p:spPr>
          <a:xfrm>
            <a:off x="8764438" y="3422917"/>
            <a:ext cx="2340635" cy="2470696"/>
          </a:xfrm>
          <a:prstGeom prst="rect">
            <a:avLst/>
          </a:prstGeom>
        </p:spPr>
      </p:pic>
    </p:spTree>
    <p:extLst>
      <p:ext uri="{BB962C8B-B14F-4D97-AF65-F5344CB8AC3E}">
        <p14:creationId xmlns:p14="http://schemas.microsoft.com/office/powerpoint/2010/main" val="3186501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t="34047" b="33433"/>
          <a:stretch/>
        </p:blipFill>
        <p:spPr>
          <a:xfrm>
            <a:off x="4956917" y="3877329"/>
            <a:ext cx="1805544" cy="587163"/>
          </a:xfrm>
          <a:prstGeom prst="rect">
            <a:avLst/>
          </a:prstGeom>
        </p:spPr>
      </p:pic>
      <p:sp>
        <p:nvSpPr>
          <p:cNvPr id="2" name="Rectangle 1">
            <a:extLst>
              <a:ext uri="{FF2B5EF4-FFF2-40B4-BE49-F238E27FC236}">
                <a16:creationId xmlns:a16="http://schemas.microsoft.com/office/drawing/2014/main" id="{D379C1E9-EAED-4E66-B6D5-D799A5219E5D}"/>
              </a:ext>
            </a:extLst>
          </p:cNvPr>
          <p:cNvSpPr/>
          <p:nvPr/>
        </p:nvSpPr>
        <p:spPr>
          <a:xfrm>
            <a:off x="4142062" y="491890"/>
            <a:ext cx="6617254" cy="830997"/>
          </a:xfrm>
          <a:prstGeom prst="rect">
            <a:avLst/>
          </a:prstGeom>
        </p:spPr>
        <p:txBody>
          <a:bodyPr wrap="square" anchor="t">
            <a:spAutoFit/>
          </a:bodyPr>
          <a:lstStyle/>
          <a:p>
            <a:r>
              <a:rPr lang="en-GB" sz="4800" b="1" dirty="0">
                <a:solidFill>
                  <a:srgbClr val="0074BE"/>
                </a:solidFill>
                <a:latin typeface="Lily Script One" panose="02000500000000000000" pitchFamily="2" charset="0"/>
              </a:rPr>
              <a:t>Guess the price?</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9047" y="3371447"/>
            <a:ext cx="2156980" cy="269622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9958" y="4130994"/>
            <a:ext cx="938007" cy="1124165"/>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5224" y="1757824"/>
            <a:ext cx="1887745" cy="1887745"/>
          </a:xfrm>
          <a:prstGeom prst="rect">
            <a:avLst/>
          </a:prstGeom>
        </p:spPr>
      </p:pic>
      <p:sp>
        <p:nvSpPr>
          <p:cNvPr id="11" name="Oval 10"/>
          <p:cNvSpPr/>
          <p:nvPr/>
        </p:nvSpPr>
        <p:spPr>
          <a:xfrm>
            <a:off x="5859689" y="1561454"/>
            <a:ext cx="1173603" cy="820779"/>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latin typeface="Swis721 BT" panose="020B0504020202020204" pitchFamily="34" charset="0"/>
              </a:rPr>
              <a:t>£1.50</a:t>
            </a: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14289" y="2633014"/>
            <a:ext cx="2038504" cy="539885"/>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787" y="1570231"/>
            <a:ext cx="2368300" cy="2368300"/>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97185" y="1477084"/>
            <a:ext cx="1353494" cy="1353494"/>
          </a:xfrm>
          <a:prstGeom prst="rect">
            <a:avLst/>
          </a:prstGeom>
        </p:spPr>
      </p:pic>
      <p:sp>
        <p:nvSpPr>
          <p:cNvPr id="4" name="Oval 3"/>
          <p:cNvSpPr/>
          <p:nvPr/>
        </p:nvSpPr>
        <p:spPr>
          <a:xfrm>
            <a:off x="1617087" y="2940113"/>
            <a:ext cx="1173603" cy="820779"/>
          </a:xfrm>
          <a:prstGeom prst="ellipse">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latin typeface="Swis721 BT" panose="020B0504020202020204" pitchFamily="34" charset="0"/>
              </a:rPr>
              <a:t>£1.85</a:t>
            </a:r>
          </a:p>
        </p:txBody>
      </p:sp>
      <p:sp>
        <p:nvSpPr>
          <p:cNvPr id="8" name="Oval 7"/>
          <p:cNvSpPr/>
          <p:nvPr/>
        </p:nvSpPr>
        <p:spPr>
          <a:xfrm>
            <a:off x="2352161" y="5172349"/>
            <a:ext cx="1173603" cy="820779"/>
          </a:xfrm>
          <a:prstGeom prst="ellipse">
            <a:avLst/>
          </a:prstGeom>
          <a:solidFill>
            <a:srgbClr val="92D050"/>
          </a:solidFill>
          <a:ln>
            <a:solidFill>
              <a:srgbClr val="92D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latin typeface="Swis721 BT"/>
              </a:rPr>
              <a:t>£1.10</a:t>
            </a:r>
            <a:endParaRPr lang="en-GB" dirty="0">
              <a:latin typeface="Swis721 BT" panose="020B0504020202020204" pitchFamily="34" charset="0"/>
            </a:endParaRPr>
          </a:p>
        </p:txBody>
      </p:sp>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15473" y="4405211"/>
            <a:ext cx="1635637" cy="1635637"/>
          </a:xfrm>
          <a:prstGeom prst="rect">
            <a:avLst/>
          </a:prstGeom>
        </p:spPr>
      </p:pic>
      <p:sp>
        <p:nvSpPr>
          <p:cNvPr id="15" name="Oval 14"/>
          <p:cNvSpPr/>
          <p:nvPr/>
        </p:nvSpPr>
        <p:spPr>
          <a:xfrm>
            <a:off x="5272887" y="4472737"/>
            <a:ext cx="1173603" cy="820779"/>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latin typeface="Swis721 BT" panose="020B0504020202020204" pitchFamily="34" charset="0"/>
              </a:rPr>
              <a:t>£1.50</a:t>
            </a:r>
          </a:p>
        </p:txBody>
      </p:sp>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35952" y="1479176"/>
            <a:ext cx="2186888" cy="2186888"/>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31093" y="4011175"/>
            <a:ext cx="1162522" cy="1162522"/>
          </a:xfrm>
          <a:prstGeom prst="rect">
            <a:avLst/>
          </a:prstGeom>
        </p:spPr>
      </p:pic>
      <p:sp>
        <p:nvSpPr>
          <p:cNvPr id="19" name="Oval 18"/>
          <p:cNvSpPr/>
          <p:nvPr/>
        </p:nvSpPr>
        <p:spPr>
          <a:xfrm>
            <a:off x="10431093" y="5108418"/>
            <a:ext cx="1173603" cy="820779"/>
          </a:xfrm>
          <a:prstGeom prst="ellipse">
            <a:avLst/>
          </a:prstGeom>
          <a:solidFill>
            <a:srgbClr val="92D050"/>
          </a:solidFill>
          <a:ln>
            <a:solidFill>
              <a:srgbClr val="92D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latin typeface="Swis721 BT" panose="020B0504020202020204" pitchFamily="34" charset="0"/>
              </a:rPr>
              <a:t>125ml</a:t>
            </a:r>
            <a:br>
              <a:rPr lang="en-GB" dirty="0">
                <a:latin typeface="Swis721 BT" panose="020B0504020202020204" pitchFamily="34" charset="0"/>
              </a:rPr>
            </a:br>
            <a:r>
              <a:rPr lang="en-GB" dirty="0">
                <a:latin typeface="Swis721 BT" panose="020B0504020202020204" pitchFamily="34" charset="0"/>
              </a:rPr>
              <a:t>£0.69</a:t>
            </a:r>
          </a:p>
        </p:txBody>
      </p:sp>
      <p:pic>
        <p:nvPicPr>
          <p:cNvPr id="20" name="Picture 19"/>
          <p:cNvPicPr>
            <a:picLocks noChangeAspect="1"/>
          </p:cNvPicPr>
          <p:nvPr/>
        </p:nvPicPr>
        <p:blipFill rotWithShape="1">
          <a:blip r:embed="rId13">
            <a:extLst>
              <a:ext uri="{28A0092B-C50C-407E-A947-70E740481C1C}">
                <a14:useLocalDpi xmlns:a14="http://schemas.microsoft.com/office/drawing/2010/main" val="0"/>
              </a:ext>
            </a:extLst>
          </a:blip>
          <a:srcRect l="41909" t="13851" r="39212" b="12055"/>
          <a:stretch/>
        </p:blipFill>
        <p:spPr>
          <a:xfrm>
            <a:off x="9512529" y="3760891"/>
            <a:ext cx="782908" cy="2306781"/>
          </a:xfrm>
          <a:prstGeom prst="rect">
            <a:avLst/>
          </a:prstGeom>
        </p:spPr>
      </p:pic>
      <p:pic>
        <p:nvPicPr>
          <p:cNvPr id="21" name="Picture 2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97247" y="1473655"/>
            <a:ext cx="2062069" cy="1133082"/>
          </a:xfrm>
          <a:prstGeom prst="rect">
            <a:avLst/>
          </a:prstGeom>
        </p:spPr>
      </p:pic>
      <p:sp>
        <p:nvSpPr>
          <p:cNvPr id="16" name="Oval 15"/>
          <p:cNvSpPr/>
          <p:nvPr/>
        </p:nvSpPr>
        <p:spPr>
          <a:xfrm>
            <a:off x="10555586" y="1239222"/>
            <a:ext cx="1173603" cy="820779"/>
          </a:xfrm>
          <a:prstGeom prst="ellipse">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latin typeface="Swis721 BT" panose="020B0504020202020204" pitchFamily="34" charset="0"/>
              </a:rPr>
              <a:t>75ml</a:t>
            </a:r>
            <a:br>
              <a:rPr lang="en-GB" dirty="0">
                <a:latin typeface="Swis721 BT" panose="020B0504020202020204" pitchFamily="34" charset="0"/>
              </a:rPr>
            </a:br>
            <a:r>
              <a:rPr lang="en-GB" dirty="0">
                <a:latin typeface="Swis721 BT" panose="020B0504020202020204" pitchFamily="34" charset="0"/>
              </a:rPr>
              <a:t>£3.80</a:t>
            </a:r>
          </a:p>
        </p:txBody>
      </p:sp>
    </p:spTree>
    <p:extLst>
      <p:ext uri="{BB962C8B-B14F-4D97-AF65-F5344CB8AC3E}">
        <p14:creationId xmlns:p14="http://schemas.microsoft.com/office/powerpoint/2010/main" val="412766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8" grpId="0" animBg="1"/>
      <p:bldP spid="15" grpId="0" animBg="1"/>
      <p:bldP spid="19"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owerPoint Presentation" ma:contentTypeID="0x01010090D35ECEA1FF914EAF693EEBF67D07DF00EF6EA4AD5976064ABDA0F3533ABA40D3" ma:contentTypeVersion="1" ma:contentTypeDescription="" ma:contentTypeScope="" ma:versionID="db653abcad4b777ca60aee957fe39519">
  <xsd:schema xmlns:xsd="http://www.w3.org/2001/XMLSchema" xmlns:xs="http://www.w3.org/2001/XMLSchema" xmlns:p="http://schemas.microsoft.com/office/2006/metadata/properties" targetNamespace="http://schemas.microsoft.com/office/2006/metadata/properties" ma:root="true" ma:fieldsID="0967b7be50301903c78f9c39c6fd9af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79704EF-6540-4232-83A8-E4E2AC73BC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12712231-D589-47E6-BA9C-DC4586A7FE23}">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245324BF-59D5-48BC-AB79-12AD53D7AC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2099</TotalTime>
  <Words>2593</Words>
  <Application>Microsoft Office PowerPoint</Application>
  <PresentationFormat>Widescreen</PresentationFormat>
  <Paragraphs>182</Paragraphs>
  <Slides>17</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Bumpo</vt:lpstr>
      <vt:lpstr>Calibri</vt:lpstr>
      <vt:lpstr>Calibri Light</vt:lpstr>
      <vt:lpstr>Lily Script One</vt:lpstr>
      <vt:lpstr>Swis721 BT</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Cumbria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Dickinson, Mark</dc:creator>
  <cp:lastModifiedBy>Russell, Jamie</cp:lastModifiedBy>
  <cp:revision>62</cp:revision>
  <dcterms:created xsi:type="dcterms:W3CDTF">2020-04-24T10:48:21Z</dcterms:created>
  <dcterms:modified xsi:type="dcterms:W3CDTF">2020-05-21T15:22:38Z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0x01010090D35ECEA1FF914EAF693EEBF67D07DF00EF6EA4AD5976064ABDA0F3533ABA40D3</vt:lpwstr>
  </property>
</Properties>
</file>