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7" r:id="rId5"/>
    <p:sldMasterId id="2147483694" r:id="rId6"/>
  </p:sldMasterIdLst>
  <p:notesMasterIdLst>
    <p:notesMasterId r:id="rId20"/>
  </p:notesMasterIdLst>
  <p:handoutMasterIdLst>
    <p:handoutMasterId r:id="rId21"/>
  </p:handoutMasterIdLst>
  <p:sldIdLst>
    <p:sldId id="257" r:id="rId7"/>
    <p:sldId id="340" r:id="rId8"/>
    <p:sldId id="341" r:id="rId9"/>
    <p:sldId id="342" r:id="rId10"/>
    <p:sldId id="343" r:id="rId11"/>
    <p:sldId id="336" r:id="rId12"/>
    <p:sldId id="344" r:id="rId13"/>
    <p:sldId id="345" r:id="rId14"/>
    <p:sldId id="313" r:id="rId15"/>
    <p:sldId id="338" r:id="rId16"/>
    <p:sldId id="306" r:id="rId17"/>
    <p:sldId id="346" r:id="rId18"/>
    <p:sldId id="347"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Lily Script One" panose="02000500000000000000" pitchFamily="2" charset="0"/>
      <p:regular r:id="rId26"/>
    </p:embeddedFont>
    <p:embeddedFont>
      <p:font typeface="Bumpo" pitchFamily="2" charset="0"/>
      <p:regular r:id="rId27"/>
    </p:embeddedFont>
    <p:embeddedFont>
      <p:font typeface="Swis721 BT" panose="020B0504020202020204" pitchFamily="3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BE"/>
    <a:srgbClr val="F69C92"/>
    <a:srgbClr val="EF2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1B23F-8425-0ED0-D24F-BEBDC2420E4B}" v="3" dt="2019-09-18T10:55:27.892"/>
    <p1510:client id="{8690756D-48EF-C5EA-8426-D390B82F579A}" v="14" dt="2019-11-05T10:25:46.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72973" autoAdjust="0"/>
  </p:normalViewPr>
  <p:slideViewPr>
    <p:cSldViewPr snapToGrid="0">
      <p:cViewPr varScale="1">
        <p:scale>
          <a:sx n="64" d="100"/>
          <a:sy n="64" d="100"/>
        </p:scale>
        <p:origin x="144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Jack" userId="S::jack.todd@cumbria.ac.uk::0e084616-8f96-4c71-8aef-4b23925a0a9f" providerId="AD" clId="Web-{8690756D-48EF-C5EA-8426-D390B82F579A}"/>
    <pc:docChg chg="modSld sldOrd">
      <pc:chgData name="Todd, Jack" userId="S::jack.todd@cumbria.ac.uk::0e084616-8f96-4c71-8aef-4b23925a0a9f" providerId="AD" clId="Web-{8690756D-48EF-C5EA-8426-D390B82F579A}" dt="2019-11-05T10:25:46.842" v="11"/>
      <pc:docMkLst>
        <pc:docMk/>
      </pc:docMkLst>
      <pc:sldChg chg="delSp">
        <pc:chgData name="Todd, Jack" userId="S::jack.todd@cumbria.ac.uk::0e084616-8f96-4c71-8aef-4b23925a0a9f" providerId="AD" clId="Web-{8690756D-48EF-C5EA-8426-D390B82F579A}" dt="2019-11-05T10:08:02.655" v="0"/>
        <pc:sldMkLst>
          <pc:docMk/>
          <pc:sldMk cId="3448803636" sldId="257"/>
        </pc:sldMkLst>
        <pc:spChg chg="del">
          <ac:chgData name="Todd, Jack" userId="S::jack.todd@cumbria.ac.uk::0e084616-8f96-4c71-8aef-4b23925a0a9f" providerId="AD" clId="Web-{8690756D-48EF-C5EA-8426-D390B82F579A}" dt="2019-11-05T10:08:02.655" v="0"/>
          <ac:spMkLst>
            <pc:docMk/>
            <pc:sldMk cId="3448803636" sldId="257"/>
            <ac:spMk id="4" creationId="{00000000-0000-0000-0000-000000000000}"/>
          </ac:spMkLst>
        </pc:spChg>
      </pc:sldChg>
      <pc:sldChg chg="addSp delSp modSp">
        <pc:chgData name="Todd, Jack" userId="S::jack.todd@cumbria.ac.uk::0e084616-8f96-4c71-8aef-4b23925a0a9f" providerId="AD" clId="Web-{8690756D-48EF-C5EA-8426-D390B82F579A}" dt="2019-11-05T10:25:27.998" v="10"/>
        <pc:sldMkLst>
          <pc:docMk/>
          <pc:sldMk cId="1320552441" sldId="306"/>
        </pc:sldMkLst>
        <pc:picChg chg="add del mod">
          <ac:chgData name="Todd, Jack" userId="S::jack.todd@cumbria.ac.uk::0e084616-8f96-4c71-8aef-4b23925a0a9f" providerId="AD" clId="Web-{8690756D-48EF-C5EA-8426-D390B82F579A}" dt="2019-11-05T10:25:27.998" v="10"/>
          <ac:picMkLst>
            <pc:docMk/>
            <pc:sldMk cId="1320552441" sldId="306"/>
            <ac:picMk id="2" creationId="{7F7CD1DD-E3FA-406D-8E0D-D5FD7154E710}"/>
          </ac:picMkLst>
        </pc:picChg>
      </pc:sldChg>
      <pc:sldChg chg="addSp delSp modSp">
        <pc:chgData name="Todd, Jack" userId="S::jack.todd@cumbria.ac.uk::0e084616-8f96-4c71-8aef-4b23925a0a9f" providerId="AD" clId="Web-{8690756D-48EF-C5EA-8426-D390B82F579A}" dt="2019-11-05T10:10:05.279" v="8" actId="1076"/>
        <pc:sldMkLst>
          <pc:docMk/>
          <pc:sldMk cId="4016573307" sldId="321"/>
        </pc:sldMkLst>
        <pc:picChg chg="add mod">
          <ac:chgData name="Todd, Jack" userId="S::jack.todd@cumbria.ac.uk::0e084616-8f96-4c71-8aef-4b23925a0a9f" providerId="AD" clId="Web-{8690756D-48EF-C5EA-8426-D390B82F579A}" dt="2019-11-05T10:10:05.279" v="8" actId="1076"/>
          <ac:picMkLst>
            <pc:docMk/>
            <pc:sldMk cId="4016573307" sldId="321"/>
            <ac:picMk id="2" creationId="{1119E904-7CD4-422C-9CC9-47C2BC75029C}"/>
          </ac:picMkLst>
        </pc:picChg>
        <pc:picChg chg="del mod">
          <ac:chgData name="Todd, Jack" userId="S::jack.todd@cumbria.ac.uk::0e084616-8f96-4c71-8aef-4b23925a0a9f" providerId="AD" clId="Web-{8690756D-48EF-C5EA-8426-D390B82F579A}" dt="2019-11-05T10:08:11.748" v="2"/>
          <ac:picMkLst>
            <pc:docMk/>
            <pc:sldMk cId="4016573307" sldId="321"/>
            <ac:picMk id="3" creationId="{00000000-0000-0000-0000-000000000000}"/>
          </ac:picMkLst>
        </pc:picChg>
      </pc:sldChg>
      <pc:sldChg chg="ord">
        <pc:chgData name="Todd, Jack" userId="S::jack.todd@cumbria.ac.uk::0e084616-8f96-4c71-8aef-4b23925a0a9f" providerId="AD" clId="Web-{8690756D-48EF-C5EA-8426-D390B82F579A}" dt="2019-11-05T10:25:46.842" v="11"/>
        <pc:sldMkLst>
          <pc:docMk/>
          <pc:sldMk cId="1508504247" sldId="330"/>
        </pc:sldMkLst>
      </pc:sldChg>
    </pc:docChg>
  </pc:docChgLst>
  <pc:docChgLst>
    <pc:chgData name="Todd, Jack" userId="S::jack.todd@cumbria.ac.uk::0e084616-8f96-4c71-8aef-4b23925a0a9f" providerId="AD" clId="Web-{17E1B23F-8425-0ED0-D24F-BEBDC2420E4B}"/>
    <pc:docChg chg="modSld">
      <pc:chgData name="Todd, Jack" userId="S::jack.todd@cumbria.ac.uk::0e084616-8f96-4c71-8aef-4b23925a0a9f" providerId="AD" clId="Web-{17E1B23F-8425-0ED0-D24F-BEBDC2420E4B}" dt="2019-09-18T10:55:27.892" v="2" actId="1076"/>
      <pc:docMkLst>
        <pc:docMk/>
      </pc:docMkLst>
      <pc:sldChg chg="modSp">
        <pc:chgData name="Todd, Jack" userId="S::jack.todd@cumbria.ac.uk::0e084616-8f96-4c71-8aef-4b23925a0a9f" providerId="AD" clId="Web-{17E1B23F-8425-0ED0-D24F-BEBDC2420E4B}" dt="2019-09-18T10:55:27.892" v="2" actId="1076"/>
        <pc:sldMkLst>
          <pc:docMk/>
          <pc:sldMk cId="4016573307" sldId="321"/>
        </pc:sldMkLst>
        <pc:picChg chg="mod">
          <ac:chgData name="Todd, Jack" userId="S::jack.todd@cumbria.ac.uk::0e084616-8f96-4c71-8aef-4b23925a0a9f" providerId="AD" clId="Web-{17E1B23F-8425-0ED0-D24F-BEBDC2420E4B}" dt="2019-09-18T10:55:27.892" v="2" actId="1076"/>
          <ac:picMkLst>
            <pc:docMk/>
            <pc:sldMk cId="4016573307" sldId="321"/>
            <ac:picMk id="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7824E5-1633-4C01-B007-A521969F9B13}" type="datetimeFigureOut">
              <a:rPr lang="en-GB" smtClean="0"/>
              <a:t>19/05/2020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79BAFA-4DCF-4E10-ACBD-2CE668804BA5}" type="slidenum">
              <a:rPr lang="en-GB" smtClean="0"/>
              <a:t>‹#›</a:t>
            </a:fld>
            <a:endParaRPr lang="en-GB"/>
          </a:p>
        </p:txBody>
      </p:sp>
    </p:spTree>
    <p:extLst>
      <p:ext uri="{BB962C8B-B14F-4D97-AF65-F5344CB8AC3E}">
        <p14:creationId xmlns:p14="http://schemas.microsoft.com/office/powerpoint/2010/main" val="121002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5C851-4A8B-418B-B79E-A8ECEBCE8DF2}" type="datetimeFigureOut">
              <a:rPr lang="en-GB" smtClean="0"/>
              <a:t>19/05/2020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B6510-053C-49EA-AEDE-7C34AE614E3D}" type="slidenum">
              <a:rPr lang="en-GB" smtClean="0"/>
              <a:t>‹#›</a:t>
            </a:fld>
            <a:endParaRPr lang="en-GB"/>
          </a:p>
        </p:txBody>
      </p:sp>
    </p:spTree>
    <p:extLst>
      <p:ext uri="{BB962C8B-B14F-4D97-AF65-F5344CB8AC3E}">
        <p14:creationId xmlns:p14="http://schemas.microsoft.com/office/powerpoint/2010/main" val="384369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tionalcareersservice.direct.gov.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1</a:t>
            </a:fld>
            <a:endParaRPr lang="en-GB"/>
          </a:p>
        </p:txBody>
      </p:sp>
    </p:spTree>
    <p:extLst>
      <p:ext uri="{BB962C8B-B14F-4D97-AF65-F5344CB8AC3E}">
        <p14:creationId xmlns:p14="http://schemas.microsoft.com/office/powerpoint/2010/main" val="372253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Learners will now have had time to think about their interests, skills and values/priorities for their future career.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Bearing all of his in mind, ask the question ‘What careers might I be interested in?’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can be the same as the three choices you made at the beginning, but it may also be slightly different. Fill in the three boxes in the booklet to reflect this. </a:t>
            </a:r>
          </a:p>
          <a:p>
            <a:endParaRPr lang="en-GB" dirty="0" smtClean="0"/>
          </a:p>
          <a:p>
            <a:r>
              <a:rPr lang="en-GB" dirty="0" smtClean="0"/>
              <a:t>(5</a:t>
            </a:r>
            <a:r>
              <a:rPr lang="en-GB" baseline="0" dirty="0" smtClean="0"/>
              <a:t> </a:t>
            </a:r>
            <a:r>
              <a:rPr lang="en-GB" baseline="0" dirty="0" err="1" smtClean="0"/>
              <a:t>mins</a:t>
            </a: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10</a:t>
            </a:fld>
            <a:endParaRPr lang="en-GB"/>
          </a:p>
        </p:txBody>
      </p:sp>
    </p:spTree>
    <p:extLst>
      <p:ext uri="{BB962C8B-B14F-4D97-AF65-F5344CB8AC3E}">
        <p14:creationId xmlns:p14="http://schemas.microsoft.com/office/powerpoint/2010/main" val="153918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conclude, some things to think about and do after this session</a:t>
            </a:r>
            <a:r>
              <a:rPr lang="en-GB" sz="1200" kern="1200" baseline="0" dirty="0">
                <a:solidFill>
                  <a:schemeClr val="tx1"/>
                </a:solidFill>
                <a:effectLst/>
                <a:latin typeface="+mn-lt"/>
                <a:ea typeface="+mn-ea"/>
                <a:cs typeface="+mn-cs"/>
              </a:rPr>
              <a:t> (5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Research different options </a:t>
            </a:r>
          </a:p>
          <a:p>
            <a:pPr lvl="0"/>
            <a:r>
              <a:rPr lang="en-GB" sz="1200" kern="1200" dirty="0">
                <a:solidFill>
                  <a:schemeClr val="tx1"/>
                </a:solidFill>
                <a:effectLst/>
                <a:latin typeface="+mn-lt"/>
                <a:ea typeface="+mn-ea"/>
                <a:cs typeface="+mn-cs"/>
              </a:rPr>
              <a:t>Start asking questions – what skills might I need to pursue my dream career?</a:t>
            </a:r>
          </a:p>
          <a:p>
            <a:pPr lvl="0"/>
            <a:r>
              <a:rPr lang="en-GB" sz="1200" kern="1200" dirty="0">
                <a:solidFill>
                  <a:schemeClr val="tx1"/>
                </a:solidFill>
                <a:effectLst/>
                <a:latin typeface="+mn-lt"/>
                <a:ea typeface="+mn-ea"/>
                <a:cs typeface="+mn-cs"/>
              </a:rPr>
              <a:t>GCSE’s – have you chosen the right GCSE’s to </a:t>
            </a:r>
            <a:r>
              <a:rPr lang="en-GB" sz="1200" kern="1200" dirty="0" smtClean="0">
                <a:solidFill>
                  <a:schemeClr val="tx1"/>
                </a:solidFill>
                <a:effectLst/>
                <a:latin typeface="+mn-lt"/>
                <a:ea typeface="+mn-ea"/>
                <a:cs typeface="+mn-cs"/>
              </a:rPr>
              <a:t>match </a:t>
            </a:r>
            <a:r>
              <a:rPr lang="en-GB" sz="1200" kern="1200" dirty="0">
                <a:solidFill>
                  <a:schemeClr val="tx1"/>
                </a:solidFill>
                <a:effectLst/>
                <a:latin typeface="+mn-lt"/>
                <a:ea typeface="+mn-ea"/>
                <a:cs typeface="+mn-cs"/>
              </a:rPr>
              <a:t>your dream career?</a:t>
            </a:r>
          </a:p>
          <a:p>
            <a:pPr lvl="0"/>
            <a:r>
              <a:rPr lang="en-GB" sz="1200" kern="1200" dirty="0">
                <a:solidFill>
                  <a:schemeClr val="tx1"/>
                </a:solidFill>
                <a:effectLst/>
                <a:latin typeface="+mn-lt"/>
                <a:ea typeface="+mn-ea"/>
                <a:cs typeface="+mn-cs"/>
              </a:rPr>
              <a:t>Speak to friends and family – share your goals and aspirations</a:t>
            </a:r>
          </a:p>
          <a:p>
            <a:pPr lvl="0"/>
            <a:r>
              <a:rPr lang="en-GB" sz="1200" kern="1200" dirty="0">
                <a:solidFill>
                  <a:schemeClr val="tx1"/>
                </a:solidFill>
                <a:effectLst/>
                <a:latin typeface="+mn-lt"/>
                <a:ea typeface="+mn-ea"/>
                <a:cs typeface="+mn-cs"/>
              </a:rPr>
              <a:t>Recognise your strengths </a:t>
            </a:r>
          </a:p>
          <a:p>
            <a:pPr lvl="0"/>
            <a:r>
              <a:rPr lang="en-GB" sz="1200" kern="1200" dirty="0">
                <a:solidFill>
                  <a:schemeClr val="tx1"/>
                </a:solidFill>
                <a:effectLst/>
                <a:latin typeface="+mn-lt"/>
                <a:ea typeface="+mn-ea"/>
                <a:cs typeface="+mn-cs"/>
              </a:rPr>
              <a:t>Experience new things </a:t>
            </a:r>
          </a:p>
          <a:p>
            <a:r>
              <a:rPr lang="en-GB" sz="1200" kern="1200" dirty="0">
                <a:solidFill>
                  <a:schemeClr val="tx1"/>
                </a:solidFill>
                <a:effectLst/>
                <a:latin typeface="+mn-lt"/>
                <a:ea typeface="+mn-ea"/>
                <a:cs typeface="+mn-cs"/>
              </a:rPr>
              <a:t>If there is time at the end of the session, show learners the National Careers Service website.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hlinkClick r:id="rId3"/>
              </a:rPr>
              <a:t>https://nationalcareersservice.direct.gov.uk/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Show learners that you can type in any career and it will show exactly what type of qualifications, </a:t>
            </a:r>
            <a:r>
              <a:rPr lang="en-GB" sz="1200" kern="1200" dirty="0" smtClean="0">
                <a:solidFill>
                  <a:schemeClr val="tx1"/>
                </a:solidFill>
                <a:effectLst/>
                <a:latin typeface="+mn-lt"/>
                <a:ea typeface="+mn-ea"/>
                <a:cs typeface="+mn-cs"/>
              </a:rPr>
              <a:t>skills, and </a:t>
            </a:r>
            <a:r>
              <a:rPr lang="en-GB" sz="1200" kern="1200" dirty="0">
                <a:solidFill>
                  <a:schemeClr val="tx1"/>
                </a:solidFill>
                <a:effectLst/>
                <a:latin typeface="+mn-lt"/>
                <a:ea typeface="+mn-ea"/>
                <a:cs typeface="+mn-cs"/>
              </a:rPr>
              <a:t>experience you would need to do that role. It also includes information on things like salary. </a:t>
            </a:r>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11</a:t>
            </a:fld>
            <a:endParaRPr lang="en-GB"/>
          </a:p>
        </p:txBody>
      </p:sp>
    </p:spTree>
    <p:extLst>
      <p:ext uri="{BB962C8B-B14F-4D97-AF65-F5344CB8AC3E}">
        <p14:creationId xmlns:p14="http://schemas.microsoft.com/office/powerpoint/2010/main" val="120544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u="none" dirty="0"/>
              <a:t>Follow @</a:t>
            </a:r>
            <a:r>
              <a:rPr lang="en-GB" sz="1400" b="0" u="none" dirty="0" err="1"/>
              <a:t>HelloFutureCCOP</a:t>
            </a:r>
            <a:r>
              <a:rPr lang="en-GB" sz="1400" b="0" u="none" baseline="0" dirty="0"/>
              <a:t> on Twitter, Instagram and Facebook to find out more! </a:t>
            </a:r>
            <a:endParaRPr lang="en-GB" sz="1400" b="0" u="none" dirty="0"/>
          </a:p>
        </p:txBody>
      </p:sp>
      <p:sp>
        <p:nvSpPr>
          <p:cNvPr id="4" name="Slide Number Placeholder 3"/>
          <p:cNvSpPr>
            <a:spLocks noGrp="1"/>
          </p:cNvSpPr>
          <p:nvPr>
            <p:ph type="sldNum" sz="quarter" idx="10"/>
          </p:nvPr>
        </p:nvSpPr>
        <p:spPr/>
        <p:txBody>
          <a:bodyPr/>
          <a:lstStyle/>
          <a:p>
            <a:fld id="{6F4B6510-053C-49EA-AEDE-7C34AE614E3D}" type="slidenum">
              <a:rPr lang="en-GB" smtClean="0"/>
              <a:t>12</a:t>
            </a:fld>
            <a:endParaRPr lang="en-GB"/>
          </a:p>
        </p:txBody>
      </p:sp>
    </p:spTree>
    <p:extLst>
      <p:ext uri="{BB962C8B-B14F-4D97-AF65-F5344CB8AC3E}">
        <p14:creationId xmlns:p14="http://schemas.microsoft.com/office/powerpoint/2010/main" val="57909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149004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Introduction</a:t>
            </a:r>
            <a:r>
              <a:rPr lang="en-GB" b="1" u="sng" baseline="0" dirty="0"/>
              <a:t> to Hello Future</a:t>
            </a:r>
          </a:p>
          <a:p>
            <a:endParaRPr lang="en-GB" b="1" u="sng" baseline="0" dirty="0"/>
          </a:p>
          <a:p>
            <a:r>
              <a:rPr lang="en-GB" b="0" u="none" baseline="0" dirty="0"/>
              <a:t>[Presenter] Introduce the Hello Future Programme, to cover:</a:t>
            </a:r>
          </a:p>
          <a:p>
            <a:pPr marL="171450" indent="-171450">
              <a:buFontTx/>
              <a:buChar char="-"/>
            </a:pPr>
            <a:r>
              <a:rPr lang="en-GB" b="0" u="none" baseline="0" dirty="0"/>
              <a:t>Our main aim: to help students to progress on to Higher Education (explain this term, including University, Higher Apprenticeships)</a:t>
            </a:r>
          </a:p>
          <a:p>
            <a:pPr marL="171450" indent="-171450">
              <a:buFontTx/>
              <a:buChar char="-"/>
            </a:pPr>
            <a:r>
              <a:rPr lang="en-GB" b="0" u="none" baseline="0" dirty="0"/>
              <a:t>What we do: covering our schools programme as well as past and upcoming out of school events and activities. </a:t>
            </a:r>
          </a:p>
          <a:p>
            <a:pPr marL="171450" indent="-171450">
              <a:buFontTx/>
              <a:buChar char="-"/>
            </a:pPr>
            <a:endParaRPr lang="en-GB" b="0" u="none" baseline="0" dirty="0"/>
          </a:p>
          <a:p>
            <a:pPr marL="171450" indent="-171450">
              <a:buFontTx/>
              <a:buChar char="-"/>
            </a:pPr>
            <a:r>
              <a:rPr lang="en-GB" b="0" u="none" baseline="0" dirty="0"/>
              <a:t>More information on these can be found at: www.hellofuture.ac.uk</a:t>
            </a:r>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181765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baseline="0" dirty="0" smtClean="0">
                <a:cs typeface="Calibri"/>
              </a:rPr>
              <a:t>Learner outcomes:</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have explored their individual pathways to a career of their choice. </a:t>
            </a:r>
            <a:r>
              <a:rPr lang="en-US"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Learners acknowledge the importance of their voice and the value of their own opinions.</a:t>
            </a:r>
            <a:r>
              <a:rPr lang="en-GB"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have expanded their knowledge in terms of the variety of future options available to them.</a:t>
            </a:r>
            <a:r>
              <a:rPr lang="en-US"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understand that personal values are unique to each young person.</a:t>
            </a:r>
            <a:r>
              <a:rPr lang="en-US"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Learners witness the various HE journeys of Graduate Interns, whose journeys may reflect their own ambitions.</a:t>
            </a:r>
            <a:r>
              <a:rPr lang="en-GB"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recognise the rewards in applying themselves to achieve their ideal career.</a:t>
            </a:r>
            <a:r>
              <a:rPr lang="en-US" sz="1200" b="0" i="0" kern="1200" dirty="0" smtClean="0">
                <a:solidFill>
                  <a:schemeClr val="tx1"/>
                </a:solidFill>
                <a:effectLst/>
                <a:latin typeface="+mn-lt"/>
                <a:ea typeface="+mn-ea"/>
                <a:cs typeface="+mn-cs"/>
              </a:rPr>
              <a:t>​</a:t>
            </a:r>
          </a:p>
          <a:p>
            <a:endParaRPr lang="en-GB" b="1" u="sng" baseline="0" dirty="0" smtClean="0">
              <a:cs typeface="Calibri"/>
            </a:endParaRPr>
          </a:p>
          <a:p>
            <a:pPr marL="171450" indent="-171450">
              <a:buFontTx/>
              <a:buChar char="-"/>
            </a:pP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201562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u="sng" baseline="0" dirty="0"/>
              <a:t>Discussion – first childhood dream job</a:t>
            </a:r>
          </a:p>
          <a:p>
            <a:pPr marL="0" indent="0">
              <a:buFontTx/>
              <a:buNone/>
            </a:pPr>
            <a:endParaRPr lang="en-GB" baseline="0" dirty="0"/>
          </a:p>
          <a:p>
            <a:pPr marL="0" indent="0">
              <a:buFontTx/>
              <a:buNone/>
            </a:pPr>
            <a:r>
              <a:rPr lang="en-GB" baseline="0" dirty="0"/>
              <a:t>[Presenter] Discuss with the person next to you – think back – what was the first dream job you had as a child. </a:t>
            </a:r>
            <a:r>
              <a:rPr lang="en-GB" baseline="0" dirty="0" smtClean="0"/>
              <a:t>It can </a:t>
            </a:r>
            <a:r>
              <a:rPr lang="en-GB" baseline="0" dirty="0"/>
              <a:t>involve students, teachers, Hello Future staff. </a:t>
            </a:r>
          </a:p>
          <a:p>
            <a:pPr marL="0" indent="0">
              <a:buFontTx/>
              <a:buNone/>
            </a:pPr>
            <a:endParaRPr lang="en-GB" baseline="0" dirty="0"/>
          </a:p>
          <a:p>
            <a:pPr marL="0" indent="0">
              <a:buFontTx/>
              <a:buNone/>
            </a:pPr>
            <a:r>
              <a:rPr lang="en-GB" baseline="0" dirty="0"/>
              <a:t>[Discussion time] Staff to interact, listen to students and facilitate discussion.</a:t>
            </a:r>
          </a:p>
          <a:p>
            <a:pPr marL="0" indent="0">
              <a:buFontTx/>
              <a:buNone/>
            </a:pPr>
            <a:endParaRPr lang="en-GB" baseline="0" dirty="0"/>
          </a:p>
          <a:p>
            <a:pPr marL="0" indent="0">
              <a:buFontTx/>
              <a:buNone/>
            </a:pPr>
            <a:r>
              <a:rPr lang="en-GB" baseline="0" dirty="0" smtClean="0"/>
              <a:t>Use </a:t>
            </a:r>
            <a:r>
              <a:rPr lang="en-GB" baseline="0" dirty="0"/>
              <a:t>examples from the room of childhood dream jobs. Establish that some of those ideas might have stayed the same, and some might have changed. Future choices might seem easier when we are younger and dream big. Going to cover what you might ask yourself now, to discover what your ideal career is.</a:t>
            </a:r>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4</a:t>
            </a:fld>
            <a:endParaRPr lang="en-GB"/>
          </a:p>
        </p:txBody>
      </p:sp>
    </p:spTree>
    <p:extLst>
      <p:ext uri="{BB962C8B-B14F-4D97-AF65-F5344CB8AC3E}">
        <p14:creationId xmlns:p14="http://schemas.microsoft.com/office/powerpoint/2010/main" val="167495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smtClean="0"/>
              <a:t>Now</a:t>
            </a:r>
            <a:r>
              <a:rPr lang="en-GB" baseline="0" dirty="0" smtClean="0"/>
              <a:t> ask learners to </a:t>
            </a:r>
            <a:r>
              <a:rPr lang="en-GB" dirty="0" smtClean="0"/>
              <a:t>have a think about what their </a:t>
            </a:r>
            <a:r>
              <a:rPr lang="en-GB" dirty="0" smtClean="0"/>
              <a:t>dream </a:t>
            </a:r>
            <a:r>
              <a:rPr lang="en-GB" dirty="0" smtClean="0"/>
              <a:t>jobs are now. They then need to write 3 jobs at the top of the mountain in the activity booklet. </a:t>
            </a:r>
          </a:p>
          <a:p>
            <a:endParaRPr lang="en-GB" dirty="0" smtClean="0"/>
          </a:p>
          <a:p>
            <a:r>
              <a:rPr lang="en-GB" dirty="0" smtClean="0"/>
              <a:t>Emphasise that we are discussing this in a safe environment and that it is okay to dream big.</a:t>
            </a:r>
          </a:p>
          <a:p>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5</a:t>
            </a:fld>
            <a:endParaRPr lang="en-GB"/>
          </a:p>
        </p:txBody>
      </p:sp>
    </p:spTree>
    <p:extLst>
      <p:ext uri="{BB962C8B-B14F-4D97-AF65-F5344CB8AC3E}">
        <p14:creationId xmlns:p14="http://schemas.microsoft.com/office/powerpoint/2010/main" val="233527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Hand out post-it notes and ask learners to think about their interests &amp; hobbies and skills &amp; talents. Then ask learners to write this down on the post-it notes (10 </a:t>
            </a:r>
            <a:r>
              <a:rPr lang="en-GB" sz="1200" kern="1200" dirty="0" err="1" smtClean="0">
                <a:solidFill>
                  <a:schemeClr val="tx1"/>
                </a:solidFill>
                <a:effectLst/>
                <a:latin typeface="+mn-lt"/>
                <a:ea typeface="+mn-ea"/>
                <a:cs typeface="+mn-cs"/>
              </a:rPr>
              <a:t>mins</a:t>
            </a:r>
            <a:r>
              <a:rPr lang="en-GB" sz="1200" kern="1200" dirty="0" smtClean="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Once they’ve done this, get each learner to put their post-it notes on the ‘Interests &amp; Hobbies’ board and ‘Skills &amp; Talents’ board which are placed around the room.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Encourage learners to discuss with one another whilst they are doing this. Use the PowerPoint slide for suggestions and prompts.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Once everyone has added them to the board, discuss a few examples, emphasising that everyone has different interests and hobbies.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ask learners to write the things they wrote on the post-it notes in their </a:t>
            </a:r>
            <a:r>
              <a:rPr lang="en-GB" sz="1200" kern="1200" dirty="0" smtClean="0">
                <a:solidFill>
                  <a:schemeClr val="tx1"/>
                </a:solidFill>
                <a:effectLst/>
                <a:latin typeface="+mn-lt"/>
                <a:ea typeface="+mn-ea"/>
                <a:cs typeface="+mn-cs"/>
              </a:rPr>
              <a:t>booklets (mountain). </a:t>
            </a:r>
            <a:endParaRPr lang="en-GB" sz="12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318365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or That game</a:t>
            </a:r>
            <a:r>
              <a:rPr lang="en-GB" baseline="0" dirty="0" smtClean="0"/>
              <a:t> (5 </a:t>
            </a:r>
            <a:r>
              <a:rPr lang="en-GB" baseline="0" dirty="0" err="1" smtClean="0"/>
              <a:t>mins</a:t>
            </a:r>
            <a:r>
              <a:rPr lang="en-GB" baseline="0" dirty="0" smtClean="0"/>
              <a:t>) </a:t>
            </a:r>
            <a:endParaRPr lang="en-GB" dirty="0" smtClean="0"/>
          </a:p>
          <a:p>
            <a:endParaRPr lang="en-GB" dirty="0" smtClean="0"/>
          </a:p>
          <a:p>
            <a:r>
              <a:rPr lang="en-GB" dirty="0" smtClean="0"/>
              <a:t>Start off with trivial things, e.g. ‘Do you prefer Netflix or </a:t>
            </a:r>
            <a:r>
              <a:rPr lang="en-GB" dirty="0" err="1" smtClean="0"/>
              <a:t>Youtube</a:t>
            </a:r>
            <a:r>
              <a:rPr lang="en-GB" dirty="0" smtClean="0"/>
              <a:t>?’ and then move onto things that are more related to the workshop e.g. ‘When thinking about your future career, would you rather stay in Cumbria or move away from Cumbria?’</a:t>
            </a:r>
          </a:p>
          <a:p>
            <a:endParaRPr lang="en-GB" dirty="0" smtClean="0"/>
          </a:p>
          <a:p>
            <a:r>
              <a:rPr lang="en-GB" dirty="0" smtClean="0"/>
              <a:t>Students can answer by either standing at different sides of the room or by standing up and down (depending on space). </a:t>
            </a:r>
          </a:p>
          <a:p>
            <a:endParaRPr lang="en-GB" dirty="0" smtClean="0"/>
          </a:p>
          <a:p>
            <a:r>
              <a:rPr lang="en-GB" dirty="0" smtClean="0"/>
              <a:t>Explain that the ‘This or That’ game shows that everyone has different preferences of what they like and do not like and this is the same when thinking about your career. You may want to work in an office but your best friend may want to work outside. There is no right or wrong answer, it just depends on our own personal values. </a:t>
            </a:r>
          </a:p>
          <a:p>
            <a:endParaRPr lang="en-GB" dirty="0" smtClean="0"/>
          </a:p>
          <a:p>
            <a:pPr marL="171450" indent="-171450">
              <a:buFontTx/>
              <a:buChar char="-"/>
            </a:pP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126986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group task that works best in groups of 4-5. Hand out values cards. </a:t>
            </a:r>
            <a:r>
              <a:rPr lang="en-GB" baseline="0" dirty="0" smtClean="0"/>
              <a:t> (5 </a:t>
            </a:r>
            <a:r>
              <a:rPr lang="en-GB" baseline="0" dirty="0" err="1" smtClean="0"/>
              <a:t>mins</a:t>
            </a:r>
            <a:r>
              <a:rPr lang="en-GB" baseline="0" dirty="0" smtClean="0"/>
              <a:t>)</a:t>
            </a:r>
            <a:endParaRPr lang="en-GB" dirty="0" smtClean="0"/>
          </a:p>
          <a:p>
            <a:endParaRPr lang="en-GB" dirty="0" smtClean="0"/>
          </a:p>
          <a:p>
            <a:r>
              <a:rPr lang="en-GB" dirty="0" smtClean="0"/>
              <a:t>Ask learners to separate the grey and the blue cards into two piles. For the first part of the </a:t>
            </a:r>
            <a:r>
              <a:rPr lang="en-GB" dirty="0" smtClean="0"/>
              <a:t>activity, </a:t>
            </a:r>
            <a:r>
              <a:rPr lang="en-GB" dirty="0" smtClean="0"/>
              <a:t>we only need the grey cards, so the blue cards can be put to one side. </a:t>
            </a:r>
          </a:p>
          <a:p>
            <a:endParaRPr lang="en-GB" dirty="0" smtClean="0"/>
          </a:p>
          <a:p>
            <a:r>
              <a:rPr lang="en-GB" dirty="0" smtClean="0"/>
              <a:t>Instruct learners to organise the grey cards in order of what is most and least important to the </a:t>
            </a:r>
            <a:r>
              <a:rPr lang="en-GB" dirty="0" smtClean="0"/>
              <a:t>group. Emphasise to learners that they are working in</a:t>
            </a:r>
            <a:r>
              <a:rPr lang="en-GB" baseline="0" dirty="0" smtClean="0"/>
              <a:t> a group and everyone needs to have their input.</a:t>
            </a:r>
            <a:r>
              <a:rPr lang="en-GB" dirty="0" smtClean="0"/>
              <a:t>  </a:t>
            </a:r>
            <a:r>
              <a:rPr lang="en-GB" dirty="0" smtClean="0"/>
              <a:t>Some of the cards may be more or less important to certain learners in the group but emphasis that this is normal and part of the task is to discuss and come to an agreement. </a:t>
            </a:r>
          </a:p>
          <a:p>
            <a:endParaRPr lang="en-GB" dirty="0" smtClean="0"/>
          </a:p>
          <a:p>
            <a:r>
              <a:rPr lang="en-GB" dirty="0" smtClean="0"/>
              <a:t>Chose a few examples of grey cards and explain what </a:t>
            </a:r>
            <a:r>
              <a:rPr lang="en-GB" dirty="0" smtClean="0"/>
              <a:t>they </a:t>
            </a:r>
            <a:r>
              <a:rPr lang="en-GB" dirty="0" smtClean="0"/>
              <a:t>mean in the context of your future career, e.g. ‘To earn lots of money may be an important value to you’.</a:t>
            </a:r>
            <a:br>
              <a:rPr lang="en-GB" dirty="0" smtClean="0"/>
            </a:br>
            <a:endParaRPr lang="en-GB" dirty="0" smtClean="0"/>
          </a:p>
          <a:p>
            <a:r>
              <a:rPr lang="en-GB" dirty="0" smtClean="0"/>
              <a:t>Once learners have ordered the grey cards, they will now also need the blue cards.  (5 </a:t>
            </a:r>
            <a:r>
              <a:rPr lang="en-GB" dirty="0" err="1" smtClean="0"/>
              <a:t>mins</a:t>
            </a:r>
            <a:r>
              <a:rPr lang="en-GB" dirty="0" smtClean="0"/>
              <a:t>) </a:t>
            </a:r>
          </a:p>
          <a:p>
            <a:endParaRPr lang="en-GB" dirty="0" smtClean="0"/>
          </a:p>
          <a:p>
            <a:r>
              <a:rPr lang="en-GB" dirty="0" smtClean="0"/>
              <a:t>Instruct learners to pair the blue cards next to the grey cards to show which factors you think are involved in each. </a:t>
            </a:r>
          </a:p>
          <a:p>
            <a:endParaRPr lang="en-GB" dirty="0" smtClean="0"/>
          </a:p>
          <a:p>
            <a:r>
              <a:rPr lang="en-GB" dirty="0" smtClean="0"/>
              <a:t>For example – You might associate social life with good health – because having a good social life can have an effect on your wellbeing.</a:t>
            </a:r>
          </a:p>
          <a:p>
            <a:endParaRPr lang="en-GB" dirty="0" smtClean="0"/>
          </a:p>
          <a:p>
            <a:r>
              <a:rPr lang="en-GB" dirty="0" smtClean="0"/>
              <a:t>A quick </a:t>
            </a:r>
            <a:r>
              <a:rPr lang="en-GB" dirty="0" smtClean="0"/>
              <a:t>round of the room – was it difficult to prioritise in groups – did you have disagreements? What generally was the most important value?</a:t>
            </a:r>
          </a:p>
          <a:p>
            <a:endParaRPr lang="en-GB" dirty="0" smtClean="0"/>
          </a:p>
          <a:p>
            <a:pPr marL="171450" indent="-171450">
              <a:buFontTx/>
              <a:buChar char="-"/>
            </a:pP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68269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After a discussion, get the learners to write down their own most and least important values in the booklet. If short for time, ask students to make a note of their values and fill them out later. </a:t>
            </a:r>
          </a:p>
          <a:p>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9</a:t>
            </a:fld>
            <a:endParaRPr lang="en-GB"/>
          </a:p>
        </p:txBody>
      </p:sp>
    </p:spTree>
    <p:extLst>
      <p:ext uri="{BB962C8B-B14F-4D97-AF65-F5344CB8AC3E}">
        <p14:creationId xmlns:p14="http://schemas.microsoft.com/office/powerpoint/2010/main" val="266536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1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43538" y="4622267"/>
            <a:ext cx="3640475" cy="1349628"/>
          </a:xfrm>
          <a:prstGeom prst="rect">
            <a:avLst/>
          </a:prstGeom>
        </p:spPr>
      </p:pic>
    </p:spTree>
    <p:extLst>
      <p:ext uri="{BB962C8B-B14F-4D97-AF65-F5344CB8AC3E}">
        <p14:creationId xmlns:p14="http://schemas.microsoft.com/office/powerpoint/2010/main" val="1069431403"/>
      </p:ext>
    </p:extLst>
  </p:cSld>
  <p:clrMapOvr>
    <a:masterClrMapping/>
  </p:clrMapOvr>
  <p:extLst mod="1">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extLst>
      <p:ext uri="{BB962C8B-B14F-4D97-AF65-F5344CB8AC3E}">
        <p14:creationId xmlns:p14="http://schemas.microsoft.com/office/powerpoint/2010/main" val="292326706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dirty="0"/>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dirty="0"/>
          </a:p>
        </p:txBody>
      </p:sp>
    </p:spTree>
    <p:extLst>
      <p:ext uri="{BB962C8B-B14F-4D97-AF65-F5344CB8AC3E}">
        <p14:creationId xmlns:p14="http://schemas.microsoft.com/office/powerpoint/2010/main" val="300537446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cstate="print">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extLst>
      <p:ext uri="{BB962C8B-B14F-4D97-AF65-F5344CB8AC3E}">
        <p14:creationId xmlns:p14="http://schemas.microsoft.com/office/powerpoint/2010/main" val="133635670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414167018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49807721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12770104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extLst>
      <p:ext uri="{BB962C8B-B14F-4D97-AF65-F5344CB8AC3E}">
        <p14:creationId xmlns:p14="http://schemas.microsoft.com/office/powerpoint/2010/main" val="389397707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95058764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extLst>
      <p:ext uri="{BB962C8B-B14F-4D97-AF65-F5344CB8AC3E}">
        <p14:creationId xmlns:p14="http://schemas.microsoft.com/office/powerpoint/2010/main" val="146239144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60179574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extLst>
      <p:ext uri="{BB962C8B-B14F-4D97-AF65-F5344CB8AC3E}">
        <p14:creationId xmlns:p14="http://schemas.microsoft.com/office/powerpoint/2010/main" val="141113701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1411393237"/>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422067651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spTree>
    <p:extLst>
      <p:ext uri="{BB962C8B-B14F-4D97-AF65-F5344CB8AC3E}">
        <p14:creationId xmlns:p14="http://schemas.microsoft.com/office/powerpoint/2010/main" val="119897274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358547677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extLst>
      <p:ext uri="{BB962C8B-B14F-4D97-AF65-F5344CB8AC3E}">
        <p14:creationId xmlns:p14="http://schemas.microsoft.com/office/powerpoint/2010/main" val="2543388184"/>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326372920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extLst>
      <p:ext uri="{BB962C8B-B14F-4D97-AF65-F5344CB8AC3E}">
        <p14:creationId xmlns:p14="http://schemas.microsoft.com/office/powerpoint/2010/main" val="200302979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dirty="0"/>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dirty="0"/>
          </a:p>
        </p:txBody>
      </p:sp>
    </p:spTree>
    <p:extLst>
      <p:ext uri="{BB962C8B-B14F-4D97-AF65-F5344CB8AC3E}">
        <p14:creationId xmlns:p14="http://schemas.microsoft.com/office/powerpoint/2010/main" val="356896761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cstate="print">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extLst>
      <p:ext uri="{BB962C8B-B14F-4D97-AF65-F5344CB8AC3E}">
        <p14:creationId xmlns:p14="http://schemas.microsoft.com/office/powerpoint/2010/main" val="325654667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140885720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273818450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180028133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264086995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extLst>
      <p:ext uri="{BB962C8B-B14F-4D97-AF65-F5344CB8AC3E}">
        <p14:creationId xmlns:p14="http://schemas.microsoft.com/office/powerpoint/2010/main" val="187301220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407835421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extLst>
      <p:ext uri="{BB962C8B-B14F-4D97-AF65-F5344CB8AC3E}">
        <p14:creationId xmlns:p14="http://schemas.microsoft.com/office/powerpoint/2010/main" val="168777377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122266753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425512974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1129799374"/>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spTree>
    <p:extLst>
      <p:ext uri="{BB962C8B-B14F-4D97-AF65-F5344CB8AC3E}">
        <p14:creationId xmlns:p14="http://schemas.microsoft.com/office/powerpoint/2010/main" val="322118999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2475219844"/>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335622559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extLst>
      <p:ext uri="{BB962C8B-B14F-4D97-AF65-F5344CB8AC3E}">
        <p14:creationId xmlns:p14="http://schemas.microsoft.com/office/powerpoint/2010/main" val="45238430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336751868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extLst>
      <p:ext uri="{BB962C8B-B14F-4D97-AF65-F5344CB8AC3E}">
        <p14:creationId xmlns:p14="http://schemas.microsoft.com/office/powerpoint/2010/main" val="775394747"/>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dirty="0"/>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dirty="0"/>
          </a:p>
        </p:txBody>
      </p:sp>
    </p:spTree>
    <p:extLst>
      <p:ext uri="{BB962C8B-B14F-4D97-AF65-F5344CB8AC3E}">
        <p14:creationId xmlns:p14="http://schemas.microsoft.com/office/powerpoint/2010/main" val="76420422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cstate="print">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extLst>
      <p:ext uri="{BB962C8B-B14F-4D97-AF65-F5344CB8AC3E}">
        <p14:creationId xmlns:p14="http://schemas.microsoft.com/office/powerpoint/2010/main" val="262476293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348843693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280954182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301253962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extLst>
      <p:ext uri="{BB962C8B-B14F-4D97-AF65-F5344CB8AC3E}">
        <p14:creationId xmlns:p14="http://schemas.microsoft.com/office/powerpoint/2010/main" val="38324766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49444826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spTree>
    <p:extLst>
      <p:ext uri="{BB962C8B-B14F-4D97-AF65-F5344CB8AC3E}">
        <p14:creationId xmlns:p14="http://schemas.microsoft.com/office/powerpoint/2010/main" val="374467406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391432943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extLst>
      <p:ext uri="{BB962C8B-B14F-4D97-AF65-F5344CB8AC3E}">
        <p14:creationId xmlns:p14="http://schemas.microsoft.com/office/powerpoint/2010/main" val="114323099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68398769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85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3471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4562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8.xml"/><Relationship Id="rId7" Type="http://schemas.openxmlformats.org/officeDocument/2006/relationships/image" Target="../media/image30.png"/><Relationship Id="rId2" Type="http://schemas.openxmlformats.org/officeDocument/2006/relationships/slideLayout" Target="../slideLayouts/slideLayout24.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2666" y="1637738"/>
            <a:ext cx="948059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smtClean="0">
                <a:solidFill>
                  <a:srgbClr val="FFFFFF"/>
                </a:solidFill>
                <a:latin typeface="Bumpo" pitchFamily="2" charset="0"/>
                <a:ea typeface="Arial" charset="0"/>
                <a:cs typeface="Arial" charset="0"/>
              </a:rPr>
              <a:t>Your Future</a:t>
            </a:r>
            <a:r>
              <a:rPr lang="en-US" sz="6000" b="1" dirty="0" smtClean="0">
                <a:solidFill>
                  <a:srgbClr val="FFFFFF"/>
                </a:solidFill>
                <a:latin typeface="Arial" charset="0"/>
                <a:ea typeface="Arial" charset="0"/>
                <a:cs typeface="Arial" charset="0"/>
              </a:rPr>
              <a:t> </a:t>
            </a:r>
            <a:endParaRPr kumimoji="0" lang="en-US" sz="6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4" name="TextBox 3"/>
          <p:cNvSpPr txBox="1"/>
          <p:nvPr/>
        </p:nvSpPr>
        <p:spPr>
          <a:xfrm>
            <a:off x="807377" y="2710791"/>
            <a:ext cx="6791602" cy="523220"/>
          </a:xfrm>
          <a:prstGeom prst="rect">
            <a:avLst/>
          </a:prstGeom>
          <a:noFill/>
        </p:spPr>
        <p:txBody>
          <a:bodyPr wrap="square" rtlCol="0" anchor="t">
            <a:spAutoFit/>
          </a:bodyPr>
          <a:lstStyle/>
          <a:p>
            <a:r>
              <a:rPr lang="en-US" sz="2800" b="1" dirty="0" smtClean="0">
                <a:solidFill>
                  <a:schemeClr val="accent5">
                    <a:lumMod val="60000"/>
                    <a:lumOff val="40000"/>
                  </a:schemeClr>
                </a:solidFill>
                <a:latin typeface="Lily Script One" panose="02000500000000000000" pitchFamily="2" charset="0"/>
                <a:ea typeface="Arial" charset="0"/>
                <a:cs typeface="Arial"/>
              </a:rPr>
              <a:t>How we make decisions about our futures</a:t>
            </a:r>
            <a:endParaRPr lang="en-US" sz="2800" b="1" i="0" spc="0" baseline="0" dirty="0">
              <a:solidFill>
                <a:schemeClr val="accent5">
                  <a:lumMod val="60000"/>
                  <a:lumOff val="40000"/>
                </a:schemeClr>
              </a:solidFill>
              <a:latin typeface="Lily Script One" panose="02000500000000000000" pitchFamily="2" charset="0"/>
              <a:ea typeface="Arial" charset="0"/>
              <a:cs typeface="Arial" charset="0"/>
            </a:endParaRPr>
          </a:p>
        </p:txBody>
      </p:sp>
    </p:spTree>
    <p:extLst>
      <p:ext uri="{BB962C8B-B14F-4D97-AF65-F5344CB8AC3E}">
        <p14:creationId xmlns:p14="http://schemas.microsoft.com/office/powerpoint/2010/main" val="3448803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866816" y="1862145"/>
            <a:ext cx="8057322" cy="3328846"/>
          </a:xfrm>
          <a:prstGeom prst="cloudCallout">
            <a:avLst>
              <a:gd name="adj1" fmla="val 38226"/>
              <a:gd name="adj2" fmla="val -65878"/>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rot="21226827">
            <a:off x="2953493" y="2684991"/>
            <a:ext cx="5883966" cy="1569660"/>
          </a:xfrm>
          <a:prstGeom prst="rect">
            <a:avLst/>
          </a:prstGeom>
          <a:noFill/>
        </p:spPr>
        <p:txBody>
          <a:bodyPr wrap="square" rtlCol="0">
            <a:spAutoFit/>
          </a:bodyPr>
          <a:lstStyle/>
          <a:p>
            <a:pPr algn="ctr"/>
            <a:r>
              <a:rPr lang="en-GB" sz="4800" b="1" dirty="0">
                <a:solidFill>
                  <a:srgbClr val="0074BE"/>
                </a:solidFill>
                <a:latin typeface="Lily Script One" panose="02000500000000000000" pitchFamily="2" charset="0"/>
              </a:rPr>
              <a:t>What careers might I be interested in?</a:t>
            </a:r>
          </a:p>
        </p:txBody>
      </p:sp>
      <p:pic>
        <p:nvPicPr>
          <p:cNvPr id="1026" name="Picture 2" descr="Image result for builder emoji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359" y="1932121"/>
            <a:ext cx="840202" cy="840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stronaut emoji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9076" y="1335255"/>
            <a:ext cx="1016967" cy="10169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acher emoji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2802" y="5077494"/>
            <a:ext cx="973451" cy="9734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armer emoji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8147" y="438502"/>
            <a:ext cx="974658" cy="9746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cientist emoji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6850" y="4855874"/>
            <a:ext cx="948716" cy="94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29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62771" y="3277816"/>
            <a:ext cx="5100291" cy="584775"/>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latin typeface="Lily Script One" panose="02000500000000000000" pitchFamily="2" charset="0"/>
              </a:rPr>
              <a:t>Recognise your strengths</a:t>
            </a:r>
          </a:p>
        </p:txBody>
      </p:sp>
      <p:sp>
        <p:nvSpPr>
          <p:cNvPr id="8" name="Rectangle 7"/>
          <p:cNvSpPr/>
          <p:nvPr/>
        </p:nvSpPr>
        <p:spPr>
          <a:xfrm>
            <a:off x="6462770" y="1143774"/>
            <a:ext cx="4613219" cy="584775"/>
          </a:xfrm>
          <a:prstGeom prst="rect">
            <a:avLst/>
          </a:prstGeom>
          <a:noFill/>
        </p:spPr>
        <p:txBody>
          <a:bodyPr wrap="square" lIns="91440" tIns="45720" rIns="91440" bIns="45720">
            <a:spAutoFit/>
          </a:bodyPr>
          <a:lstStyle/>
          <a:p>
            <a:pPr algn="ctr"/>
            <a:r>
              <a:rPr lang="en-US" sz="3200" b="1" cap="none" spc="0" dirty="0">
                <a:ln w="22225">
                  <a:solidFill>
                    <a:schemeClr val="accent4">
                      <a:lumMod val="60000"/>
                      <a:lumOff val="40000"/>
                    </a:schemeClr>
                  </a:solidFill>
                  <a:prstDash val="solid"/>
                </a:ln>
                <a:solidFill>
                  <a:schemeClr val="accent4">
                    <a:lumMod val="40000"/>
                    <a:lumOff val="60000"/>
                  </a:schemeClr>
                </a:solidFill>
                <a:effectLst/>
                <a:latin typeface="Lily Script One" panose="02000500000000000000" pitchFamily="2" charset="0"/>
              </a:rPr>
              <a:t>Experience new things</a:t>
            </a:r>
          </a:p>
        </p:txBody>
      </p:sp>
      <p:sp>
        <p:nvSpPr>
          <p:cNvPr id="9" name="Rectangle 8"/>
          <p:cNvSpPr/>
          <p:nvPr/>
        </p:nvSpPr>
        <p:spPr>
          <a:xfrm>
            <a:off x="6249876" y="1838621"/>
            <a:ext cx="5942124" cy="584775"/>
          </a:xfrm>
          <a:prstGeom prst="rect">
            <a:avLst/>
          </a:prstGeom>
          <a:noFill/>
        </p:spPr>
        <p:txBody>
          <a:bodyPr wrap="square" lIns="91440" tIns="45720" rIns="91440" bIns="45720">
            <a:spAutoFit/>
          </a:bodyPr>
          <a:lstStyle/>
          <a:p>
            <a:pPr algn="ctr"/>
            <a:r>
              <a:rPr lang="en-US" sz="3200" b="1" cap="none" spc="0" dirty="0">
                <a:ln w="22225">
                  <a:solidFill>
                    <a:schemeClr val="accent5">
                      <a:lumMod val="75000"/>
                    </a:schemeClr>
                  </a:solidFill>
                  <a:prstDash val="solid"/>
                </a:ln>
                <a:solidFill>
                  <a:srgbClr val="00B0F0"/>
                </a:solidFill>
                <a:effectLst/>
                <a:latin typeface="Lily Script One" panose="02000500000000000000" pitchFamily="2" charset="0"/>
              </a:rPr>
              <a:t>Speak to friends and family</a:t>
            </a:r>
          </a:p>
        </p:txBody>
      </p:sp>
      <p:sp>
        <p:nvSpPr>
          <p:cNvPr id="10" name="Rectangle 9"/>
          <p:cNvSpPr/>
          <p:nvPr/>
        </p:nvSpPr>
        <p:spPr>
          <a:xfrm>
            <a:off x="6249876" y="2558218"/>
            <a:ext cx="5705252" cy="584775"/>
          </a:xfrm>
          <a:prstGeom prst="rect">
            <a:avLst/>
          </a:prstGeom>
          <a:noFill/>
        </p:spPr>
        <p:txBody>
          <a:bodyPr wrap="square" lIns="91440" tIns="45720" rIns="91440" bIns="45720">
            <a:spAutoFit/>
          </a:bodyPr>
          <a:lstStyle/>
          <a:p>
            <a:pPr algn="ctr"/>
            <a:r>
              <a:rPr lang="en-US" sz="3200" b="1" cap="none" spc="0" dirty="0">
                <a:ln w="22225">
                  <a:solidFill>
                    <a:schemeClr val="accent6">
                      <a:lumMod val="60000"/>
                      <a:lumOff val="40000"/>
                    </a:schemeClr>
                  </a:solidFill>
                  <a:prstDash val="solid"/>
                </a:ln>
                <a:solidFill>
                  <a:schemeClr val="accent6">
                    <a:lumMod val="40000"/>
                    <a:lumOff val="60000"/>
                  </a:schemeClr>
                </a:solidFill>
                <a:effectLst/>
                <a:latin typeface="Lily Script One" panose="02000500000000000000" pitchFamily="2" charset="0"/>
              </a:rPr>
              <a:t>Research different options</a:t>
            </a:r>
          </a:p>
        </p:txBody>
      </p:sp>
      <p:sp>
        <p:nvSpPr>
          <p:cNvPr id="11" name="Rectangle 10"/>
          <p:cNvSpPr/>
          <p:nvPr/>
        </p:nvSpPr>
        <p:spPr>
          <a:xfrm>
            <a:off x="6164055" y="4802331"/>
            <a:ext cx="5210650" cy="584775"/>
          </a:xfrm>
          <a:prstGeom prst="rect">
            <a:avLst/>
          </a:prstGeom>
          <a:noFill/>
        </p:spPr>
        <p:txBody>
          <a:bodyPr wrap="square" lIns="91440" tIns="45720" rIns="91440" bIns="45720">
            <a:spAutoFit/>
          </a:bodyPr>
          <a:lstStyle/>
          <a:p>
            <a:pPr algn="ctr"/>
            <a:r>
              <a:rPr lang="en-US" sz="3200" b="1" cap="none" spc="0" dirty="0">
                <a:ln w="22225">
                  <a:solidFill>
                    <a:srgbClr val="00B0F0"/>
                  </a:solidFill>
                  <a:prstDash val="solid"/>
                </a:ln>
                <a:solidFill>
                  <a:schemeClr val="accent5">
                    <a:lumMod val="60000"/>
                    <a:lumOff val="40000"/>
                  </a:schemeClr>
                </a:solidFill>
                <a:effectLst/>
                <a:latin typeface="Lily Script One" panose="02000500000000000000" pitchFamily="2" charset="0"/>
              </a:rPr>
              <a:t>Start asking questions</a:t>
            </a:r>
          </a:p>
        </p:txBody>
      </p:sp>
      <p:sp>
        <p:nvSpPr>
          <p:cNvPr id="12" name="Rectangle 11"/>
          <p:cNvSpPr/>
          <p:nvPr/>
        </p:nvSpPr>
        <p:spPr>
          <a:xfrm>
            <a:off x="6249876" y="3980913"/>
            <a:ext cx="4428245" cy="584775"/>
          </a:xfrm>
          <a:prstGeom prst="rect">
            <a:avLst/>
          </a:prstGeom>
          <a:noFill/>
        </p:spPr>
        <p:txBody>
          <a:bodyPr wrap="square" lIns="91440" tIns="45720" rIns="91440" bIns="45720">
            <a:spAutoFit/>
          </a:bodyPr>
          <a:lstStyle/>
          <a:p>
            <a:pPr algn="ctr"/>
            <a:r>
              <a:rPr lang="en-US" sz="3200" b="1" cap="none" spc="0" dirty="0">
                <a:ln w="22225">
                  <a:solidFill>
                    <a:srgbClr val="EF2F4A"/>
                  </a:solidFill>
                  <a:prstDash val="solid"/>
                </a:ln>
                <a:solidFill>
                  <a:srgbClr val="F69C92"/>
                </a:solidFill>
                <a:effectLst/>
                <a:latin typeface="Lily Script One" panose="02000500000000000000" pitchFamily="2" charset="0"/>
              </a:rPr>
              <a:t>GCSEs </a:t>
            </a:r>
            <a:r>
              <a:rPr lang="en-US" sz="3200" b="1" dirty="0">
                <a:ln w="22225">
                  <a:solidFill>
                    <a:srgbClr val="EF2F4A"/>
                  </a:solidFill>
                  <a:prstDash val="solid"/>
                </a:ln>
                <a:solidFill>
                  <a:srgbClr val="F69C92"/>
                </a:solidFill>
                <a:latin typeface="Lily Script One" panose="02000500000000000000" pitchFamily="2" charset="0"/>
              </a:rPr>
              <a:t>– get ready! </a:t>
            </a:r>
            <a:endParaRPr lang="en-US" sz="3200" b="1" cap="none" spc="0" dirty="0">
              <a:ln w="22225">
                <a:solidFill>
                  <a:srgbClr val="EF2F4A"/>
                </a:solidFill>
                <a:prstDash val="solid"/>
              </a:ln>
              <a:solidFill>
                <a:srgbClr val="F69C92"/>
              </a:solidFill>
              <a:effectLst/>
              <a:latin typeface="Lily Script One" panose="02000500000000000000" pitchFamily="2" charset="0"/>
            </a:endParaRPr>
          </a:p>
        </p:txBody>
      </p:sp>
      <p:sp>
        <p:nvSpPr>
          <p:cNvPr id="2" name="TextBox 1"/>
          <p:cNvSpPr txBox="1"/>
          <p:nvPr/>
        </p:nvSpPr>
        <p:spPr>
          <a:xfrm>
            <a:off x="1060895" y="2558218"/>
            <a:ext cx="4094430" cy="1569660"/>
          </a:xfrm>
          <a:prstGeom prst="rect">
            <a:avLst/>
          </a:prstGeom>
          <a:noFill/>
        </p:spPr>
        <p:txBody>
          <a:bodyPr wrap="square" rtlCol="0">
            <a:spAutoFit/>
          </a:bodyPr>
          <a:lstStyle/>
          <a:p>
            <a:pPr algn="ctr"/>
            <a:r>
              <a:rPr lang="en-GB" sz="3200" b="1" dirty="0" smtClean="0">
                <a:solidFill>
                  <a:srgbClr val="0074BE"/>
                </a:solidFill>
                <a:latin typeface="Swis721 BT" panose="020B0504020202020204" pitchFamily="34" charset="0"/>
              </a:rPr>
              <a:t>‘Do something </a:t>
            </a:r>
            <a:r>
              <a:rPr lang="en-GB" sz="3200" b="1" dirty="0" smtClean="0">
                <a:solidFill>
                  <a:srgbClr val="0074BE"/>
                </a:solidFill>
                <a:latin typeface="Lily Script One" panose="02000500000000000000" pitchFamily="2" charset="0"/>
              </a:rPr>
              <a:t>today</a:t>
            </a:r>
            <a:r>
              <a:rPr lang="en-GB" sz="3200" b="1" dirty="0" smtClean="0">
                <a:solidFill>
                  <a:srgbClr val="0074BE"/>
                </a:solidFill>
                <a:latin typeface="Swis721 BT" panose="020B0504020202020204" pitchFamily="34" charset="0"/>
              </a:rPr>
              <a:t> that your </a:t>
            </a:r>
            <a:r>
              <a:rPr lang="en-GB" sz="3200" b="1" dirty="0" smtClean="0">
                <a:solidFill>
                  <a:srgbClr val="0074BE"/>
                </a:solidFill>
                <a:latin typeface="Lily Script One" panose="02000500000000000000" pitchFamily="2" charset="0"/>
              </a:rPr>
              <a:t>future</a:t>
            </a:r>
            <a:r>
              <a:rPr lang="en-GB" sz="3200" b="1" dirty="0" smtClean="0">
                <a:solidFill>
                  <a:srgbClr val="0074BE"/>
                </a:solidFill>
                <a:latin typeface="Swis721 BT" panose="020B0504020202020204" pitchFamily="34" charset="0"/>
              </a:rPr>
              <a:t> self will thank you for!’</a:t>
            </a:r>
            <a:endParaRPr lang="en-GB" sz="3200" b="1" dirty="0">
              <a:solidFill>
                <a:srgbClr val="0074BE"/>
              </a:solidFill>
              <a:latin typeface="Swis721 BT" panose="020B0504020202020204" pitchFamily="34" charset="0"/>
            </a:endParaRPr>
          </a:p>
        </p:txBody>
      </p:sp>
      <p:sp>
        <p:nvSpPr>
          <p:cNvPr id="4" name="Oval Callout 3"/>
          <p:cNvSpPr/>
          <p:nvPr/>
        </p:nvSpPr>
        <p:spPr>
          <a:xfrm>
            <a:off x="231034" y="1546233"/>
            <a:ext cx="5754152" cy="3548485"/>
          </a:xfrm>
          <a:prstGeom prst="wedgeEllipseCallout">
            <a:avLst>
              <a:gd name="adj1" fmla="val -39464"/>
              <a:gd name="adj2" fmla="val 576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055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56556" y="4511561"/>
            <a:ext cx="4721934" cy="769441"/>
          </a:xfrm>
          <a:prstGeom prst="rect">
            <a:avLst/>
          </a:prstGeom>
          <a:noFill/>
        </p:spPr>
        <p:txBody>
          <a:bodyPr wrap="none" rtlCol="0" anchor="t">
            <a:spAutoFit/>
          </a:bodyPr>
          <a:lstStyle/>
          <a:p>
            <a:r>
              <a:rPr lang="en-GB" sz="4400" b="1">
                <a:solidFill>
                  <a:schemeClr val="bg1"/>
                </a:solidFill>
                <a:latin typeface="Swis721 BT"/>
              </a:rPr>
              <a:t>@</a:t>
            </a:r>
            <a:r>
              <a:rPr lang="en-GB" sz="4400" b="1" err="1">
                <a:solidFill>
                  <a:schemeClr val="bg1"/>
                </a:solidFill>
                <a:latin typeface="Swis721 BT"/>
              </a:rPr>
              <a:t>HelloFutureCCOP</a:t>
            </a:r>
            <a:endParaRPr lang="en-GB" sz="4400" b="1">
              <a:solidFill>
                <a:schemeClr val="bg1"/>
              </a:solidFill>
              <a:latin typeface="Swis721 BT"/>
            </a:endParaRPr>
          </a:p>
        </p:txBody>
      </p:sp>
      <p:sp>
        <p:nvSpPr>
          <p:cNvPr id="14" name="TextBox 13"/>
          <p:cNvSpPr txBox="1"/>
          <p:nvPr/>
        </p:nvSpPr>
        <p:spPr>
          <a:xfrm>
            <a:off x="3748498" y="370784"/>
            <a:ext cx="7828459" cy="1446550"/>
          </a:xfrm>
          <a:prstGeom prst="rect">
            <a:avLst/>
          </a:prstGeom>
          <a:noFill/>
        </p:spPr>
        <p:txBody>
          <a:bodyPr wrap="square" rtlCol="0">
            <a:spAutoFit/>
          </a:bodyPr>
          <a:lstStyle/>
          <a:p>
            <a:pPr algn="ctr"/>
            <a:r>
              <a:rPr lang="en-GB" sz="4400" b="1">
                <a:solidFill>
                  <a:schemeClr val="bg1"/>
                </a:solidFill>
                <a:latin typeface="Lily Script One" panose="02000500000000000000" pitchFamily="2" charset="0"/>
              </a:rPr>
              <a:t>Follow us to find out how you can get involved! </a:t>
            </a:r>
          </a:p>
        </p:txBody>
      </p:sp>
      <p:pic>
        <p:nvPicPr>
          <p:cNvPr id="2050" name="Picture 2" descr="Image result for instagram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287" y="2662576"/>
            <a:ext cx="1813255" cy="1813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witter logo png squ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7651" y="2889386"/>
            <a:ext cx="1359636" cy="13596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acebook logo png squ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2724" y="2938671"/>
            <a:ext cx="1247401" cy="1247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116" y="1908774"/>
            <a:ext cx="5975914" cy="3917025"/>
          </a:xfrm>
          <a:prstGeom prst="rect">
            <a:avLst/>
          </a:prstGeom>
        </p:spPr>
      </p:pic>
    </p:spTree>
    <p:extLst>
      <p:ext uri="{BB962C8B-B14F-4D97-AF65-F5344CB8AC3E}">
        <p14:creationId xmlns:p14="http://schemas.microsoft.com/office/powerpoint/2010/main" val="2213552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8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38229" y="1900611"/>
            <a:ext cx="7388649" cy="418719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 name="Rectangle 4"/>
          <p:cNvSpPr/>
          <p:nvPr/>
        </p:nvSpPr>
        <p:spPr>
          <a:xfrm>
            <a:off x="0" y="0"/>
            <a:ext cx="4082143" cy="22696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644" y="472148"/>
            <a:ext cx="7689368" cy="5436041"/>
          </a:xfrm>
          <a:prstGeom prst="rect">
            <a:avLst/>
          </a:prstGeom>
        </p:spPr>
      </p:pic>
    </p:spTree>
    <p:custDataLst>
      <p:tags r:id="rId1"/>
    </p:custDataLst>
    <p:extLst>
      <p:ext uri="{BB962C8B-B14F-4D97-AF65-F5344CB8AC3E}">
        <p14:creationId xmlns:p14="http://schemas.microsoft.com/office/powerpoint/2010/main" val="3625774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A367A3-30F8-48C1-BA00-40CF7281BD40}"/>
              </a:ext>
            </a:extLst>
          </p:cNvPr>
          <p:cNvSpPr txBox="1"/>
          <p:nvPr/>
        </p:nvSpPr>
        <p:spPr>
          <a:xfrm>
            <a:off x="506969" y="1966547"/>
            <a:ext cx="10704370"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3200" dirty="0">
                <a:latin typeface="Lily Script One" panose="02000500000000000000" pitchFamily="2" charset="0"/>
              </a:rPr>
              <a:t>Explore</a:t>
            </a:r>
            <a:r>
              <a:rPr lang="en-GB" sz="3200" dirty="0">
                <a:latin typeface="Swis721 BT" panose="020B0504020202020204" pitchFamily="34" charset="0"/>
              </a:rPr>
              <a:t> the individual pathway to a career of your </a:t>
            </a:r>
            <a:r>
              <a:rPr lang="en-GB" sz="3200" dirty="0" smtClean="0">
                <a:latin typeface="Swis721 BT" panose="020B0504020202020204" pitchFamily="34" charset="0"/>
              </a:rPr>
              <a:t>choice.</a:t>
            </a:r>
            <a:br>
              <a:rPr lang="en-GB" sz="3200" dirty="0" smtClean="0">
                <a:latin typeface="Swis721 BT" panose="020B0504020202020204" pitchFamily="34" charset="0"/>
              </a:rPr>
            </a:br>
            <a:endParaRPr lang="en-GB" sz="3200" dirty="0" smtClean="0">
              <a:latin typeface="Swis721 BT" panose="020B0504020202020204" pitchFamily="34" charset="0"/>
            </a:endParaRPr>
          </a:p>
          <a:p>
            <a:pPr marL="285750" indent="-285750">
              <a:buFont typeface="Arial" panose="020B0604020202020204" pitchFamily="34" charset="0"/>
              <a:buChar char="•"/>
            </a:pPr>
            <a:r>
              <a:rPr lang="en-GB" sz="3200" dirty="0">
                <a:latin typeface="Lily Script One" panose="02000500000000000000" pitchFamily="2" charset="0"/>
              </a:rPr>
              <a:t>Understand</a:t>
            </a:r>
            <a:r>
              <a:rPr lang="en-GB" sz="3200" dirty="0">
                <a:latin typeface="Swis721 BT" panose="020B0504020202020204" pitchFamily="34" charset="0"/>
              </a:rPr>
              <a:t> that personal values are unique to each individual</a:t>
            </a:r>
            <a:r>
              <a:rPr lang="en-GB" sz="3200" dirty="0" smtClean="0">
                <a:latin typeface="Swis721 BT" panose="020B0504020202020204" pitchFamily="34" charset="0"/>
              </a:rPr>
              <a:t>.</a:t>
            </a:r>
            <a:br>
              <a:rPr lang="en-GB" sz="3200" dirty="0" smtClean="0">
                <a:latin typeface="Swis721 BT" panose="020B0504020202020204" pitchFamily="34" charset="0"/>
              </a:rPr>
            </a:br>
            <a:endParaRPr lang="en-GB" sz="3200" dirty="0">
              <a:latin typeface="Swis721 BT" panose="020B0504020202020204" pitchFamily="34" charset="0"/>
            </a:endParaRPr>
          </a:p>
          <a:p>
            <a:pPr marL="285750" indent="-285750">
              <a:buFont typeface="Arial" panose="020B0604020202020204" pitchFamily="34" charset="0"/>
              <a:buChar char="•"/>
            </a:pPr>
            <a:r>
              <a:rPr lang="en-GB" sz="3200" dirty="0">
                <a:latin typeface="Lily Script One" panose="02000500000000000000" pitchFamily="2" charset="0"/>
              </a:rPr>
              <a:t>Expand</a:t>
            </a:r>
            <a:r>
              <a:rPr lang="en-GB" sz="3200" dirty="0">
                <a:latin typeface="Swis721 BT" panose="020B0504020202020204" pitchFamily="34" charset="0"/>
              </a:rPr>
              <a:t> your knowledge on the variety of future options available to </a:t>
            </a:r>
            <a:r>
              <a:rPr lang="en-GB" sz="3200" dirty="0" smtClean="0">
                <a:latin typeface="Swis721 BT" panose="020B0504020202020204" pitchFamily="34" charset="0"/>
              </a:rPr>
              <a:t>you.</a:t>
            </a:r>
            <a:endParaRPr lang="en-GB" sz="3200" dirty="0">
              <a:latin typeface="Swis721 BT" panose="020B0504020202020204" pitchFamily="34" charset="0"/>
            </a:endParaRPr>
          </a:p>
          <a:p>
            <a:r>
              <a:rPr lang="en-US" sz="3600" dirty="0">
                <a:latin typeface="Swis721 BT" panose="020B0504020202020204" pitchFamily="34" charset="0"/>
              </a:rPr>
              <a:t/>
            </a:r>
            <a:br>
              <a:rPr lang="en-US" sz="3600" dirty="0">
                <a:latin typeface="Swis721 BT" panose="020B0504020202020204" pitchFamily="34" charset="0"/>
              </a:rPr>
            </a:br>
            <a:endParaRPr lang="en-US" sz="3600" dirty="0">
              <a:latin typeface="Swis721 BT" panose="020B0504020202020204" pitchFamily="34" charset="0"/>
            </a:endParaRPr>
          </a:p>
        </p:txBody>
      </p:sp>
      <p:sp>
        <p:nvSpPr>
          <p:cNvPr id="2" name="TextBox 1"/>
          <p:cNvSpPr txBox="1"/>
          <p:nvPr/>
        </p:nvSpPr>
        <p:spPr>
          <a:xfrm>
            <a:off x="4453400" y="734785"/>
            <a:ext cx="6255943" cy="707886"/>
          </a:xfrm>
          <a:prstGeom prst="rect">
            <a:avLst/>
          </a:prstGeom>
          <a:noFill/>
        </p:spPr>
        <p:txBody>
          <a:bodyPr wrap="none" rtlCol="0">
            <a:spAutoFit/>
          </a:bodyPr>
          <a:lstStyle/>
          <a:p>
            <a:r>
              <a:rPr lang="en-GB" sz="4000" u="sng" dirty="0">
                <a:solidFill>
                  <a:srgbClr val="0070C0"/>
                </a:solidFill>
                <a:latin typeface="Bumpo" pitchFamily="2" charset="0"/>
              </a:rPr>
              <a:t>Aims and Outcomes:</a:t>
            </a:r>
          </a:p>
        </p:txBody>
      </p:sp>
    </p:spTree>
    <p:custDataLst>
      <p:tags r:id="rId1"/>
    </p:custDataLst>
    <p:extLst>
      <p:ext uri="{BB962C8B-B14F-4D97-AF65-F5344CB8AC3E}">
        <p14:creationId xmlns:p14="http://schemas.microsoft.com/office/powerpoint/2010/main" val="2191378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866816" y="1862145"/>
            <a:ext cx="8057322" cy="3328846"/>
          </a:xfrm>
          <a:prstGeom prst="cloudCallout">
            <a:avLst>
              <a:gd name="adj1" fmla="val 38226"/>
              <a:gd name="adj2" fmla="val -65878"/>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rot="21087223">
            <a:off x="2953493" y="2630360"/>
            <a:ext cx="5883966" cy="1569660"/>
          </a:xfrm>
          <a:prstGeom prst="rect">
            <a:avLst/>
          </a:prstGeom>
          <a:noFill/>
        </p:spPr>
        <p:txBody>
          <a:bodyPr wrap="square" rtlCol="0">
            <a:spAutoFit/>
          </a:bodyPr>
          <a:lstStyle/>
          <a:p>
            <a:pPr algn="ctr"/>
            <a:r>
              <a:rPr lang="en-GB" sz="4800" b="1" dirty="0">
                <a:solidFill>
                  <a:srgbClr val="0074BE"/>
                </a:solidFill>
                <a:latin typeface="Lily Script One" panose="02000500000000000000" pitchFamily="2" charset="0"/>
              </a:rPr>
              <a:t>What was your first childhood dream job?</a:t>
            </a:r>
          </a:p>
        </p:txBody>
      </p:sp>
      <p:pic>
        <p:nvPicPr>
          <p:cNvPr id="1026" name="Picture 2" descr="Image result for builder emoji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359" y="1932121"/>
            <a:ext cx="840202" cy="840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stronaut emoji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9076" y="1335255"/>
            <a:ext cx="1016967" cy="10169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acher emoji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2802" y="5077494"/>
            <a:ext cx="973451" cy="9734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armer emoji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8147" y="438502"/>
            <a:ext cx="974658" cy="9746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cientist emoji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6850" y="4855874"/>
            <a:ext cx="948716" cy="94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2190" y="2090633"/>
            <a:ext cx="9561373" cy="2309605"/>
          </a:xfrm>
          <a:prstGeom prst="rect">
            <a:avLst/>
          </a:prstGeom>
        </p:spPr>
      </p:pic>
      <p:pic>
        <p:nvPicPr>
          <p:cNvPr id="5" name="Picture 2" descr="rock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633544">
            <a:off x="-252712" y="3245763"/>
            <a:ext cx="3810000" cy="2847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48531" y="1395654"/>
            <a:ext cx="5748690" cy="584775"/>
          </a:xfrm>
          <a:prstGeom prst="rect">
            <a:avLst/>
          </a:prstGeom>
          <a:noFill/>
        </p:spPr>
        <p:txBody>
          <a:bodyPr wrap="none" rtlCol="0">
            <a:spAutoFit/>
          </a:bodyPr>
          <a:lstStyle/>
          <a:p>
            <a:r>
              <a:rPr lang="en-GB" sz="3200" dirty="0" smtClean="0">
                <a:solidFill>
                  <a:srgbClr val="0074BE"/>
                </a:solidFill>
                <a:latin typeface="Lily Script One" panose="02000500000000000000" pitchFamily="2" charset="0"/>
              </a:rPr>
              <a:t>What are your dream jobs </a:t>
            </a:r>
            <a:r>
              <a:rPr lang="en-GB" sz="3200" u="sng" dirty="0" smtClean="0">
                <a:solidFill>
                  <a:srgbClr val="0074BE"/>
                </a:solidFill>
                <a:latin typeface="Lily Script One" panose="02000500000000000000" pitchFamily="2" charset="0"/>
              </a:rPr>
              <a:t>now</a:t>
            </a:r>
            <a:r>
              <a:rPr lang="en-GB" sz="3200" dirty="0" smtClean="0">
                <a:solidFill>
                  <a:srgbClr val="0074BE"/>
                </a:solidFill>
                <a:latin typeface="Lily Script One" panose="02000500000000000000" pitchFamily="2" charset="0"/>
              </a:rPr>
              <a:t>?</a:t>
            </a:r>
            <a:endParaRPr lang="en-GB" sz="3200" dirty="0">
              <a:solidFill>
                <a:srgbClr val="0074BE"/>
              </a:solidFill>
              <a:latin typeface="Lily Script One" panose="02000500000000000000" pitchFamily="2" charset="0"/>
            </a:endParaRPr>
          </a:p>
        </p:txBody>
      </p:sp>
    </p:spTree>
    <p:extLst>
      <p:ext uri="{BB962C8B-B14F-4D97-AF65-F5344CB8AC3E}">
        <p14:creationId xmlns:p14="http://schemas.microsoft.com/office/powerpoint/2010/main" val="3920633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7981" r="7669" b="51250"/>
          <a:stretch/>
        </p:blipFill>
        <p:spPr>
          <a:xfrm>
            <a:off x="2445658" y="4391336"/>
            <a:ext cx="7096656" cy="163185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5400000" algn="t" rotWithShape="0">
              <a:prstClr val="black">
                <a:alpha val="40000"/>
              </a:prstClr>
            </a:outerShdw>
          </a:effectLst>
        </p:spPr>
      </p:pic>
      <p:pic>
        <p:nvPicPr>
          <p:cNvPr id="14" name="Picture 13"/>
          <p:cNvPicPr>
            <a:picLocks noChangeAspect="1"/>
          </p:cNvPicPr>
          <p:nvPr/>
        </p:nvPicPr>
        <p:blipFill rotWithShape="1">
          <a:blip r:embed="rId5"/>
          <a:srcRect l="8343" t="1" r="4515" b="1809"/>
          <a:stretch/>
        </p:blipFill>
        <p:spPr>
          <a:xfrm>
            <a:off x="2445658" y="1476702"/>
            <a:ext cx="7117379" cy="1624264"/>
          </a:xfrm>
          <a:prstGeom prst="rect">
            <a:avLst/>
          </a:prstGeom>
        </p:spPr>
      </p:pic>
      <p:sp>
        <p:nvSpPr>
          <p:cNvPr id="16" name="TextBox 15"/>
          <p:cNvSpPr txBox="1"/>
          <p:nvPr/>
        </p:nvSpPr>
        <p:spPr>
          <a:xfrm rot="20876169">
            <a:off x="123835" y="3660836"/>
            <a:ext cx="3327640" cy="830997"/>
          </a:xfrm>
          <a:prstGeom prst="rect">
            <a:avLst/>
          </a:prstGeom>
          <a:noFill/>
        </p:spPr>
        <p:txBody>
          <a:bodyPr wrap="square" rtlCol="0">
            <a:spAutoFit/>
          </a:bodyPr>
          <a:lstStyle/>
          <a:p>
            <a:pPr algn="ctr"/>
            <a:r>
              <a:rPr lang="en-GB" sz="2400" b="1" dirty="0">
                <a:solidFill>
                  <a:schemeClr val="accent1">
                    <a:lumMod val="60000"/>
                    <a:lumOff val="40000"/>
                  </a:schemeClr>
                </a:solidFill>
                <a:effectLst>
                  <a:outerShdw blurRad="38100" dist="38100" dir="2700000" algn="tl">
                    <a:srgbClr val="000000">
                      <a:alpha val="43137"/>
                    </a:srgbClr>
                  </a:outerShdw>
                </a:effectLst>
                <a:latin typeface="Lily Script One" panose="02000500000000000000" pitchFamily="2" charset="0"/>
              </a:rPr>
              <a:t>What is your favourite school day of the week? </a:t>
            </a:r>
          </a:p>
        </p:txBody>
      </p:sp>
      <p:sp>
        <p:nvSpPr>
          <p:cNvPr id="17" name="TextBox 16"/>
          <p:cNvSpPr txBox="1"/>
          <p:nvPr/>
        </p:nvSpPr>
        <p:spPr>
          <a:xfrm rot="491608">
            <a:off x="439748" y="5160282"/>
            <a:ext cx="1627369" cy="523220"/>
          </a:xfrm>
          <a:prstGeom prst="rect">
            <a:avLst/>
          </a:prstGeom>
          <a:noFill/>
        </p:spPr>
        <p:txBody>
          <a:bodyPr wrap="none" rtlCol="0">
            <a:spAutoFit/>
          </a:bodyPr>
          <a:lstStyle/>
          <a:p>
            <a:r>
              <a:rPr lang="en-GB" sz="2800" b="1" dirty="0">
                <a:solidFill>
                  <a:srgbClr val="00B0F0"/>
                </a:solidFill>
                <a:effectLst>
                  <a:outerShdw blurRad="38100" dist="38100" dir="2700000" algn="tl">
                    <a:srgbClr val="000000">
                      <a:alpha val="43137"/>
                    </a:srgbClr>
                  </a:outerShdw>
                </a:effectLst>
                <a:latin typeface="Lily Script One" panose="02000500000000000000" pitchFamily="2" charset="0"/>
              </a:rPr>
              <a:t>Hobbies</a:t>
            </a:r>
            <a:r>
              <a:rPr lang="en-GB" sz="2800" b="1" dirty="0">
                <a:solidFill>
                  <a:srgbClr val="00B0F0"/>
                </a:solidFill>
                <a:latin typeface="Lily Script One" panose="02000500000000000000" pitchFamily="2" charset="0"/>
              </a:rPr>
              <a:t>?</a:t>
            </a:r>
          </a:p>
        </p:txBody>
      </p:sp>
      <p:sp>
        <p:nvSpPr>
          <p:cNvPr id="18" name="TextBox 17"/>
          <p:cNvSpPr txBox="1"/>
          <p:nvPr/>
        </p:nvSpPr>
        <p:spPr>
          <a:xfrm rot="525217" flipH="1">
            <a:off x="9159004" y="3584510"/>
            <a:ext cx="3230564" cy="1384995"/>
          </a:xfrm>
          <a:prstGeom prst="rect">
            <a:avLst/>
          </a:prstGeom>
          <a:noFill/>
        </p:spPr>
        <p:txBody>
          <a:bodyPr wrap="square" rtlCol="0">
            <a:spAutoFit/>
          </a:bodyPr>
          <a:lstStyle/>
          <a:p>
            <a:pPr algn="ctr"/>
            <a:r>
              <a:rPr lang="en-GB" sz="2800" b="1" dirty="0">
                <a:solidFill>
                  <a:srgbClr val="00B0F0"/>
                </a:solidFill>
                <a:effectLst>
                  <a:outerShdw blurRad="38100" dist="38100" dir="2700000" algn="tl">
                    <a:srgbClr val="000000">
                      <a:alpha val="43137"/>
                    </a:srgbClr>
                  </a:outerShdw>
                </a:effectLst>
                <a:latin typeface="Lily Script One" panose="02000500000000000000" pitchFamily="2" charset="0"/>
              </a:rPr>
              <a:t>What makes </a:t>
            </a:r>
          </a:p>
          <a:p>
            <a:pPr algn="ctr"/>
            <a:r>
              <a:rPr lang="en-GB" sz="2800" b="1" dirty="0">
                <a:solidFill>
                  <a:srgbClr val="00B0F0"/>
                </a:solidFill>
                <a:effectLst>
                  <a:outerShdw blurRad="38100" dist="38100" dir="2700000" algn="tl">
                    <a:srgbClr val="000000">
                      <a:alpha val="43137"/>
                    </a:srgbClr>
                  </a:outerShdw>
                </a:effectLst>
                <a:latin typeface="Lily Script One" panose="02000500000000000000" pitchFamily="2" charset="0"/>
              </a:rPr>
              <a:t>you lose track of time? </a:t>
            </a:r>
          </a:p>
        </p:txBody>
      </p:sp>
      <p:sp>
        <p:nvSpPr>
          <p:cNvPr id="19" name="Rectangle 18"/>
          <p:cNvSpPr/>
          <p:nvPr/>
        </p:nvSpPr>
        <p:spPr>
          <a:xfrm rot="993949">
            <a:off x="8872360" y="841168"/>
            <a:ext cx="2882712" cy="584775"/>
          </a:xfrm>
          <a:prstGeom prst="rect">
            <a:avLst/>
          </a:prstGeom>
          <a:noFill/>
        </p:spPr>
        <p:txBody>
          <a:bodyPr wrap="none" lIns="91440" tIns="45720" rIns="91440" bIns="45720">
            <a:spAutoFit/>
          </a:bodyPr>
          <a:lstStyle/>
          <a:p>
            <a:pPr algn="ctr"/>
            <a:r>
              <a:rPr lang="en-US" sz="3200" b="1" cap="none" spc="0" dirty="0">
                <a:ln w="10160">
                  <a:solidFill>
                    <a:schemeClr val="accent4">
                      <a:lumMod val="60000"/>
                      <a:lumOff val="4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Lily Script One" panose="02000500000000000000" pitchFamily="2" charset="0"/>
              </a:rPr>
              <a:t>Communication</a:t>
            </a:r>
          </a:p>
        </p:txBody>
      </p:sp>
      <p:sp>
        <p:nvSpPr>
          <p:cNvPr id="21" name="Rectangle 20"/>
          <p:cNvSpPr/>
          <p:nvPr/>
        </p:nvSpPr>
        <p:spPr>
          <a:xfrm>
            <a:off x="6257256" y="539130"/>
            <a:ext cx="2124300" cy="584775"/>
          </a:xfrm>
          <a:prstGeom prst="rect">
            <a:avLst/>
          </a:prstGeom>
          <a:noFill/>
        </p:spPr>
        <p:txBody>
          <a:bodyPr wrap="none" lIns="91440" tIns="45720" rIns="91440" bIns="45720">
            <a:spAutoFit/>
          </a:bodyPr>
          <a:lstStyle/>
          <a:p>
            <a:pPr algn="ctr"/>
            <a:r>
              <a:rPr lang="en-US" sz="3200" b="1" cap="none" spc="0" dirty="0">
                <a:ln w="10160">
                  <a:solidFill>
                    <a:srgbClr val="0070C0"/>
                  </a:solidFill>
                  <a:prstDash val="solid"/>
                </a:ln>
                <a:solidFill>
                  <a:srgbClr val="0070C0"/>
                </a:solidFill>
                <a:effectLst>
                  <a:outerShdw blurRad="38100" dist="22860" dir="5400000" algn="tl" rotWithShape="0">
                    <a:srgbClr val="000000">
                      <a:alpha val="30000"/>
                    </a:srgbClr>
                  </a:outerShdw>
                </a:effectLst>
                <a:latin typeface="Lily Script One" panose="02000500000000000000" pitchFamily="2" charset="0"/>
              </a:rPr>
              <a:t>Technology</a:t>
            </a:r>
          </a:p>
        </p:txBody>
      </p:sp>
      <p:sp>
        <p:nvSpPr>
          <p:cNvPr id="22" name="Rectangle 21"/>
          <p:cNvSpPr/>
          <p:nvPr/>
        </p:nvSpPr>
        <p:spPr>
          <a:xfrm rot="21007884">
            <a:off x="320323" y="1996447"/>
            <a:ext cx="1866217" cy="584775"/>
          </a:xfrm>
          <a:prstGeom prst="rect">
            <a:avLst/>
          </a:prstGeom>
          <a:noFill/>
        </p:spPr>
        <p:txBody>
          <a:bodyPr wrap="none" lIns="91440" tIns="45720" rIns="91440" bIns="45720">
            <a:spAutoFit/>
          </a:bodyPr>
          <a:lstStyle/>
          <a:p>
            <a:pPr algn="ctr"/>
            <a:r>
              <a:rPr lang="en-US" sz="3200" b="1" cap="none" spc="0" dirty="0">
                <a:ln w="10160">
                  <a:solidFill>
                    <a:schemeClr val="accent4">
                      <a:lumMod val="60000"/>
                      <a:lumOff val="40000"/>
                    </a:schemeClr>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Lily Script One" panose="02000500000000000000" pitchFamily="2" charset="0"/>
              </a:rPr>
              <a:t>Creativity</a:t>
            </a:r>
          </a:p>
        </p:txBody>
      </p:sp>
      <p:sp>
        <p:nvSpPr>
          <p:cNvPr id="23" name="Rectangle 22"/>
          <p:cNvSpPr/>
          <p:nvPr/>
        </p:nvSpPr>
        <p:spPr>
          <a:xfrm rot="20907193">
            <a:off x="10001854" y="2193574"/>
            <a:ext cx="1981633" cy="584775"/>
          </a:xfrm>
          <a:prstGeom prst="rect">
            <a:avLst/>
          </a:prstGeom>
          <a:noFill/>
        </p:spPr>
        <p:txBody>
          <a:bodyPr wrap="none" lIns="91440" tIns="45720" rIns="91440" bIns="45720">
            <a:spAutoFit/>
          </a:bodyPr>
          <a:lstStyle/>
          <a:p>
            <a:pPr algn="ctr"/>
            <a:r>
              <a:rPr lang="en-US" sz="3200" b="1" cap="none" spc="0" dirty="0">
                <a:ln w="10160">
                  <a:solidFill>
                    <a:srgbClr val="0070C0"/>
                  </a:solidFill>
                  <a:prstDash val="solid"/>
                </a:ln>
                <a:solidFill>
                  <a:srgbClr val="0070C0"/>
                </a:solidFill>
                <a:effectLst>
                  <a:outerShdw blurRad="38100" dist="22860" dir="5400000" algn="tl" rotWithShape="0">
                    <a:srgbClr val="000000">
                      <a:alpha val="30000"/>
                    </a:srgbClr>
                  </a:outerShdw>
                </a:effectLst>
                <a:latin typeface="Lily Script One" panose="02000500000000000000" pitchFamily="2" charset="0"/>
              </a:rPr>
              <a:t>Teamwork</a:t>
            </a:r>
          </a:p>
        </p:txBody>
      </p:sp>
      <p:sp>
        <p:nvSpPr>
          <p:cNvPr id="6" name="Rectangle 5"/>
          <p:cNvSpPr/>
          <p:nvPr/>
        </p:nvSpPr>
        <p:spPr>
          <a:xfrm rot="195159">
            <a:off x="4906163" y="3391992"/>
            <a:ext cx="2955621" cy="954107"/>
          </a:xfrm>
          <a:prstGeom prst="rect">
            <a:avLst/>
          </a:prstGeom>
        </p:spPr>
        <p:txBody>
          <a:bodyPr wrap="square">
            <a:spAutoFit/>
          </a:bodyPr>
          <a:lstStyle/>
          <a:p>
            <a:pPr lvl="0" algn="ctr"/>
            <a:r>
              <a:rPr lang="en-GB" sz="2800" b="1" dirty="0">
                <a:solidFill>
                  <a:srgbClr val="0070C0"/>
                </a:solidFill>
                <a:effectLst>
                  <a:outerShdw blurRad="38100" dist="38100" dir="2700000" algn="tl">
                    <a:srgbClr val="000000">
                      <a:alpha val="43137"/>
                    </a:srgbClr>
                  </a:outerShdw>
                </a:effectLst>
                <a:latin typeface="Lily Script One" panose="02000500000000000000" pitchFamily="2" charset="0"/>
              </a:rPr>
              <a:t>Extra Curricular Activities? </a:t>
            </a:r>
          </a:p>
        </p:txBody>
      </p:sp>
      <p:sp>
        <p:nvSpPr>
          <p:cNvPr id="9" name="Rectangle 8"/>
          <p:cNvSpPr/>
          <p:nvPr/>
        </p:nvSpPr>
        <p:spPr>
          <a:xfrm rot="616306">
            <a:off x="3245757" y="561975"/>
            <a:ext cx="2512227" cy="584775"/>
          </a:xfrm>
          <a:prstGeom prst="rect">
            <a:avLst/>
          </a:prstGeom>
        </p:spPr>
        <p:txBody>
          <a:bodyPr wrap="none">
            <a:spAutoFit/>
          </a:bodyPr>
          <a:lstStyle/>
          <a:p>
            <a:pPr lvl="0" algn="ctr"/>
            <a:r>
              <a:rPr lang="en-US" sz="3200" b="1" dirty="0" err="1">
                <a:ln w="10160">
                  <a:solidFill>
                    <a:srgbClr val="4472C4">
                      <a:lumMod val="40000"/>
                      <a:lumOff val="60000"/>
                    </a:srgbClr>
                  </a:solidFill>
                  <a:prstDash val="solid"/>
                </a:ln>
                <a:solidFill>
                  <a:srgbClr val="4472C4">
                    <a:lumMod val="40000"/>
                    <a:lumOff val="60000"/>
                  </a:srgbClr>
                </a:solidFill>
                <a:effectLst>
                  <a:outerShdw blurRad="38100" dist="22860" dir="5400000" algn="tl" rotWithShape="0">
                    <a:srgbClr val="000000">
                      <a:alpha val="30000"/>
                    </a:srgbClr>
                  </a:outerShdw>
                </a:effectLst>
                <a:latin typeface="Lily Script One" panose="02000500000000000000" pitchFamily="2" charset="0"/>
              </a:rPr>
              <a:t>Organisation</a:t>
            </a:r>
            <a:endParaRPr lang="en-US" sz="3200" b="1" dirty="0">
              <a:ln w="10160">
                <a:solidFill>
                  <a:srgbClr val="4472C4">
                    <a:lumMod val="40000"/>
                    <a:lumOff val="60000"/>
                  </a:srgbClr>
                </a:solidFill>
                <a:prstDash val="solid"/>
              </a:ln>
              <a:solidFill>
                <a:srgbClr val="4472C4">
                  <a:lumMod val="40000"/>
                  <a:lumOff val="60000"/>
                </a:srgbClr>
              </a:solidFill>
              <a:effectLst>
                <a:outerShdw blurRad="38100" dist="22860" dir="5400000" algn="tl" rotWithShape="0">
                  <a:srgbClr val="000000">
                    <a:alpha val="30000"/>
                  </a:srgbClr>
                </a:outerShdw>
              </a:effectLst>
              <a:latin typeface="Lily Script One" panose="02000500000000000000" pitchFamily="2" charset="0"/>
            </a:endParaRPr>
          </a:p>
        </p:txBody>
      </p:sp>
    </p:spTree>
    <p:custDataLst>
      <p:tags r:id="rId1"/>
    </p:custDataLst>
    <p:extLst>
      <p:ext uri="{BB962C8B-B14F-4D97-AF65-F5344CB8AC3E}">
        <p14:creationId xmlns:p14="http://schemas.microsoft.com/office/powerpoint/2010/main" val="6080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P spid="23"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409" y="2376435"/>
            <a:ext cx="4429418" cy="2215991"/>
          </a:xfrm>
          <a:prstGeom prst="rect">
            <a:avLst/>
          </a:prstGeom>
          <a:noFill/>
        </p:spPr>
        <p:txBody>
          <a:bodyPr wrap="none" rtlCol="0">
            <a:spAutoFit/>
          </a:bodyPr>
          <a:lstStyle/>
          <a:p>
            <a:r>
              <a:rPr lang="en-GB" sz="13800" dirty="0" smtClean="0">
                <a:solidFill>
                  <a:srgbClr val="0070C0"/>
                </a:solidFill>
                <a:latin typeface="Bumpo" pitchFamily="2" charset="0"/>
              </a:rPr>
              <a:t>This</a:t>
            </a:r>
            <a:endParaRPr lang="en-GB" sz="13800" dirty="0">
              <a:solidFill>
                <a:srgbClr val="0070C0"/>
              </a:solidFill>
              <a:latin typeface="Bumpo" pitchFamily="2" charset="0"/>
            </a:endParaRPr>
          </a:p>
        </p:txBody>
      </p:sp>
      <p:sp>
        <p:nvSpPr>
          <p:cNvPr id="5" name="TextBox 4"/>
          <p:cNvSpPr txBox="1"/>
          <p:nvPr/>
        </p:nvSpPr>
        <p:spPr>
          <a:xfrm>
            <a:off x="5763760" y="2822710"/>
            <a:ext cx="1083951" cy="1323439"/>
          </a:xfrm>
          <a:prstGeom prst="rect">
            <a:avLst/>
          </a:prstGeom>
          <a:noFill/>
        </p:spPr>
        <p:txBody>
          <a:bodyPr wrap="none" rtlCol="0">
            <a:spAutoFit/>
          </a:bodyPr>
          <a:lstStyle/>
          <a:p>
            <a:r>
              <a:rPr lang="en-GB" sz="8000" dirty="0" smtClean="0">
                <a:solidFill>
                  <a:schemeClr val="bg1">
                    <a:lumMod val="75000"/>
                  </a:schemeClr>
                </a:solidFill>
              </a:rPr>
              <a:t>or</a:t>
            </a:r>
            <a:endParaRPr lang="en-GB" sz="8000" dirty="0">
              <a:solidFill>
                <a:schemeClr val="bg1">
                  <a:lumMod val="75000"/>
                </a:schemeClr>
              </a:solidFill>
            </a:endParaRPr>
          </a:p>
        </p:txBody>
      </p:sp>
      <p:sp>
        <p:nvSpPr>
          <p:cNvPr id="6" name="TextBox 5"/>
          <p:cNvSpPr txBox="1"/>
          <p:nvPr/>
        </p:nvSpPr>
        <p:spPr>
          <a:xfrm>
            <a:off x="7298047" y="2376435"/>
            <a:ext cx="3358612" cy="2215991"/>
          </a:xfrm>
          <a:prstGeom prst="rect">
            <a:avLst/>
          </a:prstGeom>
          <a:noFill/>
        </p:spPr>
        <p:txBody>
          <a:bodyPr wrap="none" rtlCol="0">
            <a:spAutoFit/>
          </a:bodyPr>
          <a:lstStyle/>
          <a:p>
            <a:r>
              <a:rPr lang="en-GB" sz="13800" dirty="0" smtClean="0">
                <a:solidFill>
                  <a:schemeClr val="accent4">
                    <a:lumMod val="60000"/>
                    <a:lumOff val="40000"/>
                  </a:schemeClr>
                </a:solidFill>
                <a:latin typeface="Lily Script One" panose="02000500000000000000" pitchFamily="2" charset="0"/>
              </a:rPr>
              <a:t>That</a:t>
            </a:r>
            <a:endParaRPr lang="en-GB" sz="13800" dirty="0">
              <a:solidFill>
                <a:schemeClr val="accent4">
                  <a:lumMod val="60000"/>
                  <a:lumOff val="40000"/>
                </a:schemeClr>
              </a:solidFill>
              <a:latin typeface="Lily Script One" panose="02000500000000000000" pitchFamily="2" charset="0"/>
            </a:endParaRPr>
          </a:p>
        </p:txBody>
      </p:sp>
    </p:spTree>
    <p:custDataLst>
      <p:tags r:id="rId1"/>
    </p:custDataLst>
    <p:extLst>
      <p:ext uri="{BB962C8B-B14F-4D97-AF65-F5344CB8AC3E}">
        <p14:creationId xmlns:p14="http://schemas.microsoft.com/office/powerpoint/2010/main" val="3405672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36959" y="2681070"/>
            <a:ext cx="5641288" cy="1323439"/>
          </a:xfrm>
          <a:prstGeom prst="rect">
            <a:avLst/>
          </a:prstGeom>
          <a:noFill/>
        </p:spPr>
        <p:txBody>
          <a:bodyPr wrap="none" rtlCol="0">
            <a:spAutoFit/>
          </a:bodyPr>
          <a:lstStyle/>
          <a:p>
            <a:r>
              <a:rPr lang="en-GB" sz="8000" dirty="0" smtClean="0">
                <a:solidFill>
                  <a:srgbClr val="0074BE"/>
                </a:solidFill>
                <a:latin typeface="Lily Script One" panose="02000500000000000000" pitchFamily="2" charset="0"/>
              </a:rPr>
              <a:t>Your Values</a:t>
            </a:r>
            <a:endParaRPr lang="en-GB" sz="8000" dirty="0">
              <a:solidFill>
                <a:srgbClr val="0074BE"/>
              </a:solidFill>
              <a:latin typeface="Lily Script One" panose="02000500000000000000" pitchFamily="2" charset="0"/>
            </a:endParaRPr>
          </a:p>
        </p:txBody>
      </p:sp>
      <p:pic>
        <p:nvPicPr>
          <p:cNvPr id="7" name="Picture 6"/>
          <p:cNvPicPr>
            <a:picLocks noChangeAspect="1"/>
          </p:cNvPicPr>
          <p:nvPr/>
        </p:nvPicPr>
        <p:blipFill rotWithShape="1">
          <a:blip r:embed="rId4"/>
          <a:srcRect t="5885" r="1878" b="28568"/>
          <a:stretch/>
        </p:blipFill>
        <p:spPr>
          <a:xfrm>
            <a:off x="8978247" y="1533703"/>
            <a:ext cx="1775781" cy="849086"/>
          </a:xfrm>
          <a:prstGeom prst="rect">
            <a:avLst/>
          </a:prstGeom>
        </p:spPr>
      </p:pic>
      <p:pic>
        <p:nvPicPr>
          <p:cNvPr id="8" name="Picture 7"/>
          <p:cNvPicPr>
            <a:picLocks noChangeAspect="1"/>
          </p:cNvPicPr>
          <p:nvPr/>
        </p:nvPicPr>
        <p:blipFill rotWithShape="1">
          <a:blip r:embed="rId5"/>
          <a:srcRect b="27643"/>
          <a:stretch/>
        </p:blipFill>
        <p:spPr>
          <a:xfrm>
            <a:off x="8978247" y="4375795"/>
            <a:ext cx="1762125" cy="861498"/>
          </a:xfrm>
          <a:prstGeom prst="rect">
            <a:avLst/>
          </a:prstGeom>
        </p:spPr>
      </p:pic>
      <p:pic>
        <p:nvPicPr>
          <p:cNvPr id="9" name="Picture 8"/>
          <p:cNvPicPr>
            <a:picLocks noChangeAspect="1"/>
          </p:cNvPicPr>
          <p:nvPr/>
        </p:nvPicPr>
        <p:blipFill rotWithShape="1">
          <a:blip r:embed="rId6"/>
          <a:srcRect b="27542"/>
          <a:stretch/>
        </p:blipFill>
        <p:spPr>
          <a:xfrm>
            <a:off x="4938403" y="980860"/>
            <a:ext cx="1781175" cy="904119"/>
          </a:xfrm>
          <a:prstGeom prst="rect">
            <a:avLst/>
          </a:prstGeom>
        </p:spPr>
      </p:pic>
      <p:pic>
        <p:nvPicPr>
          <p:cNvPr id="10" name="Picture 9"/>
          <p:cNvPicPr>
            <a:picLocks noChangeAspect="1"/>
          </p:cNvPicPr>
          <p:nvPr/>
        </p:nvPicPr>
        <p:blipFill rotWithShape="1">
          <a:blip r:embed="rId7"/>
          <a:srcRect b="27349"/>
          <a:stretch/>
        </p:blipFill>
        <p:spPr>
          <a:xfrm>
            <a:off x="1050506" y="1682638"/>
            <a:ext cx="1714500" cy="892677"/>
          </a:xfrm>
          <a:prstGeom prst="rect">
            <a:avLst/>
          </a:prstGeom>
        </p:spPr>
      </p:pic>
      <p:pic>
        <p:nvPicPr>
          <p:cNvPr id="11" name="Picture 10"/>
          <p:cNvPicPr>
            <a:picLocks noChangeAspect="1"/>
          </p:cNvPicPr>
          <p:nvPr/>
        </p:nvPicPr>
        <p:blipFill rotWithShape="1">
          <a:blip r:embed="rId8"/>
          <a:srcRect t="4702" b="27766"/>
          <a:stretch/>
        </p:blipFill>
        <p:spPr>
          <a:xfrm>
            <a:off x="5058951" y="4839181"/>
            <a:ext cx="1771650" cy="849086"/>
          </a:xfrm>
          <a:prstGeom prst="rect">
            <a:avLst/>
          </a:prstGeom>
        </p:spPr>
      </p:pic>
      <p:pic>
        <p:nvPicPr>
          <p:cNvPr id="12" name="Picture 11"/>
          <p:cNvPicPr>
            <a:picLocks noChangeAspect="1"/>
          </p:cNvPicPr>
          <p:nvPr/>
        </p:nvPicPr>
        <p:blipFill rotWithShape="1">
          <a:blip r:embed="rId9"/>
          <a:srcRect b="25695"/>
          <a:stretch/>
        </p:blipFill>
        <p:spPr>
          <a:xfrm>
            <a:off x="1169187" y="4004509"/>
            <a:ext cx="1771650" cy="897185"/>
          </a:xfrm>
          <a:prstGeom prst="rect">
            <a:avLst/>
          </a:prstGeom>
        </p:spPr>
      </p:pic>
      <p:sp>
        <p:nvSpPr>
          <p:cNvPr id="2" name="TextBox 1"/>
          <p:cNvSpPr txBox="1"/>
          <p:nvPr/>
        </p:nvSpPr>
        <p:spPr>
          <a:xfrm>
            <a:off x="9311017" y="2390649"/>
            <a:ext cx="1188146" cy="369332"/>
          </a:xfrm>
          <a:prstGeom prst="rect">
            <a:avLst/>
          </a:prstGeom>
          <a:noFill/>
        </p:spPr>
        <p:txBody>
          <a:bodyPr wrap="none" rtlCol="0">
            <a:spAutoFit/>
          </a:bodyPr>
          <a:lstStyle/>
          <a:p>
            <a:r>
              <a:rPr lang="en-GB" dirty="0" smtClean="0">
                <a:solidFill>
                  <a:schemeClr val="bg1">
                    <a:lumMod val="65000"/>
                  </a:schemeClr>
                </a:solidFill>
                <a:latin typeface="Lily Script One" panose="02000500000000000000" pitchFamily="2" charset="0"/>
              </a:rPr>
              <a:t>Social Life</a:t>
            </a:r>
            <a:endParaRPr lang="en-GB" dirty="0">
              <a:solidFill>
                <a:schemeClr val="bg1">
                  <a:lumMod val="65000"/>
                </a:schemeClr>
              </a:solidFill>
              <a:latin typeface="Lily Script One" panose="02000500000000000000" pitchFamily="2" charset="0"/>
            </a:endParaRPr>
          </a:p>
        </p:txBody>
      </p:sp>
      <p:sp>
        <p:nvSpPr>
          <p:cNvPr id="13" name="TextBox 12"/>
          <p:cNvSpPr txBox="1"/>
          <p:nvPr/>
        </p:nvSpPr>
        <p:spPr>
          <a:xfrm>
            <a:off x="5249344" y="1940452"/>
            <a:ext cx="1159292" cy="369332"/>
          </a:xfrm>
          <a:prstGeom prst="rect">
            <a:avLst/>
          </a:prstGeom>
          <a:noFill/>
        </p:spPr>
        <p:txBody>
          <a:bodyPr wrap="none" rtlCol="0">
            <a:spAutoFit/>
          </a:bodyPr>
          <a:lstStyle/>
          <a:p>
            <a:r>
              <a:rPr lang="en-GB" dirty="0" smtClean="0">
                <a:solidFill>
                  <a:schemeClr val="bg1">
                    <a:lumMod val="65000"/>
                  </a:schemeClr>
                </a:solidFill>
                <a:latin typeface="Lily Script One" panose="02000500000000000000" pitchFamily="2" charset="0"/>
              </a:rPr>
              <a:t>Challenge</a:t>
            </a:r>
            <a:endParaRPr lang="en-GB" dirty="0">
              <a:solidFill>
                <a:schemeClr val="bg1">
                  <a:lumMod val="65000"/>
                </a:schemeClr>
              </a:solidFill>
              <a:latin typeface="Lily Script One" panose="02000500000000000000" pitchFamily="2" charset="0"/>
            </a:endParaRPr>
          </a:p>
        </p:txBody>
      </p:sp>
      <p:sp>
        <p:nvSpPr>
          <p:cNvPr id="14" name="TextBox 13"/>
          <p:cNvSpPr txBox="1"/>
          <p:nvPr/>
        </p:nvSpPr>
        <p:spPr>
          <a:xfrm>
            <a:off x="1340296" y="2567325"/>
            <a:ext cx="1263487" cy="369332"/>
          </a:xfrm>
          <a:prstGeom prst="rect">
            <a:avLst/>
          </a:prstGeom>
          <a:noFill/>
        </p:spPr>
        <p:txBody>
          <a:bodyPr wrap="none" rtlCol="0">
            <a:spAutoFit/>
          </a:bodyPr>
          <a:lstStyle/>
          <a:p>
            <a:r>
              <a:rPr lang="en-GB" dirty="0" smtClean="0">
                <a:solidFill>
                  <a:schemeClr val="bg1">
                    <a:lumMod val="65000"/>
                  </a:schemeClr>
                </a:solidFill>
                <a:latin typeface="Lily Script One" panose="02000500000000000000" pitchFamily="2" charset="0"/>
              </a:rPr>
              <a:t>Leadership</a:t>
            </a:r>
            <a:endParaRPr lang="en-GB" dirty="0">
              <a:solidFill>
                <a:schemeClr val="bg1">
                  <a:lumMod val="65000"/>
                </a:schemeClr>
              </a:solidFill>
              <a:latin typeface="Lily Script One" panose="02000500000000000000" pitchFamily="2" charset="0"/>
            </a:endParaRPr>
          </a:p>
        </p:txBody>
      </p:sp>
      <p:sp>
        <p:nvSpPr>
          <p:cNvPr id="15" name="TextBox 14"/>
          <p:cNvSpPr txBox="1"/>
          <p:nvPr/>
        </p:nvSpPr>
        <p:spPr>
          <a:xfrm>
            <a:off x="1600395" y="4985892"/>
            <a:ext cx="832279" cy="369332"/>
          </a:xfrm>
          <a:prstGeom prst="rect">
            <a:avLst/>
          </a:prstGeom>
          <a:noFill/>
        </p:spPr>
        <p:txBody>
          <a:bodyPr wrap="none" rtlCol="0">
            <a:spAutoFit/>
          </a:bodyPr>
          <a:lstStyle/>
          <a:p>
            <a:r>
              <a:rPr lang="en-GB" dirty="0" smtClean="0">
                <a:solidFill>
                  <a:schemeClr val="bg1">
                    <a:lumMod val="65000"/>
                  </a:schemeClr>
                </a:solidFill>
                <a:latin typeface="Lily Script One" panose="02000500000000000000" pitchFamily="2" charset="0"/>
              </a:rPr>
              <a:t>Money</a:t>
            </a:r>
            <a:endParaRPr lang="en-GB" dirty="0">
              <a:solidFill>
                <a:schemeClr val="bg1">
                  <a:lumMod val="65000"/>
                </a:schemeClr>
              </a:solidFill>
              <a:latin typeface="Lily Script One" panose="02000500000000000000" pitchFamily="2" charset="0"/>
            </a:endParaRPr>
          </a:p>
        </p:txBody>
      </p:sp>
      <p:sp>
        <p:nvSpPr>
          <p:cNvPr id="16" name="TextBox 15"/>
          <p:cNvSpPr txBox="1"/>
          <p:nvPr/>
        </p:nvSpPr>
        <p:spPr>
          <a:xfrm>
            <a:off x="5348298" y="5688267"/>
            <a:ext cx="1192955" cy="369332"/>
          </a:xfrm>
          <a:prstGeom prst="rect">
            <a:avLst/>
          </a:prstGeom>
          <a:noFill/>
        </p:spPr>
        <p:txBody>
          <a:bodyPr wrap="none" rtlCol="0">
            <a:spAutoFit/>
          </a:bodyPr>
          <a:lstStyle/>
          <a:p>
            <a:r>
              <a:rPr lang="en-GB" dirty="0" smtClean="0">
                <a:solidFill>
                  <a:schemeClr val="bg1">
                    <a:lumMod val="65000"/>
                  </a:schemeClr>
                </a:solidFill>
                <a:latin typeface="Lily Script One" panose="02000500000000000000" pitchFamily="2" charset="0"/>
              </a:rPr>
              <a:t>Teamwork</a:t>
            </a:r>
            <a:endParaRPr lang="en-GB" dirty="0">
              <a:solidFill>
                <a:schemeClr val="bg1">
                  <a:lumMod val="65000"/>
                </a:schemeClr>
              </a:solidFill>
              <a:latin typeface="Lily Script One" panose="02000500000000000000" pitchFamily="2" charset="0"/>
            </a:endParaRPr>
          </a:p>
        </p:txBody>
      </p:sp>
      <p:sp>
        <p:nvSpPr>
          <p:cNvPr id="17" name="TextBox 16"/>
          <p:cNvSpPr txBox="1"/>
          <p:nvPr/>
        </p:nvSpPr>
        <p:spPr>
          <a:xfrm>
            <a:off x="9486791" y="5286278"/>
            <a:ext cx="780983" cy="369332"/>
          </a:xfrm>
          <a:prstGeom prst="rect">
            <a:avLst/>
          </a:prstGeom>
          <a:noFill/>
        </p:spPr>
        <p:txBody>
          <a:bodyPr wrap="none" rtlCol="0">
            <a:spAutoFit/>
          </a:bodyPr>
          <a:lstStyle/>
          <a:p>
            <a:r>
              <a:rPr lang="en-GB" dirty="0" smtClean="0">
                <a:solidFill>
                  <a:schemeClr val="bg1">
                    <a:lumMod val="65000"/>
                  </a:schemeClr>
                </a:solidFill>
                <a:latin typeface="Lily Script One" panose="02000500000000000000" pitchFamily="2" charset="0"/>
              </a:rPr>
              <a:t>Travel</a:t>
            </a:r>
            <a:endParaRPr lang="en-GB" dirty="0">
              <a:solidFill>
                <a:schemeClr val="bg1">
                  <a:lumMod val="65000"/>
                </a:schemeClr>
              </a:solidFill>
              <a:latin typeface="Lily Script One" panose="02000500000000000000" pitchFamily="2" charset="0"/>
            </a:endParaRPr>
          </a:p>
        </p:txBody>
      </p:sp>
    </p:spTree>
    <p:custDataLst>
      <p:tags r:id="rId1"/>
    </p:custDataLst>
    <p:extLst>
      <p:ext uri="{BB962C8B-B14F-4D97-AF65-F5344CB8AC3E}">
        <p14:creationId xmlns:p14="http://schemas.microsoft.com/office/powerpoint/2010/main" val="2611152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94965" y="232510"/>
            <a:ext cx="8051041" cy="1952549"/>
          </a:xfrm>
          <a:prstGeom prst="rect">
            <a:avLst/>
          </a:prstGeom>
        </p:spPr>
      </p:pic>
      <p:sp>
        <p:nvSpPr>
          <p:cNvPr id="21" name="Rectangle 20"/>
          <p:cNvSpPr/>
          <p:nvPr/>
        </p:nvSpPr>
        <p:spPr>
          <a:xfrm rot="21039069">
            <a:off x="886139" y="2097609"/>
            <a:ext cx="1391728" cy="584775"/>
          </a:xfrm>
          <a:prstGeom prst="rect">
            <a:avLst/>
          </a:prstGeom>
          <a:noFill/>
        </p:spPr>
        <p:txBody>
          <a:bodyPr wrap="none" lIns="91440" tIns="45720" rIns="91440" bIns="45720">
            <a:spAutoFit/>
          </a:bodyPr>
          <a:lstStyle/>
          <a:p>
            <a:pPr algn="ctr"/>
            <a:r>
              <a:rPr lang="en-US" sz="3200" cap="none" spc="0" dirty="0">
                <a:ln w="10160">
                  <a:solidFill>
                    <a:schemeClr val="accent4">
                      <a:lumMod val="60000"/>
                      <a:lumOff val="40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Lily Script One" panose="02000500000000000000" pitchFamily="2" charset="0"/>
              </a:rPr>
              <a:t>Family</a:t>
            </a:r>
          </a:p>
        </p:txBody>
      </p:sp>
      <p:sp>
        <p:nvSpPr>
          <p:cNvPr id="22" name="Rectangle 21"/>
          <p:cNvSpPr/>
          <p:nvPr/>
        </p:nvSpPr>
        <p:spPr>
          <a:xfrm rot="409486">
            <a:off x="283330" y="3216422"/>
            <a:ext cx="3403497" cy="584775"/>
          </a:xfrm>
          <a:prstGeom prst="rect">
            <a:avLst/>
          </a:prstGeom>
          <a:noFill/>
        </p:spPr>
        <p:txBody>
          <a:bodyPr wrap="none" lIns="91440" tIns="45720" rIns="91440" bIns="45720">
            <a:spAutoFit/>
          </a:bodyPr>
          <a:lstStyle/>
          <a:p>
            <a:pPr algn="ctr"/>
            <a:r>
              <a:rPr lang="en-US" sz="3200" cap="none" spc="0" dirty="0">
                <a:ln w="10160">
                  <a:solidFill>
                    <a:srgbClr val="0070C0"/>
                  </a:solidFill>
                  <a:prstDash val="solid"/>
                </a:ln>
                <a:solidFill>
                  <a:srgbClr val="0070C0"/>
                </a:solidFill>
                <a:effectLst>
                  <a:outerShdw blurRad="38100" dist="22860" dir="5400000" algn="tl" rotWithShape="0">
                    <a:srgbClr val="000000">
                      <a:alpha val="30000"/>
                    </a:srgbClr>
                  </a:outerShdw>
                </a:effectLst>
                <a:latin typeface="Lily Script One" panose="02000500000000000000" pitchFamily="2" charset="0"/>
              </a:rPr>
              <a:t>Work Life Balance</a:t>
            </a:r>
          </a:p>
        </p:txBody>
      </p:sp>
      <p:sp>
        <p:nvSpPr>
          <p:cNvPr id="23" name="Rectangle 22"/>
          <p:cNvSpPr/>
          <p:nvPr/>
        </p:nvSpPr>
        <p:spPr>
          <a:xfrm rot="409486">
            <a:off x="6638883" y="3192573"/>
            <a:ext cx="2861682" cy="584775"/>
          </a:xfrm>
          <a:prstGeom prst="rect">
            <a:avLst/>
          </a:prstGeom>
          <a:noFill/>
        </p:spPr>
        <p:txBody>
          <a:bodyPr wrap="none" lIns="91440" tIns="45720" rIns="91440" bIns="45720">
            <a:spAutoFit/>
          </a:bodyPr>
          <a:lstStyle/>
          <a:p>
            <a:pPr algn="ctr"/>
            <a:r>
              <a:rPr lang="en-US" sz="3200" cap="none" spc="0" dirty="0">
                <a:ln w="10160">
                  <a:solidFill>
                    <a:srgbClr val="0070C0"/>
                  </a:solidFill>
                  <a:prstDash val="solid"/>
                </a:ln>
                <a:solidFill>
                  <a:srgbClr val="0070C0"/>
                </a:solidFill>
                <a:effectLst>
                  <a:outerShdw blurRad="38100" dist="22860" dir="5400000" algn="tl" rotWithShape="0">
                    <a:srgbClr val="000000">
                      <a:alpha val="30000"/>
                    </a:srgbClr>
                  </a:outerShdw>
                </a:effectLst>
                <a:latin typeface="Lily Script One" panose="02000500000000000000" pitchFamily="2" charset="0"/>
              </a:rPr>
              <a:t>Helping Others</a:t>
            </a:r>
          </a:p>
        </p:txBody>
      </p:sp>
      <p:sp>
        <p:nvSpPr>
          <p:cNvPr id="24" name="Rectangle 23"/>
          <p:cNvSpPr/>
          <p:nvPr/>
        </p:nvSpPr>
        <p:spPr>
          <a:xfrm rot="20861337">
            <a:off x="6894353" y="4344552"/>
            <a:ext cx="1252267" cy="584775"/>
          </a:xfrm>
          <a:prstGeom prst="rect">
            <a:avLst/>
          </a:prstGeom>
          <a:noFill/>
        </p:spPr>
        <p:txBody>
          <a:bodyPr wrap="none" lIns="91440" tIns="45720" rIns="91440" bIns="45720">
            <a:spAutoFit/>
          </a:bodyPr>
          <a:lstStyle/>
          <a:p>
            <a:pPr algn="ctr"/>
            <a:r>
              <a:rPr lang="en-US" sz="3200" cap="none" spc="0" dirty="0">
                <a:ln w="10160">
                  <a:solidFill>
                    <a:schemeClr val="accent4">
                      <a:lumMod val="60000"/>
                      <a:lumOff val="40000"/>
                    </a:schemeClr>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Lily Script One" panose="02000500000000000000" pitchFamily="2" charset="0"/>
              </a:rPr>
              <a:t>Travel</a:t>
            </a:r>
          </a:p>
        </p:txBody>
      </p:sp>
      <p:sp>
        <p:nvSpPr>
          <p:cNvPr id="25" name="Rectangle 24"/>
          <p:cNvSpPr/>
          <p:nvPr/>
        </p:nvSpPr>
        <p:spPr>
          <a:xfrm rot="21125061">
            <a:off x="3439970" y="2502187"/>
            <a:ext cx="3765774" cy="584775"/>
          </a:xfrm>
          <a:prstGeom prst="rect">
            <a:avLst/>
          </a:prstGeom>
          <a:noFill/>
        </p:spPr>
        <p:txBody>
          <a:bodyPr wrap="none" lIns="91440" tIns="45720" rIns="91440" bIns="45720">
            <a:spAutoFit/>
          </a:bodyPr>
          <a:lstStyle/>
          <a:p>
            <a:pPr algn="ctr"/>
            <a:r>
              <a:rPr lang="en-US" sz="3200" cap="none" spc="0" dirty="0">
                <a:ln w="10160">
                  <a:solidFill>
                    <a:srgbClr val="00B0F0"/>
                  </a:solidFill>
                  <a:prstDash val="solid"/>
                </a:ln>
                <a:solidFill>
                  <a:srgbClr val="00B0F0"/>
                </a:solidFill>
                <a:effectLst>
                  <a:outerShdw blurRad="38100" dist="22860" dir="5400000" algn="tl" rotWithShape="0">
                    <a:srgbClr val="000000">
                      <a:alpha val="30000"/>
                    </a:srgbClr>
                  </a:outerShdw>
                </a:effectLst>
                <a:latin typeface="Lily Script One" panose="02000500000000000000" pitchFamily="2" charset="0"/>
              </a:rPr>
              <a:t>Making a Difference</a:t>
            </a:r>
          </a:p>
        </p:txBody>
      </p:sp>
      <p:sp>
        <p:nvSpPr>
          <p:cNvPr id="26" name="Rectangle 25"/>
          <p:cNvSpPr/>
          <p:nvPr/>
        </p:nvSpPr>
        <p:spPr>
          <a:xfrm rot="517148">
            <a:off x="4221911" y="3645765"/>
            <a:ext cx="1972015" cy="584775"/>
          </a:xfrm>
          <a:prstGeom prst="rect">
            <a:avLst/>
          </a:prstGeom>
          <a:noFill/>
        </p:spPr>
        <p:txBody>
          <a:bodyPr wrap="none" lIns="91440" tIns="45720" rIns="91440" bIns="45720">
            <a:spAutoFit/>
          </a:bodyPr>
          <a:lstStyle/>
          <a:p>
            <a:pPr algn="ctr"/>
            <a:r>
              <a:rPr lang="en-US" sz="3200" cap="none" spc="0" dirty="0">
                <a:ln w="10160">
                  <a:solidFill>
                    <a:schemeClr val="accent6">
                      <a:lumMod val="60000"/>
                      <a:lumOff val="40000"/>
                    </a:schemeClr>
                  </a:solidFill>
                  <a:prstDash val="solid"/>
                </a:ln>
                <a:solidFill>
                  <a:schemeClr val="accent6">
                    <a:lumMod val="40000"/>
                    <a:lumOff val="60000"/>
                  </a:schemeClr>
                </a:solidFill>
                <a:effectLst>
                  <a:outerShdw blurRad="38100" dist="22860" dir="5400000" algn="tl" rotWithShape="0">
                    <a:srgbClr val="000000">
                      <a:alpha val="30000"/>
                    </a:srgbClr>
                  </a:outerShdw>
                </a:effectLst>
                <a:latin typeface="Lily Script One" panose="02000500000000000000" pitchFamily="2" charset="0"/>
              </a:rPr>
              <a:t>Social Life</a:t>
            </a:r>
          </a:p>
        </p:txBody>
      </p:sp>
      <p:sp>
        <p:nvSpPr>
          <p:cNvPr id="27" name="Rectangle 26"/>
          <p:cNvSpPr/>
          <p:nvPr/>
        </p:nvSpPr>
        <p:spPr>
          <a:xfrm rot="770405">
            <a:off x="3975970" y="4916586"/>
            <a:ext cx="1981633" cy="584775"/>
          </a:xfrm>
          <a:prstGeom prst="rect">
            <a:avLst/>
          </a:prstGeom>
          <a:noFill/>
        </p:spPr>
        <p:txBody>
          <a:bodyPr wrap="none" lIns="91440" tIns="45720" rIns="91440" bIns="45720">
            <a:spAutoFit/>
          </a:bodyPr>
          <a:lstStyle/>
          <a:p>
            <a:pPr algn="ctr"/>
            <a:r>
              <a:rPr lang="en-US" sz="3200" cap="none" spc="0" dirty="0">
                <a:ln w="10160">
                  <a:solidFill>
                    <a:schemeClr val="accent1">
                      <a:lumMod val="40000"/>
                      <a:lumOff val="60000"/>
                    </a:schemeClr>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Lily Script One" panose="02000500000000000000" pitchFamily="2" charset="0"/>
              </a:rPr>
              <a:t>Teamwork</a:t>
            </a:r>
          </a:p>
        </p:txBody>
      </p:sp>
      <p:sp>
        <p:nvSpPr>
          <p:cNvPr id="28" name="Rectangle 27"/>
          <p:cNvSpPr/>
          <p:nvPr/>
        </p:nvSpPr>
        <p:spPr>
          <a:xfrm rot="20626163">
            <a:off x="657631" y="4540172"/>
            <a:ext cx="2654894" cy="584775"/>
          </a:xfrm>
          <a:prstGeom prst="rect">
            <a:avLst/>
          </a:prstGeom>
          <a:noFill/>
        </p:spPr>
        <p:txBody>
          <a:bodyPr wrap="none" lIns="91440" tIns="45720" rIns="91440" bIns="45720">
            <a:spAutoFit/>
          </a:bodyPr>
          <a:lstStyle/>
          <a:p>
            <a:pPr algn="ctr"/>
            <a:r>
              <a:rPr lang="en-US" sz="3200" b="1" cap="none" spc="0" dirty="0">
                <a:ln w="10160">
                  <a:solidFill>
                    <a:schemeClr val="bg1">
                      <a:lumMod val="65000"/>
                    </a:schemeClr>
                  </a:solidFill>
                  <a:prstDash val="solid"/>
                </a:ln>
                <a:solidFill>
                  <a:schemeClr val="bg1">
                    <a:lumMod val="65000"/>
                  </a:schemeClr>
                </a:solidFill>
                <a:effectLst>
                  <a:outerShdw blurRad="38100" dist="22860" dir="5400000" algn="tl" rotWithShape="0">
                    <a:srgbClr val="000000">
                      <a:alpha val="30000"/>
                    </a:srgbClr>
                  </a:outerShdw>
                </a:effectLst>
                <a:latin typeface="Lily Script One" panose="02000500000000000000" pitchFamily="2" charset="0"/>
              </a:rPr>
              <a:t>Independence</a:t>
            </a:r>
          </a:p>
        </p:txBody>
      </p:sp>
      <p:sp>
        <p:nvSpPr>
          <p:cNvPr id="29" name="Rectangle 28"/>
          <p:cNvSpPr/>
          <p:nvPr/>
        </p:nvSpPr>
        <p:spPr>
          <a:xfrm rot="21339870">
            <a:off x="6400097" y="5278086"/>
            <a:ext cx="2125052" cy="584775"/>
          </a:xfrm>
          <a:prstGeom prst="rect">
            <a:avLst/>
          </a:prstGeom>
          <a:noFill/>
        </p:spPr>
        <p:txBody>
          <a:bodyPr wrap="square" lIns="91440" tIns="45720" rIns="91440" bIns="45720">
            <a:spAutoFit/>
          </a:bodyPr>
          <a:lstStyle/>
          <a:p>
            <a:pPr algn="ctr"/>
            <a:r>
              <a:rPr lang="en-US" sz="3200" cap="none" spc="0" dirty="0">
                <a:ln w="10160">
                  <a:solidFill>
                    <a:schemeClr val="accent6">
                      <a:lumMod val="60000"/>
                      <a:lumOff val="40000"/>
                    </a:schemeClr>
                  </a:solidFill>
                  <a:prstDash val="solid"/>
                </a:ln>
                <a:solidFill>
                  <a:schemeClr val="accent6">
                    <a:lumMod val="40000"/>
                    <a:lumOff val="60000"/>
                  </a:schemeClr>
                </a:solidFill>
                <a:effectLst>
                  <a:outerShdw blurRad="38100" dist="22860" dir="5400000" algn="tl" rotWithShape="0">
                    <a:srgbClr val="000000">
                      <a:alpha val="30000"/>
                    </a:srgbClr>
                  </a:outerShdw>
                </a:effectLst>
                <a:latin typeface="Lily Script One" panose="02000500000000000000" pitchFamily="2" charset="0"/>
              </a:rPr>
              <a:t>Flexibility</a:t>
            </a:r>
          </a:p>
        </p:txBody>
      </p:sp>
      <p:sp>
        <p:nvSpPr>
          <p:cNvPr id="30" name="Rectangle 29"/>
          <p:cNvSpPr/>
          <p:nvPr/>
        </p:nvSpPr>
        <p:spPr>
          <a:xfrm rot="21172499">
            <a:off x="9393352" y="2628731"/>
            <a:ext cx="2270173" cy="584775"/>
          </a:xfrm>
          <a:prstGeom prst="rect">
            <a:avLst/>
          </a:prstGeom>
          <a:noFill/>
        </p:spPr>
        <p:txBody>
          <a:bodyPr wrap="none" lIns="91440" tIns="45720" rIns="91440" bIns="45720">
            <a:spAutoFit/>
          </a:bodyPr>
          <a:lstStyle/>
          <a:p>
            <a:pPr algn="ctr"/>
            <a:r>
              <a:rPr lang="en-US" sz="3200" cap="none" spc="0" dirty="0">
                <a:ln w="10160">
                  <a:solidFill>
                    <a:schemeClr val="accent1">
                      <a:lumMod val="40000"/>
                      <a:lumOff val="60000"/>
                    </a:schemeClr>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Lily Script One" panose="02000500000000000000" pitchFamily="2" charset="0"/>
              </a:rPr>
              <a:t>Job Security</a:t>
            </a:r>
          </a:p>
        </p:txBody>
      </p:sp>
      <p:sp>
        <p:nvSpPr>
          <p:cNvPr id="31" name="Rectangle 30"/>
          <p:cNvSpPr/>
          <p:nvPr/>
        </p:nvSpPr>
        <p:spPr>
          <a:xfrm rot="869407">
            <a:off x="9279555" y="4413856"/>
            <a:ext cx="2109873" cy="584775"/>
          </a:xfrm>
          <a:prstGeom prst="rect">
            <a:avLst/>
          </a:prstGeom>
          <a:noFill/>
        </p:spPr>
        <p:txBody>
          <a:bodyPr wrap="none" lIns="91440" tIns="45720" rIns="91440" bIns="45720">
            <a:spAutoFit/>
          </a:bodyPr>
          <a:lstStyle/>
          <a:p>
            <a:pPr algn="ctr"/>
            <a:r>
              <a:rPr lang="en-US" sz="3200" cap="none" spc="0" dirty="0">
                <a:ln w="10160">
                  <a:solidFill>
                    <a:schemeClr val="bg1">
                      <a:lumMod val="65000"/>
                    </a:schemeClr>
                  </a:solidFill>
                  <a:prstDash val="solid"/>
                </a:ln>
                <a:solidFill>
                  <a:schemeClr val="bg1">
                    <a:lumMod val="65000"/>
                  </a:schemeClr>
                </a:solidFill>
                <a:effectLst>
                  <a:outerShdw blurRad="38100" dist="22860" dir="5400000" algn="tl" rotWithShape="0">
                    <a:srgbClr val="000000">
                      <a:alpha val="30000"/>
                    </a:srgbClr>
                  </a:outerShdw>
                </a:effectLst>
                <a:latin typeface="Lily Script One" panose="02000500000000000000" pitchFamily="2" charset="0"/>
              </a:rPr>
              <a:t>Leadership</a:t>
            </a:r>
          </a:p>
        </p:txBody>
      </p:sp>
      <p:sp>
        <p:nvSpPr>
          <p:cNvPr id="32" name="Rectangle 31"/>
          <p:cNvSpPr/>
          <p:nvPr/>
        </p:nvSpPr>
        <p:spPr>
          <a:xfrm rot="21125061">
            <a:off x="9308650" y="5419315"/>
            <a:ext cx="1381533" cy="584775"/>
          </a:xfrm>
          <a:prstGeom prst="rect">
            <a:avLst/>
          </a:prstGeom>
          <a:noFill/>
        </p:spPr>
        <p:txBody>
          <a:bodyPr wrap="none" lIns="91440" tIns="45720" rIns="91440" bIns="45720">
            <a:spAutoFit/>
          </a:bodyPr>
          <a:lstStyle/>
          <a:p>
            <a:pPr algn="ctr"/>
            <a:r>
              <a:rPr lang="en-US" sz="3200" cap="none" spc="0" dirty="0">
                <a:ln w="10160">
                  <a:solidFill>
                    <a:srgbClr val="00B0F0"/>
                  </a:solidFill>
                  <a:prstDash val="solid"/>
                </a:ln>
                <a:solidFill>
                  <a:srgbClr val="00B0F0"/>
                </a:solidFill>
                <a:effectLst>
                  <a:outerShdw blurRad="38100" dist="22860" dir="5400000" algn="tl" rotWithShape="0">
                    <a:srgbClr val="000000">
                      <a:alpha val="30000"/>
                    </a:srgbClr>
                  </a:outerShdw>
                </a:effectLst>
                <a:latin typeface="Lily Script One" panose="02000500000000000000" pitchFamily="2" charset="0"/>
              </a:rPr>
              <a:t>Money</a:t>
            </a:r>
          </a:p>
        </p:txBody>
      </p:sp>
      <p:sp>
        <p:nvSpPr>
          <p:cNvPr id="33" name="Rectangle 32"/>
          <p:cNvSpPr/>
          <p:nvPr/>
        </p:nvSpPr>
        <p:spPr>
          <a:xfrm rot="21125061">
            <a:off x="1817674" y="5278087"/>
            <a:ext cx="1702710" cy="584775"/>
          </a:xfrm>
          <a:prstGeom prst="rect">
            <a:avLst/>
          </a:prstGeom>
          <a:noFill/>
        </p:spPr>
        <p:txBody>
          <a:bodyPr wrap="none" lIns="91440" tIns="45720" rIns="91440" bIns="45720">
            <a:spAutoFit/>
          </a:bodyPr>
          <a:lstStyle/>
          <a:p>
            <a:pPr algn="ctr"/>
            <a:r>
              <a:rPr lang="en-US" sz="3200" b="1" cap="none" spc="0" dirty="0">
                <a:ln w="10160">
                  <a:solidFill>
                    <a:srgbClr val="00B0F0"/>
                  </a:solidFill>
                  <a:prstDash val="solid"/>
                </a:ln>
                <a:solidFill>
                  <a:srgbClr val="00B0F0"/>
                </a:solidFill>
                <a:effectLst>
                  <a:outerShdw blurRad="38100" dist="22860" dir="5400000" algn="tl" rotWithShape="0">
                    <a:srgbClr val="000000">
                      <a:alpha val="30000"/>
                    </a:srgbClr>
                  </a:outerShdw>
                </a:effectLst>
                <a:latin typeface="Lily Script One" panose="02000500000000000000" pitchFamily="2" charset="0"/>
              </a:rPr>
              <a:t>Learning</a:t>
            </a:r>
          </a:p>
        </p:txBody>
      </p:sp>
      <p:sp>
        <p:nvSpPr>
          <p:cNvPr id="34" name="Rectangle 33"/>
          <p:cNvSpPr/>
          <p:nvPr/>
        </p:nvSpPr>
        <p:spPr>
          <a:xfrm rot="21125061">
            <a:off x="9895586" y="3578603"/>
            <a:ext cx="1919115" cy="584775"/>
          </a:xfrm>
          <a:prstGeom prst="rect">
            <a:avLst/>
          </a:prstGeom>
          <a:noFill/>
        </p:spPr>
        <p:txBody>
          <a:bodyPr wrap="none" lIns="91440" tIns="45720" rIns="91440" bIns="45720">
            <a:spAutoFit/>
          </a:bodyPr>
          <a:lstStyle/>
          <a:p>
            <a:pPr algn="ctr"/>
            <a:r>
              <a:rPr lang="en-US" sz="3200" cap="none" spc="0" dirty="0">
                <a:ln w="10160">
                  <a:solidFill>
                    <a:srgbClr val="00B0F0"/>
                  </a:solidFill>
                  <a:prstDash val="solid"/>
                </a:ln>
                <a:solidFill>
                  <a:srgbClr val="00B0F0"/>
                </a:solidFill>
                <a:effectLst>
                  <a:outerShdw blurRad="38100" dist="22860" dir="5400000" algn="tl" rotWithShape="0">
                    <a:srgbClr val="000000">
                      <a:alpha val="30000"/>
                    </a:srgbClr>
                  </a:outerShdw>
                </a:effectLst>
                <a:latin typeface="Lily Script One" panose="02000500000000000000" pitchFamily="2" charset="0"/>
              </a:rPr>
              <a:t>Challenge</a:t>
            </a:r>
          </a:p>
        </p:txBody>
      </p:sp>
      <p:pic>
        <p:nvPicPr>
          <p:cNvPr id="3074" name="Picture 2" descr="Image result for lock emoji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7185">
            <a:off x="8255962" y="2392508"/>
            <a:ext cx="676973" cy="7077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aduation emoji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408" y="5478049"/>
            <a:ext cx="772163" cy="7721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oins emoji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4865" y="5529152"/>
            <a:ext cx="522064" cy="6699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party emoji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7081" y="4337968"/>
            <a:ext cx="628501" cy="6285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briefcase emoji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6117" y="3810154"/>
            <a:ext cx="526751" cy="5267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balance emoji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9288" y="3746374"/>
            <a:ext cx="890565" cy="89056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handshake emoji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9727" y="2829423"/>
            <a:ext cx="1458620" cy="10939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75871" y="793273"/>
            <a:ext cx="2741074" cy="1200329"/>
          </a:xfrm>
          <a:prstGeom prst="rect">
            <a:avLst/>
          </a:prstGeom>
          <a:noFill/>
        </p:spPr>
        <p:txBody>
          <a:bodyPr wrap="square" rtlCol="0">
            <a:spAutoFit/>
          </a:bodyPr>
          <a:lstStyle/>
          <a:p>
            <a:r>
              <a:rPr lang="en-GB" sz="1200" b="1" dirty="0">
                <a:latin typeface="Swis721 BT" panose="020B0504020202020204" pitchFamily="34" charset="0"/>
              </a:rPr>
              <a:t>Independence</a:t>
            </a:r>
            <a:r>
              <a:rPr lang="en-GB" sz="1200" dirty="0">
                <a:latin typeface="Swis721 BT" panose="020B0504020202020204" pitchFamily="34" charset="0"/>
              </a:rPr>
              <a:t> – having my own space</a:t>
            </a:r>
          </a:p>
          <a:p>
            <a:r>
              <a:rPr lang="en-GB" sz="1200" b="1" dirty="0">
                <a:latin typeface="Swis721 BT" panose="020B0504020202020204" pitchFamily="34" charset="0"/>
              </a:rPr>
              <a:t>Social Life </a:t>
            </a:r>
            <a:r>
              <a:rPr lang="en-GB" sz="1200" dirty="0">
                <a:latin typeface="Swis721 BT" panose="020B0504020202020204" pitchFamily="34" charset="0"/>
              </a:rPr>
              <a:t>– having time to meet my friends</a:t>
            </a:r>
          </a:p>
          <a:p>
            <a:r>
              <a:rPr lang="en-GB" sz="1200" b="1" dirty="0">
                <a:latin typeface="Swis721 BT" panose="020B0504020202020204" pitchFamily="34" charset="0"/>
              </a:rPr>
              <a:t>Travel</a:t>
            </a:r>
            <a:r>
              <a:rPr lang="en-GB" sz="1200" dirty="0">
                <a:latin typeface="Swis721 BT" panose="020B0504020202020204" pitchFamily="34" charset="0"/>
              </a:rPr>
              <a:t> – I’d like to travel to New York one Day</a:t>
            </a:r>
          </a:p>
        </p:txBody>
      </p:sp>
      <p:sp>
        <p:nvSpPr>
          <p:cNvPr id="41" name="TextBox 40"/>
          <p:cNvSpPr txBox="1"/>
          <p:nvPr/>
        </p:nvSpPr>
        <p:spPr>
          <a:xfrm>
            <a:off x="9216929" y="837836"/>
            <a:ext cx="1233357" cy="1015663"/>
          </a:xfrm>
          <a:prstGeom prst="rect">
            <a:avLst/>
          </a:prstGeom>
          <a:noFill/>
        </p:spPr>
        <p:txBody>
          <a:bodyPr wrap="square" rtlCol="0">
            <a:spAutoFit/>
          </a:bodyPr>
          <a:lstStyle/>
          <a:p>
            <a:r>
              <a:rPr lang="en-GB" sz="1200" b="1" dirty="0" smtClean="0">
                <a:latin typeface="Swis721 BT" panose="020B0504020202020204" pitchFamily="34" charset="0"/>
              </a:rPr>
              <a:t>Money</a:t>
            </a:r>
            <a:br>
              <a:rPr lang="en-GB" sz="1200" b="1" dirty="0" smtClean="0">
                <a:latin typeface="Swis721 BT" panose="020B0504020202020204" pitchFamily="34" charset="0"/>
              </a:rPr>
            </a:br>
            <a:endParaRPr lang="en-GB" sz="1200" b="1" dirty="0">
              <a:latin typeface="Swis721 BT" panose="020B0504020202020204" pitchFamily="34" charset="0"/>
            </a:endParaRPr>
          </a:p>
          <a:p>
            <a:r>
              <a:rPr lang="en-GB" sz="1200" b="1" dirty="0">
                <a:latin typeface="Swis721 BT" panose="020B0504020202020204" pitchFamily="34" charset="0"/>
              </a:rPr>
              <a:t>Job </a:t>
            </a:r>
            <a:r>
              <a:rPr lang="en-GB" sz="1200" b="1" dirty="0" smtClean="0">
                <a:latin typeface="Swis721 BT" panose="020B0504020202020204" pitchFamily="34" charset="0"/>
              </a:rPr>
              <a:t>Security</a:t>
            </a:r>
            <a:br>
              <a:rPr lang="en-GB" sz="1200" b="1" dirty="0" smtClean="0">
                <a:latin typeface="Swis721 BT" panose="020B0504020202020204" pitchFamily="34" charset="0"/>
              </a:rPr>
            </a:br>
            <a:endParaRPr lang="en-GB" sz="1200" b="1" dirty="0">
              <a:latin typeface="Swis721 BT" panose="020B0504020202020204" pitchFamily="34" charset="0"/>
            </a:endParaRPr>
          </a:p>
          <a:p>
            <a:r>
              <a:rPr lang="en-GB" sz="1200" b="1" dirty="0">
                <a:latin typeface="Swis721 BT" panose="020B0504020202020204" pitchFamily="34" charset="0"/>
              </a:rPr>
              <a:t>Leadership </a:t>
            </a:r>
          </a:p>
        </p:txBody>
      </p:sp>
    </p:spTree>
    <p:extLst>
      <p:ext uri="{BB962C8B-B14F-4D97-AF65-F5344CB8AC3E}">
        <p14:creationId xmlns:p14="http://schemas.microsoft.com/office/powerpoint/2010/main" val="172098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ord Document" ma:contentTypeID="0x010100C67C78DEBFD4F6458096837A31E2BDBA" ma:contentTypeVersion="14" ma:contentTypeDescription="Create a new document." ma:contentTypeScope="" ma:versionID="5c9dce47e33710dbc17167178532d7df">
  <xsd:schema xmlns:xsd="http://www.w3.org/2001/XMLSchema" xmlns:xs="http://www.w3.org/2001/XMLSchema" xmlns:p="http://schemas.microsoft.com/office/2006/metadata/properties" xmlns:ns2="10d2acc7-9526-41c3-a28d-0e358b6be6e4" xmlns:ns3="a7b597b2-1396-4f3d-9b98-8a1c1f3998ce" xmlns:ns4="http://schemas.microsoft.com/sharepoint/v4" targetNamespace="http://schemas.microsoft.com/office/2006/metadata/properties" ma:root="true" ma:fieldsID="54bb5d586acd5eea784d5c2da47ce607" ns2:_="" ns3:_="" ns4:_="">
    <xsd:import namespace="10d2acc7-9526-41c3-a28d-0e358b6be6e4"/>
    <xsd:import namespace="a7b597b2-1396-4f3d-9b98-8a1c1f3998ce"/>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2acc7-9526-41c3-a28d-0e358b6be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597b2-1396-4f3d-9b98-8a1c1f3998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8CAA41A6-1881-4F61-B55B-438BBD613C94}">
  <ds:schemaRefs>
    <ds:schemaRef ds:uri="http://schemas.microsoft.com/sharepoint/v3/contenttype/forms"/>
  </ds:schemaRefs>
</ds:datastoreItem>
</file>

<file path=customXml/itemProps2.xml><?xml version="1.0" encoding="utf-8"?>
<ds:datastoreItem xmlns:ds="http://schemas.openxmlformats.org/officeDocument/2006/customXml" ds:itemID="{09D2AC5E-9592-4E4E-B73D-2C27E1E9A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2acc7-9526-41c3-a28d-0e358b6be6e4"/>
    <ds:schemaRef ds:uri="a7b597b2-1396-4f3d-9b98-8a1c1f3998c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D2C9E6-5CCF-48B6-8BB5-FB5947738777}">
  <ds:schemaRefs>
    <ds:schemaRef ds:uri="http://schemas.openxmlformats.org/package/2006/metadata/core-properties"/>
    <ds:schemaRef ds:uri="http://purl.org/dc/dcmitype/"/>
    <ds:schemaRef ds:uri="a7b597b2-1396-4f3d-9b98-8a1c1f3998ce"/>
    <ds:schemaRef ds:uri="http://schemas.microsoft.com/office/2006/documentManagement/types"/>
    <ds:schemaRef ds:uri="http://purl.org/dc/elements/1.1/"/>
    <ds:schemaRef ds:uri="http://schemas.microsoft.com/office/2006/metadata/properties"/>
    <ds:schemaRef ds:uri="http://schemas.microsoft.com/sharepoint/v4"/>
    <ds:schemaRef ds:uri="http://purl.org/dc/terms/"/>
    <ds:schemaRef ds:uri="http://schemas.microsoft.com/office/infopath/2007/PartnerControls"/>
    <ds:schemaRef ds:uri="10d2acc7-9526-41c3-a28d-0e358b6be6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20174</TotalTime>
  <Words>1392</Words>
  <Application>Microsoft Office PowerPoint</Application>
  <PresentationFormat>Widescreen</PresentationFormat>
  <Paragraphs>149</Paragraphs>
  <Slides>13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Calibri</vt:lpstr>
      <vt:lpstr>Lily Script One</vt:lpstr>
      <vt:lpstr>Bumpo</vt:lpstr>
      <vt:lpstr>Arial</vt:lpstr>
      <vt:lpstr>Swis721 BT</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Cumbria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Pears, Hannah</dc:creator>
  <cp:lastModifiedBy>Mark Dickinson</cp:lastModifiedBy>
  <cp:revision>233</cp:revision>
  <dcterms:created xsi:type="dcterms:W3CDTF">2017-06-29T13:49:01Z</dcterms:created>
  <dcterms:modified xsi:type="dcterms:W3CDTF">2020-05-19T15:50:05Z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0x010100C67C78DEBFD4F6458096837A31E2BDBA</vt:lpwstr>
  </property>
  <property fmtid="{D5CDD505-2E9C-101B-9397-08002B2CF9AE}" pid="3" name="Order">
    <vt:r8>100</vt:r8>
  </property>
</Properties>
</file>